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64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50B53E-8D8B-D9F8-7B2A-143CC752F602}" v="52" dt="2022-09-29T22:52:08.9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ck Arc 3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6" name="Block Arc 5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8" name="Block Arc 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01817" y="4546643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9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9281" y="4294210"/>
            <a:ext cx="5961062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0" name="Block Arc 9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81763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1980832" y="2082006"/>
            <a:ext cx="5827713" cy="6508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cxnSp>
        <p:nvCxnSpPr>
          <p:cNvPr id="16" name="Straight Connector 15"/>
          <p:cNvCxnSpPr>
            <a:cxnSpLocks/>
            <a:endCxn id="121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rgbClr val="007A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8" name="Rectangle 17"/>
          <p:cNvSpPr/>
          <p:nvPr/>
        </p:nvSpPr>
        <p:spPr>
          <a:xfrm>
            <a:off x="-13775" y="12283379"/>
            <a:ext cx="9614975" cy="51822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9" name="Rectangle 18"/>
          <p:cNvSpPr/>
          <p:nvPr/>
        </p:nvSpPr>
        <p:spPr>
          <a:xfrm>
            <a:off x="25567" y="41035"/>
            <a:ext cx="7069321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10 RE GCSE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-2155347" y="10524506"/>
            <a:ext cx="1573336" cy="2616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US" sz="1100" b="1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3712500" y="10377033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015801" y="10113196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Role of the Church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5761933" y="10118818"/>
            <a:ext cx="18014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Importance of Worship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4066627" y="11840150"/>
            <a:ext cx="19317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Sacraments 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6186093" y="10386607"/>
            <a:ext cx="0" cy="71801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4973593" y="11178286"/>
            <a:ext cx="0" cy="6559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5570246" y="4583142"/>
            <a:ext cx="0" cy="48057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7953478" y="8166092"/>
            <a:ext cx="535840" cy="45058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4078289" y="4219082"/>
            <a:ext cx="0" cy="37451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840214" y="9739067"/>
            <a:ext cx="419929" cy="59621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1317141" y="8555464"/>
            <a:ext cx="506510" cy="44054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2808639" y="3993944"/>
            <a:ext cx="0" cy="59965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8010831" y="3725597"/>
            <a:ext cx="335678" cy="54178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237" idx="1"/>
          </p:cNvCxnSpPr>
          <p:nvPr/>
        </p:nvCxnSpPr>
        <p:spPr>
          <a:xfrm flipH="1">
            <a:off x="8582223" y="3234876"/>
            <a:ext cx="351784" cy="374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8403312" y="2513502"/>
            <a:ext cx="530695" cy="16989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8010831" y="4706555"/>
            <a:ext cx="295149" cy="542872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1689435" y="6666790"/>
            <a:ext cx="16410" cy="44425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5655474" y="6636105"/>
            <a:ext cx="9108" cy="73731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4147981" y="6132252"/>
            <a:ext cx="1" cy="496584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925453" y="6380544"/>
            <a:ext cx="595134" cy="1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1223020" y="4360497"/>
            <a:ext cx="368220" cy="369439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8018389" y="8980245"/>
            <a:ext cx="265670" cy="66419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49" idx="2"/>
          </p:cNvCxnSpPr>
          <p:nvPr/>
        </p:nvCxnSpPr>
        <p:spPr>
          <a:xfrm>
            <a:off x="7550492" y="6269908"/>
            <a:ext cx="12940" cy="41474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5279288" y="8977737"/>
            <a:ext cx="0" cy="496988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3146893" y="8348092"/>
            <a:ext cx="0" cy="55034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>
            <a:off x="5907120" y="8348092"/>
            <a:ext cx="16959" cy="571155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2300747" y="2370496"/>
            <a:ext cx="5720137" cy="3802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>
            <a:off x="1767882" y="6660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Group 113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START</a:t>
              </a:r>
            </a:p>
          </p:txBody>
        </p:sp>
      </p:grpSp>
      <p:sp>
        <p:nvSpPr>
          <p:cNvPr id="118" name="Arc 117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37998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19" name="Arc 118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0" name="Arc 119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19257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21" name="Arc 120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105" name="Group 104"/>
          <p:cNvGrpSpPr/>
          <p:nvPr/>
        </p:nvGrpSpPr>
        <p:grpSpPr>
          <a:xfrm>
            <a:off x="3437351" y="8474155"/>
            <a:ext cx="1214980" cy="1234099"/>
            <a:chOff x="1212628" y="4031237"/>
            <a:chExt cx="1214980" cy="1304869"/>
          </a:xfrm>
        </p:grpSpPr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08" name="TextBox 107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22" name="TextBox 12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2094" y="9248098"/>
            <a:ext cx="9691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Mission &amp; Evangelism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250503" y="8079662"/>
            <a:ext cx="18328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Festivals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008722" y="8112735"/>
            <a:ext cx="20119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Importance of a Family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598757" y="9718330"/>
            <a:ext cx="17567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Value of Families in the Local Parish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816150" y="5870642"/>
            <a:ext cx="147193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6 articles of Faith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035869" y="7468866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5 roots of </a:t>
            </a:r>
            <a:r>
              <a:rPr lang="en-US" sz="1100" dirty="0" err="1"/>
              <a:t>Usul</a:t>
            </a:r>
            <a:r>
              <a:rPr lang="en-US" sz="1100" dirty="0"/>
              <a:t> ad din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282136" y="5774093"/>
            <a:ext cx="17451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Tawhid</a:t>
            </a: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940460" y="7236416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Angels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3580" y="4101966"/>
            <a:ext cx="17347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5 Pillars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-127887" y="6312490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Al - </a:t>
            </a:r>
            <a:r>
              <a:rPr lang="en-US" sz="1100" dirty="0" err="1"/>
              <a:t>Qadr</a:t>
            </a:r>
            <a:endParaRPr lang="en-US" sz="1100" dirty="0"/>
          </a:p>
        </p:txBody>
      </p:sp>
      <p:grpSp>
        <p:nvGrpSpPr>
          <p:cNvPr id="180" name="Group 179"/>
          <p:cNvGrpSpPr/>
          <p:nvPr/>
        </p:nvGrpSpPr>
        <p:grpSpPr>
          <a:xfrm>
            <a:off x="6264088" y="3907777"/>
            <a:ext cx="1214980" cy="1234099"/>
            <a:chOff x="1212628" y="4031237"/>
            <a:chExt cx="1214980" cy="1304869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182" name="Oval 1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183" name="TextBox 1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91" name="TextBox 1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065510" y="3765390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10 Obligatory acts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634310" y="3805092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Festivals – Eid / Ashura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922331" y="5063269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Prophethood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7960850" y="5323182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/>
              <a:t>Euthanaisa</a:t>
            </a:r>
            <a:endParaRPr lang="en-US" sz="1100" dirty="0"/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939461" y="3393600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Abortion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757886" y="3038921"/>
            <a:ext cx="8823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Animal rights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8339786" y="2257190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Origins of Life</a:t>
            </a:r>
          </a:p>
        </p:txBody>
      </p:sp>
      <p:grpSp>
        <p:nvGrpSpPr>
          <p:cNvPr id="203" name="Group 202"/>
          <p:cNvGrpSpPr/>
          <p:nvPr/>
        </p:nvGrpSpPr>
        <p:grpSpPr>
          <a:xfrm>
            <a:off x="7005075" y="1718086"/>
            <a:ext cx="1214980" cy="1234099"/>
            <a:chOff x="1212628" y="4031237"/>
            <a:chExt cx="1214980" cy="1304869"/>
          </a:xfrm>
        </p:grpSpPr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06" name="TextBox 20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78" name="Rectangle 177">
            <a:extLst>
              <a:ext uri="{FF2B5EF4-FFF2-40B4-BE49-F238E27FC236}">
                <a16:creationId xmlns:a16="http://schemas.microsoft.com/office/drawing/2014/main" id="{79D66A49-1463-9D47-A58E-F5C50C17B380}"/>
              </a:ext>
            </a:extLst>
          </p:cNvPr>
          <p:cNvSpPr/>
          <p:nvPr/>
        </p:nvSpPr>
        <p:spPr>
          <a:xfrm rot="16200000">
            <a:off x="2044032" y="1702047"/>
            <a:ext cx="370335" cy="5192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179" name="Triangle 70">
            <a:extLst>
              <a:ext uri="{FF2B5EF4-FFF2-40B4-BE49-F238E27FC236}">
                <a16:creationId xmlns:a16="http://schemas.microsoft.com/office/drawing/2014/main" id="{06B7D164-1858-4541-8C3A-54F75AAFB537}"/>
              </a:ext>
            </a:extLst>
          </p:cNvPr>
          <p:cNvSpPr/>
          <p:nvPr/>
        </p:nvSpPr>
        <p:spPr>
          <a:xfrm>
            <a:off x="1727630" y="1288074"/>
            <a:ext cx="1030013" cy="533813"/>
          </a:xfrm>
          <a:prstGeom prst="triangle">
            <a:avLst>
              <a:gd name="adj" fmla="val 5059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sp>
        <p:nvSpPr>
          <p:cNvPr id="184" name="Rectangle 183"/>
          <p:cNvSpPr/>
          <p:nvPr/>
        </p:nvSpPr>
        <p:spPr>
          <a:xfrm>
            <a:off x="1714536" y="889505"/>
            <a:ext cx="1084672" cy="430887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Year 11</a:t>
            </a:r>
          </a:p>
          <a:p>
            <a:pPr algn="ctr"/>
            <a:r>
              <a:rPr lang="en-GB" sz="1100" b="1" dirty="0"/>
              <a:t> RE</a:t>
            </a:r>
            <a:endParaRPr lang="en-GB" sz="1100" dirty="0"/>
          </a:p>
        </p:txBody>
      </p:sp>
      <p:pic>
        <p:nvPicPr>
          <p:cNvPr id="185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80" y="1476805"/>
            <a:ext cx="985740" cy="65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6" name="Straight Connector 185"/>
          <p:cNvCxnSpPr/>
          <p:nvPr/>
        </p:nvCxnSpPr>
        <p:spPr>
          <a:xfrm flipV="1">
            <a:off x="2277448" y="1387537"/>
            <a:ext cx="0" cy="971722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5D05EE31-9CEF-4CD2-AFF7-2F34E5DD997B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3C8B5CE-215D-44D5-B555-0F31CBAF54B3}"/>
              </a:ext>
            </a:extLst>
          </p:cNvPr>
          <p:cNvSpPr/>
          <p:nvPr/>
        </p:nvSpPr>
        <p:spPr>
          <a:xfrm>
            <a:off x="69432" y="9263329"/>
            <a:ext cx="924156" cy="482757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FA478B1-BC6E-4B23-80E7-296F11238E24}"/>
              </a:ext>
            </a:extLst>
          </p:cNvPr>
          <p:cNvSpPr/>
          <p:nvPr/>
        </p:nvSpPr>
        <p:spPr>
          <a:xfrm>
            <a:off x="220875" y="8291882"/>
            <a:ext cx="135381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47AFFD8-DC59-4515-8400-3ECA4CF8882E}"/>
              </a:ext>
            </a:extLst>
          </p:cNvPr>
          <p:cNvSpPr/>
          <p:nvPr/>
        </p:nvSpPr>
        <p:spPr>
          <a:xfrm>
            <a:off x="3122365" y="10119567"/>
            <a:ext cx="1187889" cy="194567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FC90BD3-0E2D-4A90-B90A-A0E090918AB2}"/>
              </a:ext>
            </a:extLst>
          </p:cNvPr>
          <p:cNvSpPr/>
          <p:nvPr/>
        </p:nvSpPr>
        <p:spPr>
          <a:xfrm>
            <a:off x="4685901" y="9509449"/>
            <a:ext cx="1358949" cy="26161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Marriage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8E83237-7FED-4CB6-8DB5-35B54AEC2933}"/>
              </a:ext>
            </a:extLst>
          </p:cNvPr>
          <p:cNvSpPr/>
          <p:nvPr/>
        </p:nvSpPr>
        <p:spPr>
          <a:xfrm>
            <a:off x="5979716" y="10129141"/>
            <a:ext cx="1368666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43967C0-4814-47F8-8356-21374463CE5B}"/>
              </a:ext>
            </a:extLst>
          </p:cNvPr>
          <p:cNvSpPr/>
          <p:nvPr/>
        </p:nvSpPr>
        <p:spPr>
          <a:xfrm>
            <a:off x="4017165" y="11848033"/>
            <a:ext cx="1944463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C8ABAA-BFA9-406D-8D50-036FF113099A}"/>
              </a:ext>
            </a:extLst>
          </p:cNvPr>
          <p:cNvSpPr/>
          <p:nvPr/>
        </p:nvSpPr>
        <p:spPr>
          <a:xfrm>
            <a:off x="5048681" y="8129683"/>
            <a:ext cx="1949502" cy="448429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402E17-6E19-4B0C-8F55-0C2E5E9320DA}"/>
              </a:ext>
            </a:extLst>
          </p:cNvPr>
          <p:cNvSpPr/>
          <p:nvPr/>
        </p:nvSpPr>
        <p:spPr>
          <a:xfrm>
            <a:off x="2332862" y="8109690"/>
            <a:ext cx="1610952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F0679D48-358D-471E-B37E-FBC426802795}"/>
              </a:ext>
            </a:extLst>
          </p:cNvPr>
          <p:cNvSpPr/>
          <p:nvPr/>
        </p:nvSpPr>
        <p:spPr>
          <a:xfrm>
            <a:off x="4999588" y="7362309"/>
            <a:ext cx="1429681" cy="560863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A276980-40A1-4653-AAAB-79166A4E8640}"/>
              </a:ext>
            </a:extLst>
          </p:cNvPr>
          <p:cNvSpPr/>
          <p:nvPr/>
        </p:nvSpPr>
        <p:spPr>
          <a:xfrm>
            <a:off x="7669454" y="9621082"/>
            <a:ext cx="1588258" cy="56473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4259FE30-8850-49E8-ABA9-945E5D35A25B}"/>
              </a:ext>
            </a:extLst>
          </p:cNvPr>
          <p:cNvSpPr/>
          <p:nvPr/>
        </p:nvSpPr>
        <p:spPr>
          <a:xfrm>
            <a:off x="3453241" y="5770467"/>
            <a:ext cx="1379523" cy="306248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62A1965-1057-4C07-BED9-464137DADB23}"/>
              </a:ext>
            </a:extLst>
          </p:cNvPr>
          <p:cNvSpPr/>
          <p:nvPr/>
        </p:nvSpPr>
        <p:spPr>
          <a:xfrm>
            <a:off x="2395844" y="7260338"/>
            <a:ext cx="1488457" cy="246221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Holy Books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3115072" y="6701369"/>
            <a:ext cx="7293" cy="55340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C4EC209-A869-45DA-84B9-48C824CEA303}"/>
              </a:ext>
            </a:extLst>
          </p:cNvPr>
          <p:cNvSpPr/>
          <p:nvPr/>
        </p:nvSpPr>
        <p:spPr>
          <a:xfrm>
            <a:off x="2131733" y="3775747"/>
            <a:ext cx="135381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48A0270E-01CB-4A5E-AD9E-AEE3F034F4F0}"/>
              </a:ext>
            </a:extLst>
          </p:cNvPr>
          <p:cNvSpPr/>
          <p:nvPr/>
        </p:nvSpPr>
        <p:spPr>
          <a:xfrm>
            <a:off x="203009" y="6269908"/>
            <a:ext cx="722444" cy="366028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2E22BF6A-0F3C-49AA-B06D-BA4AAAFDD5F9}"/>
              </a:ext>
            </a:extLst>
          </p:cNvPr>
          <p:cNvSpPr/>
          <p:nvPr/>
        </p:nvSpPr>
        <p:spPr>
          <a:xfrm>
            <a:off x="6850724" y="5899555"/>
            <a:ext cx="1399536" cy="370353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ED3F6724-574B-4B32-AD37-AA478B427BBC}"/>
              </a:ext>
            </a:extLst>
          </p:cNvPr>
          <p:cNvSpPr/>
          <p:nvPr/>
        </p:nvSpPr>
        <p:spPr>
          <a:xfrm>
            <a:off x="4932529" y="5081401"/>
            <a:ext cx="135381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24989A8-6609-4062-9AB5-CEC704DFA45F}"/>
              </a:ext>
            </a:extLst>
          </p:cNvPr>
          <p:cNvSpPr/>
          <p:nvPr/>
        </p:nvSpPr>
        <p:spPr>
          <a:xfrm>
            <a:off x="3690586" y="3769158"/>
            <a:ext cx="1259606" cy="45373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2FFAC7AA-06C1-4D60-AF79-F5AF5A757986}"/>
              </a:ext>
            </a:extLst>
          </p:cNvPr>
          <p:cNvSpPr/>
          <p:nvPr/>
        </p:nvSpPr>
        <p:spPr>
          <a:xfrm>
            <a:off x="7918139" y="5338571"/>
            <a:ext cx="135381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6" name="Rectangle 225">
            <a:extLst>
              <a:ext uri="{FF2B5EF4-FFF2-40B4-BE49-F238E27FC236}">
                <a16:creationId xmlns:a16="http://schemas.microsoft.com/office/drawing/2014/main" id="{EEE3D52A-037A-4204-969A-620A2C6B1E88}"/>
              </a:ext>
            </a:extLst>
          </p:cNvPr>
          <p:cNvSpPr/>
          <p:nvPr/>
        </p:nvSpPr>
        <p:spPr>
          <a:xfrm>
            <a:off x="8567184" y="2273741"/>
            <a:ext cx="984440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8" name="Rectangle 227">
            <a:extLst>
              <a:ext uri="{FF2B5EF4-FFF2-40B4-BE49-F238E27FC236}">
                <a16:creationId xmlns:a16="http://schemas.microsoft.com/office/drawing/2014/main" id="{7DC7A519-C001-435A-82DC-D4B2A2C7C2D5}"/>
              </a:ext>
            </a:extLst>
          </p:cNvPr>
          <p:cNvSpPr/>
          <p:nvPr/>
        </p:nvSpPr>
        <p:spPr>
          <a:xfrm>
            <a:off x="95613" y="4124844"/>
            <a:ext cx="166202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7" name="Rectangle 236">
            <a:extLst>
              <a:ext uri="{FF2B5EF4-FFF2-40B4-BE49-F238E27FC236}">
                <a16:creationId xmlns:a16="http://schemas.microsoft.com/office/drawing/2014/main" id="{E80AA83D-A182-4B75-B297-56BD5F10B3BF}"/>
              </a:ext>
            </a:extLst>
          </p:cNvPr>
          <p:cNvSpPr/>
          <p:nvPr/>
        </p:nvSpPr>
        <p:spPr>
          <a:xfrm>
            <a:off x="8934007" y="2965538"/>
            <a:ext cx="706194" cy="538675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CE24FA0F-F0C1-4AA5-94CC-EF97FFA06339}"/>
              </a:ext>
            </a:extLst>
          </p:cNvPr>
          <p:cNvSpPr/>
          <p:nvPr/>
        </p:nvSpPr>
        <p:spPr>
          <a:xfrm>
            <a:off x="7237943" y="3422137"/>
            <a:ext cx="829377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8" name="Picture 207">
            <a:extLst>
              <a:ext uri="{FF2B5EF4-FFF2-40B4-BE49-F238E27FC236}">
                <a16:creationId xmlns:a16="http://schemas.microsoft.com/office/drawing/2014/main" id="{C8EAA92D-C2F8-41AA-8879-8F82E3CCF3C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209" name="Picture 208">
            <a:extLst>
              <a:ext uri="{FF2B5EF4-FFF2-40B4-BE49-F238E27FC236}">
                <a16:creationId xmlns:a16="http://schemas.microsoft.com/office/drawing/2014/main" id="{99AB58F6-EB7E-4470-89BC-78D3E17117E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grpSp>
        <p:nvGrpSpPr>
          <p:cNvPr id="210" name="Group 209">
            <a:extLst>
              <a:ext uri="{FF2B5EF4-FFF2-40B4-BE49-F238E27FC236}">
                <a16:creationId xmlns:a16="http://schemas.microsoft.com/office/drawing/2014/main" id="{33E7E5CA-89BF-4F25-98E5-E3E7152E4F87}"/>
              </a:ext>
            </a:extLst>
          </p:cNvPr>
          <p:cNvGrpSpPr/>
          <p:nvPr/>
        </p:nvGrpSpPr>
        <p:grpSpPr>
          <a:xfrm>
            <a:off x="8140568" y="6886646"/>
            <a:ext cx="1214980" cy="1234099"/>
            <a:chOff x="1212628" y="4031236"/>
            <a:chExt cx="1214980" cy="1304869"/>
          </a:xfrm>
        </p:grpSpPr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534DB852-F116-467B-A161-76929B180EA9}"/>
                </a:ext>
              </a:extLst>
            </p:cNvPr>
            <p:cNvSpPr/>
            <p:nvPr/>
          </p:nvSpPr>
          <p:spPr>
            <a:xfrm>
              <a:off x="1212628" y="4031236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80F0DDA7-9E71-4D37-8623-F6A6E1925942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13" name="TextBox 212">
              <a:extLst>
                <a:ext uri="{FF2B5EF4-FFF2-40B4-BE49-F238E27FC236}">
                  <a16:creationId xmlns:a16="http://schemas.microsoft.com/office/drawing/2014/main" id="{0457016D-8A30-4ADA-B5AB-14EE84BA15CC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grpSp>
        <p:nvGrpSpPr>
          <p:cNvPr id="225" name="Group 224">
            <a:extLst>
              <a:ext uri="{FF2B5EF4-FFF2-40B4-BE49-F238E27FC236}">
                <a16:creationId xmlns:a16="http://schemas.microsoft.com/office/drawing/2014/main" id="{21F7A21C-FD1C-466B-9818-764B53C8EF2C}"/>
              </a:ext>
            </a:extLst>
          </p:cNvPr>
          <p:cNvGrpSpPr/>
          <p:nvPr/>
        </p:nvGrpSpPr>
        <p:grpSpPr>
          <a:xfrm>
            <a:off x="89146" y="4827480"/>
            <a:ext cx="1214980" cy="1234099"/>
            <a:chOff x="1212628" y="4031237"/>
            <a:chExt cx="1214980" cy="1304869"/>
          </a:xfrm>
        </p:grpSpPr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FCE46DFB-DC0D-4216-971F-E5600B8A5D8A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A02385ED-684E-48F5-8005-3658000D064F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CB49EF45-8161-4242-A74D-E7259AD6FC15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sp>
        <p:nvSpPr>
          <p:cNvPr id="198" name="TextBox 197">
            <a:extLst>
              <a:ext uri="{FF2B5EF4-FFF2-40B4-BE49-F238E27FC236}">
                <a16:creationId xmlns:a16="http://schemas.microsoft.com/office/drawing/2014/main" id="{9DBFA57C-A3E5-49A0-8601-84C8192A5E25}"/>
              </a:ext>
            </a:extLst>
          </p:cNvPr>
          <p:cNvSpPr txBox="1"/>
          <p:nvPr/>
        </p:nvSpPr>
        <p:spPr>
          <a:xfrm>
            <a:off x="277196" y="8280087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Persecution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D075431D-4B85-471A-B6A5-C2A3AAC6E3B9}"/>
              </a:ext>
            </a:extLst>
          </p:cNvPr>
          <p:cNvSpPr txBox="1"/>
          <p:nvPr/>
        </p:nvSpPr>
        <p:spPr>
          <a:xfrm>
            <a:off x="6991162" y="7891358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Divorce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643EB449-5574-41EF-A468-CD919FEAE370}"/>
              </a:ext>
            </a:extLst>
          </p:cNvPr>
          <p:cNvSpPr/>
          <p:nvPr/>
        </p:nvSpPr>
        <p:spPr>
          <a:xfrm>
            <a:off x="7227282" y="7911868"/>
            <a:ext cx="1021082" cy="2411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4" name="Rectangle 213">
            <a:extLst>
              <a:ext uri="{FF2B5EF4-FFF2-40B4-BE49-F238E27FC236}">
                <a16:creationId xmlns:a16="http://schemas.microsoft.com/office/drawing/2014/main" id="{33FCFE30-4E29-4849-8AE7-AB722D65B179}"/>
              </a:ext>
            </a:extLst>
          </p:cNvPr>
          <p:cNvSpPr/>
          <p:nvPr/>
        </p:nvSpPr>
        <p:spPr>
          <a:xfrm>
            <a:off x="1327368" y="7269617"/>
            <a:ext cx="756954" cy="200900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9" name="Rectangle: Rounded Corners 128">
            <a:extLst>
              <a:ext uri="{FF2B5EF4-FFF2-40B4-BE49-F238E27FC236}">
                <a16:creationId xmlns:a16="http://schemas.microsoft.com/office/drawing/2014/main" id="{E061D9CC-407D-4A9F-B41F-A15BC455B5A5}"/>
              </a:ext>
            </a:extLst>
          </p:cNvPr>
          <p:cNvSpPr/>
          <p:nvPr/>
        </p:nvSpPr>
        <p:spPr>
          <a:xfrm>
            <a:off x="136692" y="3439775"/>
            <a:ext cx="1348461" cy="44463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>
                <a:solidFill>
                  <a:schemeClr val="accent6"/>
                </a:solidFill>
              </a:rPr>
              <a:t>Muslim Practices</a:t>
            </a:r>
          </a:p>
        </p:txBody>
      </p:sp>
      <p:sp>
        <p:nvSpPr>
          <p:cNvPr id="215" name="Rectangle: Rounded Corners 214">
            <a:extLst>
              <a:ext uri="{FF2B5EF4-FFF2-40B4-BE49-F238E27FC236}">
                <a16:creationId xmlns:a16="http://schemas.microsoft.com/office/drawing/2014/main" id="{69FBD626-8DE7-4FB2-BA5A-14124BE6EC68}"/>
              </a:ext>
            </a:extLst>
          </p:cNvPr>
          <p:cNvSpPr/>
          <p:nvPr/>
        </p:nvSpPr>
        <p:spPr>
          <a:xfrm>
            <a:off x="5295330" y="5671070"/>
            <a:ext cx="1311579" cy="59075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u="sng" dirty="0">
                <a:solidFill>
                  <a:schemeClr val="accent6"/>
                </a:solidFill>
              </a:rPr>
              <a:t>Muslim Beliefs</a:t>
            </a:r>
          </a:p>
        </p:txBody>
      </p:sp>
      <p:sp>
        <p:nvSpPr>
          <p:cNvPr id="216" name="Rectangle: Rounded Corners 215">
            <a:extLst>
              <a:ext uri="{FF2B5EF4-FFF2-40B4-BE49-F238E27FC236}">
                <a16:creationId xmlns:a16="http://schemas.microsoft.com/office/drawing/2014/main" id="{1721E62F-9C59-4394-B63D-01C50A3531B2}"/>
              </a:ext>
            </a:extLst>
          </p:cNvPr>
          <p:cNvSpPr/>
          <p:nvPr/>
        </p:nvSpPr>
        <p:spPr>
          <a:xfrm>
            <a:off x="185595" y="11681078"/>
            <a:ext cx="3084070" cy="3216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u="sng" dirty="0">
                <a:solidFill>
                  <a:schemeClr val="accent6"/>
                </a:solidFill>
              </a:rPr>
              <a:t>Christian Beliefs &amp; Practices</a:t>
            </a:r>
          </a:p>
        </p:txBody>
      </p: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AF582CFE-6FCA-4CAA-B9FF-BE9DB2003276}"/>
              </a:ext>
            </a:extLst>
          </p:cNvPr>
          <p:cNvSpPr/>
          <p:nvPr/>
        </p:nvSpPr>
        <p:spPr>
          <a:xfrm>
            <a:off x="6153952" y="9244622"/>
            <a:ext cx="1399216" cy="70809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>
                <a:solidFill>
                  <a:schemeClr val="accent6"/>
                </a:solidFill>
              </a:rPr>
              <a:t>Theme A: Relationships &amp; Families</a:t>
            </a:r>
          </a:p>
        </p:txBody>
      </p:sp>
      <p:sp>
        <p:nvSpPr>
          <p:cNvPr id="222" name="Rectangle: Rounded Corners 221">
            <a:extLst>
              <a:ext uri="{FF2B5EF4-FFF2-40B4-BE49-F238E27FC236}">
                <a16:creationId xmlns:a16="http://schemas.microsoft.com/office/drawing/2014/main" id="{8A6977DB-55DA-46B1-BD9D-6663FE29CB2D}"/>
              </a:ext>
            </a:extLst>
          </p:cNvPr>
          <p:cNvSpPr/>
          <p:nvPr/>
        </p:nvSpPr>
        <p:spPr>
          <a:xfrm>
            <a:off x="8239401" y="3667542"/>
            <a:ext cx="1332052" cy="3335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>
                <a:solidFill>
                  <a:schemeClr val="accent6"/>
                </a:solidFill>
              </a:rPr>
              <a:t>Theme B: Religion &amp; Life</a:t>
            </a:r>
          </a:p>
        </p:txBody>
      </p:sp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15A6288E-CAB8-48B4-9D3A-094877B8F105}"/>
              </a:ext>
            </a:extLst>
          </p:cNvPr>
          <p:cNvSpPr/>
          <p:nvPr/>
        </p:nvSpPr>
        <p:spPr>
          <a:xfrm>
            <a:off x="6019469" y="1002908"/>
            <a:ext cx="1949527" cy="3335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>
                <a:solidFill>
                  <a:schemeClr val="accent6"/>
                </a:solidFill>
              </a:rPr>
              <a:t>Theme E: Crime &amp; Punishment</a:t>
            </a:r>
          </a:p>
        </p:txBody>
      </p: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5E6AD0F3-5BAB-44B1-A277-5E9D68EFF792}"/>
              </a:ext>
            </a:extLst>
          </p:cNvPr>
          <p:cNvCxnSpPr>
            <a:cxnSpLocks/>
          </p:cNvCxnSpPr>
          <p:nvPr/>
        </p:nvCxnSpPr>
        <p:spPr>
          <a:xfrm>
            <a:off x="6696375" y="1740605"/>
            <a:ext cx="0" cy="59965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TextBox 232">
            <a:extLst>
              <a:ext uri="{FF2B5EF4-FFF2-40B4-BE49-F238E27FC236}">
                <a16:creationId xmlns:a16="http://schemas.microsoft.com/office/drawing/2014/main" id="{2D649286-F2FB-46BB-8C6F-AD05223BF3A1}"/>
              </a:ext>
            </a:extLst>
          </p:cNvPr>
          <p:cNvSpPr txBox="1"/>
          <p:nvPr/>
        </p:nvSpPr>
        <p:spPr>
          <a:xfrm>
            <a:off x="5961139" y="1501667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Aims of Punishment</a:t>
            </a:r>
          </a:p>
        </p:txBody>
      </p:sp>
      <p:sp>
        <p:nvSpPr>
          <p:cNvPr id="234" name="Rectangle 233">
            <a:extLst>
              <a:ext uri="{FF2B5EF4-FFF2-40B4-BE49-F238E27FC236}">
                <a16:creationId xmlns:a16="http://schemas.microsoft.com/office/drawing/2014/main" id="{FB47FEAD-D14F-4F73-94D3-4F1D994F8851}"/>
              </a:ext>
            </a:extLst>
          </p:cNvPr>
          <p:cNvSpPr/>
          <p:nvPr/>
        </p:nvSpPr>
        <p:spPr>
          <a:xfrm>
            <a:off x="6019469" y="1522408"/>
            <a:ext cx="135381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ED40B885-79EC-4B66-A991-FB85D5871EB9}"/>
              </a:ext>
            </a:extLst>
          </p:cNvPr>
          <p:cNvCxnSpPr>
            <a:cxnSpLocks/>
            <a:stCxn id="238" idx="0"/>
          </p:cNvCxnSpPr>
          <p:nvPr/>
        </p:nvCxnSpPr>
        <p:spPr>
          <a:xfrm flipV="1">
            <a:off x="6161612" y="2425251"/>
            <a:ext cx="33" cy="5161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TextBox 235">
            <a:extLst>
              <a:ext uri="{FF2B5EF4-FFF2-40B4-BE49-F238E27FC236}">
                <a16:creationId xmlns:a16="http://schemas.microsoft.com/office/drawing/2014/main" id="{21E79781-FA96-4287-A6BB-3F4109FD2442}"/>
              </a:ext>
            </a:extLst>
          </p:cNvPr>
          <p:cNvSpPr txBox="1"/>
          <p:nvPr/>
        </p:nvSpPr>
        <p:spPr>
          <a:xfrm>
            <a:off x="5390290" y="2909870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Crime</a:t>
            </a:r>
          </a:p>
        </p:txBody>
      </p:sp>
      <p:sp>
        <p:nvSpPr>
          <p:cNvPr id="238" name="Rectangle 237">
            <a:extLst>
              <a:ext uri="{FF2B5EF4-FFF2-40B4-BE49-F238E27FC236}">
                <a16:creationId xmlns:a16="http://schemas.microsoft.com/office/drawing/2014/main" id="{705B43DC-9E3F-4FEB-BD0E-5361DFC91EA9}"/>
              </a:ext>
            </a:extLst>
          </p:cNvPr>
          <p:cNvSpPr/>
          <p:nvPr/>
        </p:nvSpPr>
        <p:spPr>
          <a:xfrm>
            <a:off x="5484706" y="2941351"/>
            <a:ext cx="135381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0" name="Straight Connector 239">
            <a:extLst>
              <a:ext uri="{FF2B5EF4-FFF2-40B4-BE49-F238E27FC236}">
                <a16:creationId xmlns:a16="http://schemas.microsoft.com/office/drawing/2014/main" id="{529903EC-F596-4937-B6B2-3FE5F6F215E4}"/>
              </a:ext>
            </a:extLst>
          </p:cNvPr>
          <p:cNvCxnSpPr>
            <a:cxnSpLocks/>
          </p:cNvCxnSpPr>
          <p:nvPr/>
        </p:nvCxnSpPr>
        <p:spPr>
          <a:xfrm>
            <a:off x="5184165" y="1822892"/>
            <a:ext cx="0" cy="599657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1" name="TextBox 240">
            <a:extLst>
              <a:ext uri="{FF2B5EF4-FFF2-40B4-BE49-F238E27FC236}">
                <a16:creationId xmlns:a16="http://schemas.microsoft.com/office/drawing/2014/main" id="{0C7EE227-CF9C-4070-91E9-0D776C737306}"/>
              </a:ext>
            </a:extLst>
          </p:cNvPr>
          <p:cNvSpPr txBox="1"/>
          <p:nvPr/>
        </p:nvSpPr>
        <p:spPr>
          <a:xfrm>
            <a:off x="4448929" y="1583954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Ethics &amp; Morals</a:t>
            </a:r>
          </a:p>
        </p:txBody>
      </p:sp>
      <p:sp>
        <p:nvSpPr>
          <p:cNvPr id="243" name="Rectangle 242">
            <a:extLst>
              <a:ext uri="{FF2B5EF4-FFF2-40B4-BE49-F238E27FC236}">
                <a16:creationId xmlns:a16="http://schemas.microsoft.com/office/drawing/2014/main" id="{8F68A1A9-E068-4481-BD8A-688B3B042949}"/>
              </a:ext>
            </a:extLst>
          </p:cNvPr>
          <p:cNvSpPr/>
          <p:nvPr/>
        </p:nvSpPr>
        <p:spPr>
          <a:xfrm>
            <a:off x="4507259" y="1604695"/>
            <a:ext cx="1353811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48" name="Group 247">
            <a:extLst>
              <a:ext uri="{FF2B5EF4-FFF2-40B4-BE49-F238E27FC236}">
                <a16:creationId xmlns:a16="http://schemas.microsoft.com/office/drawing/2014/main" id="{641DFC7A-EAF1-4046-BA5D-326612DB9A29}"/>
              </a:ext>
            </a:extLst>
          </p:cNvPr>
          <p:cNvGrpSpPr/>
          <p:nvPr/>
        </p:nvGrpSpPr>
        <p:grpSpPr>
          <a:xfrm>
            <a:off x="3776397" y="1831834"/>
            <a:ext cx="1214980" cy="1234099"/>
            <a:chOff x="1212628" y="4031237"/>
            <a:chExt cx="1214980" cy="1304869"/>
          </a:xfrm>
        </p:grpSpPr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B8600FFA-4C75-4797-B5D6-00D999DA4F50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D103C721-38CC-419F-9808-7613636EB381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251" name="TextBox 250">
              <a:extLst>
                <a:ext uri="{FF2B5EF4-FFF2-40B4-BE49-F238E27FC236}">
                  <a16:creationId xmlns:a16="http://schemas.microsoft.com/office/drawing/2014/main" id="{603D7FF3-88DE-4360-A3DC-86B32D163B1E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Assessment</a:t>
              </a:r>
            </a:p>
          </p:txBody>
        </p:sp>
      </p:grp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838BB811-5CD7-4E55-9C44-0FC6F45DF6D4}"/>
              </a:ext>
            </a:extLst>
          </p:cNvPr>
          <p:cNvCxnSpPr>
            <a:cxnSpLocks/>
          </p:cNvCxnSpPr>
          <p:nvPr/>
        </p:nvCxnSpPr>
        <p:spPr>
          <a:xfrm>
            <a:off x="3099490" y="1768706"/>
            <a:ext cx="0" cy="626600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>
            <a:extLst>
              <a:ext uri="{FF2B5EF4-FFF2-40B4-BE49-F238E27FC236}">
                <a16:creationId xmlns:a16="http://schemas.microsoft.com/office/drawing/2014/main" id="{A390B8EB-1D22-4E41-B5C2-8D550A9B0D5E}"/>
              </a:ext>
            </a:extLst>
          </p:cNvPr>
          <p:cNvSpPr txBox="1"/>
          <p:nvPr/>
        </p:nvSpPr>
        <p:spPr>
          <a:xfrm>
            <a:off x="2543440" y="1456163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Human rights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58A37BC5-C86B-498C-9B56-8AA992679BCB}"/>
              </a:ext>
            </a:extLst>
          </p:cNvPr>
          <p:cNvSpPr/>
          <p:nvPr/>
        </p:nvSpPr>
        <p:spPr>
          <a:xfrm>
            <a:off x="2704604" y="1397186"/>
            <a:ext cx="1038645" cy="379313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DA8096D3-3AC0-42AB-96CA-8FAF70157691}"/>
              </a:ext>
            </a:extLst>
          </p:cNvPr>
          <p:cNvSpPr txBox="1"/>
          <p:nvPr/>
        </p:nvSpPr>
        <p:spPr>
          <a:xfrm>
            <a:off x="2781901" y="2771387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Race &amp; Disability</a:t>
            </a:r>
          </a:p>
        </p:txBody>
      </p:sp>
      <p:sp>
        <p:nvSpPr>
          <p:cNvPr id="256" name="Rectangle 255">
            <a:extLst>
              <a:ext uri="{FF2B5EF4-FFF2-40B4-BE49-F238E27FC236}">
                <a16:creationId xmlns:a16="http://schemas.microsoft.com/office/drawing/2014/main" id="{5DD6AAEC-BD52-4A9C-AD20-9CA454E89AE9}"/>
              </a:ext>
            </a:extLst>
          </p:cNvPr>
          <p:cNvSpPr/>
          <p:nvPr/>
        </p:nvSpPr>
        <p:spPr>
          <a:xfrm>
            <a:off x="2996508" y="2763784"/>
            <a:ext cx="984440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2A3D8A66-8FB2-45F6-B9A2-45EFACD5A2F2}"/>
              </a:ext>
            </a:extLst>
          </p:cNvPr>
          <p:cNvSpPr txBox="1"/>
          <p:nvPr/>
        </p:nvSpPr>
        <p:spPr>
          <a:xfrm>
            <a:off x="229836" y="2157515"/>
            <a:ext cx="1458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Role &amp; status of women </a:t>
            </a:r>
          </a:p>
        </p:txBody>
      </p:sp>
      <p:sp>
        <p:nvSpPr>
          <p:cNvPr id="258" name="Rectangle 257">
            <a:extLst>
              <a:ext uri="{FF2B5EF4-FFF2-40B4-BE49-F238E27FC236}">
                <a16:creationId xmlns:a16="http://schemas.microsoft.com/office/drawing/2014/main" id="{ABE41D67-5CEC-4420-B814-955ABF03B171}"/>
              </a:ext>
            </a:extLst>
          </p:cNvPr>
          <p:cNvSpPr/>
          <p:nvPr/>
        </p:nvSpPr>
        <p:spPr>
          <a:xfrm>
            <a:off x="445149" y="2145207"/>
            <a:ext cx="1000209" cy="428104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1506C1DA-CCD0-4885-B64F-62AEE3F1D344}"/>
              </a:ext>
            </a:extLst>
          </p:cNvPr>
          <p:cNvCxnSpPr>
            <a:cxnSpLocks/>
          </p:cNvCxnSpPr>
          <p:nvPr/>
        </p:nvCxnSpPr>
        <p:spPr>
          <a:xfrm flipV="1">
            <a:off x="2298081" y="2435955"/>
            <a:ext cx="0" cy="324986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TextBox 259">
            <a:extLst>
              <a:ext uri="{FF2B5EF4-FFF2-40B4-BE49-F238E27FC236}">
                <a16:creationId xmlns:a16="http://schemas.microsoft.com/office/drawing/2014/main" id="{BBACF257-D8EB-422B-8A1F-D33B7221E00B}"/>
              </a:ext>
            </a:extLst>
          </p:cNvPr>
          <p:cNvSpPr txBox="1"/>
          <p:nvPr/>
        </p:nvSpPr>
        <p:spPr>
          <a:xfrm>
            <a:off x="1610861" y="2791992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Poverty</a:t>
            </a:r>
          </a:p>
        </p:txBody>
      </p:sp>
      <p:sp>
        <p:nvSpPr>
          <p:cNvPr id="261" name="Rectangle 260">
            <a:extLst>
              <a:ext uri="{FF2B5EF4-FFF2-40B4-BE49-F238E27FC236}">
                <a16:creationId xmlns:a16="http://schemas.microsoft.com/office/drawing/2014/main" id="{CFA6F1C0-5E9F-40BC-AB5B-D572E9BEB798}"/>
              </a:ext>
            </a:extLst>
          </p:cNvPr>
          <p:cNvSpPr/>
          <p:nvPr/>
        </p:nvSpPr>
        <p:spPr>
          <a:xfrm>
            <a:off x="1826424" y="2784236"/>
            <a:ext cx="984440" cy="230832"/>
          </a:xfrm>
          <a:prstGeom prst="rect">
            <a:avLst/>
          </a:prstGeom>
          <a:ln w="38100" cap="rnd">
            <a:solidFill>
              <a:srgbClr val="363839"/>
            </a:solidFill>
          </a:ln>
        </p:spPr>
        <p:txBody>
          <a:bodyPr wrap="square">
            <a:spAutoFit/>
          </a:bodyPr>
          <a:lstStyle/>
          <a:p>
            <a:pPr algn="ctr"/>
            <a:endParaRPr lang="en-GB" sz="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8F397886-56C9-49DF-911D-E95DABD2559E}"/>
              </a:ext>
            </a:extLst>
          </p:cNvPr>
          <p:cNvCxnSpPr>
            <a:cxnSpLocks/>
          </p:cNvCxnSpPr>
          <p:nvPr/>
        </p:nvCxnSpPr>
        <p:spPr>
          <a:xfrm flipV="1">
            <a:off x="1479851" y="2203303"/>
            <a:ext cx="713518" cy="96763"/>
          </a:xfrm>
          <a:prstGeom prst="line">
            <a:avLst/>
          </a:prstGeom>
          <a:ln w="57150">
            <a:solidFill>
              <a:srgbClr val="363839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4" name="Rectangle: Rounded Corners 263">
            <a:extLst>
              <a:ext uri="{FF2B5EF4-FFF2-40B4-BE49-F238E27FC236}">
                <a16:creationId xmlns:a16="http://schemas.microsoft.com/office/drawing/2014/main" id="{0D35AE2E-A2CA-46AB-83C0-395BC950D1D8}"/>
              </a:ext>
            </a:extLst>
          </p:cNvPr>
          <p:cNvSpPr/>
          <p:nvPr/>
        </p:nvSpPr>
        <p:spPr>
          <a:xfrm>
            <a:off x="143679" y="2624085"/>
            <a:ext cx="1623224" cy="33355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u="sng" dirty="0">
                <a:solidFill>
                  <a:schemeClr val="accent6"/>
                </a:solidFill>
              </a:rPr>
              <a:t>Theme F: Human Rights &amp; Social Justice</a:t>
            </a:r>
          </a:p>
        </p:txBody>
      </p:sp>
      <p:pic>
        <p:nvPicPr>
          <p:cNvPr id="20" name="Picture 36" descr="A picture containing text, building, window&#10;&#10;Description automatically generated">
            <a:extLst>
              <a:ext uri="{FF2B5EF4-FFF2-40B4-BE49-F238E27FC236}">
                <a16:creationId xmlns:a16="http://schemas.microsoft.com/office/drawing/2014/main" id="{8C537B26-702C-080E-286D-029A3CC77EE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54615" y="11827412"/>
            <a:ext cx="2743200" cy="822960"/>
          </a:xfrm>
          <a:prstGeom prst="rect">
            <a:avLst/>
          </a:prstGeom>
        </p:spPr>
      </p:pic>
      <p:pic>
        <p:nvPicPr>
          <p:cNvPr id="37" name="Picture 71">
            <a:extLst>
              <a:ext uri="{FF2B5EF4-FFF2-40B4-BE49-F238E27FC236}">
                <a16:creationId xmlns:a16="http://schemas.microsoft.com/office/drawing/2014/main" id="{68C8E94E-E709-A687-0696-0C11176E037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9276" y="10487603"/>
            <a:ext cx="1512278" cy="812132"/>
          </a:xfrm>
          <a:prstGeom prst="rect">
            <a:avLst/>
          </a:prstGeom>
        </p:spPr>
      </p:pic>
      <p:pic>
        <p:nvPicPr>
          <p:cNvPr id="72" name="Picture 91">
            <a:extLst>
              <a:ext uri="{FF2B5EF4-FFF2-40B4-BE49-F238E27FC236}">
                <a16:creationId xmlns:a16="http://schemas.microsoft.com/office/drawing/2014/main" id="{346582BC-8616-71A4-745D-A5F95A591DA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91067" y="5283443"/>
            <a:ext cx="1394314" cy="103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23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A1943BA-F90C-46D6-AC4F-FB9A9593302E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sharepoint/v3"/>
    <ds:schemaRef ds:uri="9f0b416b-fe84-4286-91e8-fe0b5d39668b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1cf79344-50dc-401d-975b-fcee0e394174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1899</TotalTime>
  <Words>142</Words>
  <Application>Microsoft Office PowerPoint</Application>
  <PresentationFormat>A3 Paper (297x420 mm)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138</cp:revision>
  <cp:lastPrinted>2020-08-25T21:40:14Z</cp:lastPrinted>
  <dcterms:created xsi:type="dcterms:W3CDTF">2019-12-03T13:18:29Z</dcterms:created>
  <dcterms:modified xsi:type="dcterms:W3CDTF">2022-09-29T22:53:12Z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