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65" r:id="rId6"/>
    <p:sldId id="266" r:id="rId7"/>
    <p:sldId id="267" r:id="rId8"/>
  </p:sldIdLst>
  <p:sldSz cx="9601200" cy="12801600" type="A3"/>
  <p:notesSz cx="6888163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41" userDrawn="1">
          <p15:clr>
            <a:srgbClr val="A4A3A4"/>
          </p15:clr>
        </p15:guide>
        <p15:guide id="2" pos="30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008B"/>
    <a:srgbClr val="363839"/>
    <a:srgbClr val="B5D4D7"/>
    <a:srgbClr val="9EA3A6"/>
    <a:srgbClr val="007A87"/>
    <a:srgbClr val="007A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59" autoAdjust="0"/>
    <p:restoredTop sz="94660"/>
  </p:normalViewPr>
  <p:slideViewPr>
    <p:cSldViewPr snapToGrid="0" showGuides="1">
      <p:cViewPr varScale="1">
        <p:scale>
          <a:sx n="47" d="100"/>
          <a:sy n="47" d="100"/>
        </p:scale>
        <p:origin x="2808" y="48"/>
      </p:cViewPr>
      <p:guideLst>
        <p:guide orient="horz" pos="3941"/>
        <p:guide pos="30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890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901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363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803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37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63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157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818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057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78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864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765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ck Arc 3">
            <a:extLst>
              <a:ext uri="{FF2B5EF4-FFF2-40B4-BE49-F238E27FC236}">
                <a16:creationId xmlns:a16="http://schemas.microsoft.com/office/drawing/2014/main" id="{0677CBE9-CC1D-4211-9EAB-815B981A66AD}"/>
              </a:ext>
            </a:extLst>
          </p:cNvPr>
          <p:cNvSpPr/>
          <p:nvPr/>
        </p:nvSpPr>
        <p:spPr>
          <a:xfrm rot="16200000">
            <a:off x="712275" y="8957145"/>
            <a:ext cx="2779713" cy="2193925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4291F4-B294-4EAE-BE6A-1E698E71AAF3}"/>
              </a:ext>
            </a:extLst>
          </p:cNvPr>
          <p:cNvSpPr/>
          <p:nvPr/>
        </p:nvSpPr>
        <p:spPr>
          <a:xfrm>
            <a:off x="2107362" y="8666587"/>
            <a:ext cx="5842000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6" name="Block Arc 5">
            <a:extLst>
              <a:ext uri="{FF2B5EF4-FFF2-40B4-BE49-F238E27FC236}">
                <a16:creationId xmlns:a16="http://schemas.microsoft.com/office/drawing/2014/main" id="{E7A8EDCF-3A87-4473-8233-69B87B9FA5D3}"/>
              </a:ext>
            </a:extLst>
          </p:cNvPr>
          <p:cNvSpPr/>
          <p:nvPr/>
        </p:nvSpPr>
        <p:spPr>
          <a:xfrm rot="5400000" flipH="1">
            <a:off x="6483569" y="6722344"/>
            <a:ext cx="2890838" cy="2225675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6E969F-C727-4BFF-AAE5-6856E8A06B88}"/>
              </a:ext>
            </a:extLst>
          </p:cNvPr>
          <p:cNvSpPr/>
          <p:nvPr/>
        </p:nvSpPr>
        <p:spPr>
          <a:xfrm>
            <a:off x="2008937" y="6387894"/>
            <a:ext cx="5929312" cy="6162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8" name="Block Arc 7">
            <a:extLst>
              <a:ext uri="{FF2B5EF4-FFF2-40B4-BE49-F238E27FC236}">
                <a16:creationId xmlns:a16="http://schemas.microsoft.com/office/drawing/2014/main" id="{3346435E-0FC4-4067-8FA9-4AA7CB3FC6A7}"/>
              </a:ext>
            </a:extLst>
          </p:cNvPr>
          <p:cNvSpPr/>
          <p:nvPr/>
        </p:nvSpPr>
        <p:spPr>
          <a:xfrm rot="16200000">
            <a:off x="701817" y="4546643"/>
            <a:ext cx="2705296" cy="2207611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9" name="Rectangle 140">
            <a:extLst>
              <a:ext uri="{FF2B5EF4-FFF2-40B4-BE49-F238E27FC236}">
                <a16:creationId xmlns:a16="http://schemas.microsoft.com/office/drawing/2014/main" id="{FDD44234-9F7E-478C-A1C7-83ECF0C22A09}"/>
              </a:ext>
            </a:extLst>
          </p:cNvPr>
          <p:cNvSpPr/>
          <p:nvPr/>
        </p:nvSpPr>
        <p:spPr>
          <a:xfrm>
            <a:off x="2069281" y="4294210"/>
            <a:ext cx="5961062" cy="628650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0" name="Block Arc 9">
            <a:extLst>
              <a:ext uri="{FF2B5EF4-FFF2-40B4-BE49-F238E27FC236}">
                <a16:creationId xmlns:a16="http://schemas.microsoft.com/office/drawing/2014/main" id="{55289239-78C7-4CED-AAF8-AAD155B63115}"/>
              </a:ext>
            </a:extLst>
          </p:cNvPr>
          <p:cNvSpPr/>
          <p:nvPr/>
        </p:nvSpPr>
        <p:spPr>
          <a:xfrm rot="5400000" flipH="1">
            <a:off x="6381763" y="2329786"/>
            <a:ext cx="2846387" cy="235373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F4418F8-8DC8-4229-A64B-ACE2420AAA07}"/>
              </a:ext>
            </a:extLst>
          </p:cNvPr>
          <p:cNvSpPr/>
          <p:nvPr/>
        </p:nvSpPr>
        <p:spPr>
          <a:xfrm>
            <a:off x="1980832" y="2082006"/>
            <a:ext cx="5827713" cy="650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DA01F9E-3264-4301-B353-70C87CE34286}"/>
              </a:ext>
            </a:extLst>
          </p:cNvPr>
          <p:cNvSpPr/>
          <p:nvPr/>
        </p:nvSpPr>
        <p:spPr>
          <a:xfrm>
            <a:off x="2111478" y="10820791"/>
            <a:ext cx="5842000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cxnSp>
        <p:nvCxnSpPr>
          <p:cNvPr id="16" name="Straight Connector 15"/>
          <p:cNvCxnSpPr>
            <a:cxnSpLocks/>
            <a:endCxn id="121" idx="2"/>
          </p:cNvCxnSpPr>
          <p:nvPr/>
        </p:nvCxnSpPr>
        <p:spPr>
          <a:xfrm>
            <a:off x="1879098" y="4572283"/>
            <a:ext cx="6153277" cy="26721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-13774" y="114973"/>
            <a:ext cx="6963154" cy="621630"/>
          </a:xfrm>
          <a:prstGeom prst="rect">
            <a:avLst/>
          </a:prstGeom>
          <a:solidFill>
            <a:srgbClr val="007A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8" name="Rectangle 17"/>
          <p:cNvSpPr/>
          <p:nvPr/>
        </p:nvSpPr>
        <p:spPr>
          <a:xfrm>
            <a:off x="-13775" y="12283379"/>
            <a:ext cx="9614975" cy="518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9" name="Rectangle 18"/>
          <p:cNvSpPr/>
          <p:nvPr/>
        </p:nvSpPr>
        <p:spPr>
          <a:xfrm>
            <a:off x="-13775" y="40617"/>
            <a:ext cx="7001251" cy="76944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YEAR 7 Religious Education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>
            <a:off x="5571770" y="10536839"/>
            <a:ext cx="318745" cy="595102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>
            <a:off x="6972798" y="10377033"/>
            <a:ext cx="0" cy="718011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6446093" y="11184231"/>
            <a:ext cx="0" cy="65591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154" idx="0"/>
          </p:cNvCxnSpPr>
          <p:nvPr/>
        </p:nvCxnSpPr>
        <p:spPr>
          <a:xfrm flipH="1" flipV="1">
            <a:off x="8288089" y="4419498"/>
            <a:ext cx="485196" cy="698090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>
            <a:off x="837735" y="5006788"/>
            <a:ext cx="416922" cy="462576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>
            <a:off x="7002862" y="4171848"/>
            <a:ext cx="401422" cy="37729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V="1">
            <a:off x="1222638" y="10755378"/>
            <a:ext cx="236510" cy="785778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 flipV="1">
            <a:off x="6380974" y="4608536"/>
            <a:ext cx="0" cy="635093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239" idx="2"/>
          </p:cNvCxnSpPr>
          <p:nvPr/>
        </p:nvCxnSpPr>
        <p:spPr>
          <a:xfrm flipH="1">
            <a:off x="8493504" y="2197451"/>
            <a:ext cx="422622" cy="711185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>
            <a:off x="6711669" y="1759454"/>
            <a:ext cx="0" cy="626600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6265047" y="2424815"/>
            <a:ext cx="0" cy="65591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>
            <a:off x="7656394" y="3415491"/>
            <a:ext cx="874293" cy="527641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>
            <a:off x="1439068" y="5973785"/>
            <a:ext cx="275468" cy="25072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V="1">
            <a:off x="6766158" y="6664609"/>
            <a:ext cx="633039" cy="646082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>
            <a:off x="3149878" y="6094701"/>
            <a:ext cx="1" cy="496584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V="1">
            <a:off x="4143309" y="4567167"/>
            <a:ext cx="0" cy="62010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>
            <a:off x="2820549" y="3805956"/>
            <a:ext cx="0" cy="747175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132" idx="3"/>
          </p:cNvCxnSpPr>
          <p:nvPr/>
        </p:nvCxnSpPr>
        <p:spPr>
          <a:xfrm flipV="1">
            <a:off x="7928988" y="7274215"/>
            <a:ext cx="671904" cy="470830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>
            <a:off x="8350893" y="6460525"/>
            <a:ext cx="324793" cy="377095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  <a:stCxn id="242" idx="0"/>
          </p:cNvCxnSpPr>
          <p:nvPr/>
        </p:nvCxnSpPr>
        <p:spPr>
          <a:xfrm flipH="1" flipV="1">
            <a:off x="8755626" y="8065295"/>
            <a:ext cx="199442" cy="1055112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V="1">
            <a:off x="4643897" y="8977737"/>
            <a:ext cx="0" cy="496988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>
            <a:off x="3519793" y="8406733"/>
            <a:ext cx="0" cy="550340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 flipH="1">
            <a:off x="5907120" y="8348092"/>
            <a:ext cx="16959" cy="571155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AC1A78AC-0BA9-4D6A-AF82-315EB9B1B5D2}"/>
              </a:ext>
            </a:extLst>
          </p:cNvPr>
          <p:cNvCxnSpPr>
            <a:cxnSpLocks/>
          </p:cNvCxnSpPr>
          <p:nvPr/>
        </p:nvCxnSpPr>
        <p:spPr>
          <a:xfrm flipV="1">
            <a:off x="2300747" y="2370496"/>
            <a:ext cx="5720137" cy="38029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505E4AFE-1951-49D4-99AA-8E255E0B892F}"/>
              </a:ext>
            </a:extLst>
          </p:cNvPr>
          <p:cNvCxnSpPr>
            <a:cxnSpLocks/>
          </p:cNvCxnSpPr>
          <p:nvPr/>
        </p:nvCxnSpPr>
        <p:spPr>
          <a:xfrm>
            <a:off x="2010900" y="11104892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F1A0B2FD-F88F-413B-AD2C-7D6729946059}"/>
              </a:ext>
            </a:extLst>
          </p:cNvPr>
          <p:cNvCxnSpPr>
            <a:cxnSpLocks/>
          </p:cNvCxnSpPr>
          <p:nvPr/>
        </p:nvCxnSpPr>
        <p:spPr>
          <a:xfrm>
            <a:off x="1767882" y="6660578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E87ECD70-74B6-4FB2-A243-E913355C00A3}"/>
              </a:ext>
            </a:extLst>
          </p:cNvPr>
          <p:cNvCxnSpPr>
            <a:cxnSpLocks/>
          </p:cNvCxnSpPr>
          <p:nvPr/>
        </p:nvCxnSpPr>
        <p:spPr>
          <a:xfrm>
            <a:off x="1879098" y="8946578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4" name="Group 113"/>
          <p:cNvGrpSpPr/>
          <p:nvPr/>
        </p:nvGrpSpPr>
        <p:grpSpPr>
          <a:xfrm>
            <a:off x="7279073" y="10490852"/>
            <a:ext cx="1221188" cy="1241391"/>
            <a:chOff x="7279073" y="10490852"/>
            <a:chExt cx="1221188" cy="1241391"/>
          </a:xfrm>
        </p:grpSpPr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67D857C8-6DBF-1441-BED6-4FF1EB531C36}"/>
                </a:ext>
              </a:extLst>
            </p:cNvPr>
            <p:cNvSpPr/>
            <p:nvPr/>
          </p:nvSpPr>
          <p:spPr>
            <a:xfrm>
              <a:off x="7285281" y="10490852"/>
              <a:ext cx="1214980" cy="12413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7466026" y="10691378"/>
              <a:ext cx="841075" cy="85935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7279073" y="10951780"/>
              <a:ext cx="1214979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START</a:t>
              </a:r>
            </a:p>
          </p:txBody>
        </p:sp>
      </p:grpSp>
      <p:sp>
        <p:nvSpPr>
          <p:cNvPr id="118" name="Arc 117">
            <a:extLst>
              <a:ext uri="{FF2B5EF4-FFF2-40B4-BE49-F238E27FC236}">
                <a16:creationId xmlns:a16="http://schemas.microsoft.com/office/drawing/2014/main" id="{B3737292-D276-4836-AF5E-0A1D8E72757F}"/>
              </a:ext>
            </a:extLst>
          </p:cNvPr>
          <p:cNvSpPr/>
          <p:nvPr/>
        </p:nvSpPr>
        <p:spPr>
          <a:xfrm flipH="1">
            <a:off x="1271500" y="4537998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19" name="Arc 118">
            <a:extLst>
              <a:ext uri="{FF2B5EF4-FFF2-40B4-BE49-F238E27FC236}">
                <a16:creationId xmlns:a16="http://schemas.microsoft.com/office/drawing/2014/main" id="{6F77AC31-46FE-40D5-9F9E-8A60BCBEA49A}"/>
              </a:ext>
            </a:extLst>
          </p:cNvPr>
          <p:cNvSpPr/>
          <p:nvPr/>
        </p:nvSpPr>
        <p:spPr>
          <a:xfrm flipH="1">
            <a:off x="1271500" y="8935701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20" name="Arc 119">
            <a:extLst>
              <a:ext uri="{FF2B5EF4-FFF2-40B4-BE49-F238E27FC236}">
                <a16:creationId xmlns:a16="http://schemas.microsoft.com/office/drawing/2014/main" id="{5A864DF6-4AE8-478F-A6B6-932D80CDB4AC}"/>
              </a:ext>
            </a:extLst>
          </p:cNvPr>
          <p:cNvSpPr/>
          <p:nvPr/>
        </p:nvSpPr>
        <p:spPr>
          <a:xfrm>
            <a:off x="7319257" y="6690226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21" name="Arc 120">
            <a:extLst>
              <a:ext uri="{FF2B5EF4-FFF2-40B4-BE49-F238E27FC236}">
                <a16:creationId xmlns:a16="http://schemas.microsoft.com/office/drawing/2014/main" id="{70420AA4-C8B8-4B42-A905-790FF4FE57D6}"/>
              </a:ext>
            </a:extLst>
          </p:cNvPr>
          <p:cNvSpPr/>
          <p:nvPr/>
        </p:nvSpPr>
        <p:spPr>
          <a:xfrm>
            <a:off x="7197638" y="2390164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grpSp>
        <p:nvGrpSpPr>
          <p:cNvPr id="105" name="Group 104"/>
          <p:cNvGrpSpPr/>
          <p:nvPr/>
        </p:nvGrpSpPr>
        <p:grpSpPr>
          <a:xfrm>
            <a:off x="1584627" y="10386607"/>
            <a:ext cx="1214980" cy="1234099"/>
            <a:chOff x="1212628" y="4031237"/>
            <a:chExt cx="1214980" cy="1304869"/>
          </a:xfrm>
        </p:grpSpPr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Assessment</a:t>
              </a: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7167082" y="8329528"/>
            <a:ext cx="1214980" cy="1234099"/>
            <a:chOff x="1212628" y="4031236"/>
            <a:chExt cx="1214980" cy="1304869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6"/>
              <a:ext cx="1214980" cy="130486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Assessment</a:t>
              </a:r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3467803" y="6096116"/>
            <a:ext cx="1214980" cy="1234099"/>
            <a:chOff x="1212628" y="4031237"/>
            <a:chExt cx="1214980" cy="1304869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Assessment</a:t>
              </a:r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4381630" y="3981954"/>
            <a:ext cx="1214980" cy="1234099"/>
            <a:chOff x="1212628" y="4031237"/>
            <a:chExt cx="1214980" cy="1304869"/>
          </a:xfrm>
        </p:grpSpPr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Assessment</a:t>
              </a:r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7073108" y="1753446"/>
            <a:ext cx="1214980" cy="1234099"/>
            <a:chOff x="1212628" y="4031237"/>
            <a:chExt cx="1214980" cy="1304869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Assessment</a:t>
              </a:r>
            </a:p>
          </p:txBody>
        </p:sp>
      </p:grpSp>
      <p:grpSp>
        <p:nvGrpSpPr>
          <p:cNvPr id="203" name="Group 202"/>
          <p:cNvGrpSpPr/>
          <p:nvPr/>
        </p:nvGrpSpPr>
        <p:grpSpPr>
          <a:xfrm>
            <a:off x="2459871" y="1810057"/>
            <a:ext cx="1214980" cy="1234099"/>
            <a:chOff x="1212628" y="4031237"/>
            <a:chExt cx="1214980" cy="1304869"/>
          </a:xfrm>
        </p:grpSpPr>
        <p:sp>
          <p:nvSpPr>
            <p:cNvPr id="204" name="Oval 203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205" name="Oval 204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Assessment</a:t>
              </a:r>
            </a:p>
          </p:txBody>
        </p:sp>
      </p:grpSp>
      <p:sp>
        <p:nvSpPr>
          <p:cNvPr id="178" name="Rectangle 177">
            <a:extLst>
              <a:ext uri="{FF2B5EF4-FFF2-40B4-BE49-F238E27FC236}">
                <a16:creationId xmlns:a16="http://schemas.microsoft.com/office/drawing/2014/main" id="{79D66A49-1463-9D47-A58E-F5C50C17B380}"/>
              </a:ext>
            </a:extLst>
          </p:cNvPr>
          <p:cNvSpPr/>
          <p:nvPr/>
        </p:nvSpPr>
        <p:spPr>
          <a:xfrm rot="16200000">
            <a:off x="2044032" y="1702047"/>
            <a:ext cx="370335" cy="5192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79" name="Triangle 70">
            <a:extLst>
              <a:ext uri="{FF2B5EF4-FFF2-40B4-BE49-F238E27FC236}">
                <a16:creationId xmlns:a16="http://schemas.microsoft.com/office/drawing/2014/main" id="{06B7D164-1858-4541-8C3A-54F75AAFB537}"/>
              </a:ext>
            </a:extLst>
          </p:cNvPr>
          <p:cNvSpPr/>
          <p:nvPr/>
        </p:nvSpPr>
        <p:spPr>
          <a:xfrm>
            <a:off x="1727630" y="1288074"/>
            <a:ext cx="1030013" cy="533813"/>
          </a:xfrm>
          <a:prstGeom prst="triangle">
            <a:avLst>
              <a:gd name="adj" fmla="val 5059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84" name="Rectangle 183"/>
          <p:cNvSpPr/>
          <p:nvPr/>
        </p:nvSpPr>
        <p:spPr>
          <a:xfrm>
            <a:off x="1555664" y="850084"/>
            <a:ext cx="1347070" cy="430887"/>
          </a:xfrm>
          <a:prstGeom prst="rect">
            <a:avLst/>
          </a:prstGeom>
          <a:ln w="38100" cap="rnd">
            <a:solidFill>
              <a:srgbClr val="007AC3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100" b="1" dirty="0"/>
              <a:t>Year 8</a:t>
            </a:r>
          </a:p>
          <a:p>
            <a:pPr algn="ctr"/>
            <a:r>
              <a:rPr lang="en-GB" sz="1100" b="1" dirty="0"/>
              <a:t>Religious Education</a:t>
            </a:r>
          </a:p>
        </p:txBody>
      </p:sp>
      <p:pic>
        <p:nvPicPr>
          <p:cNvPr id="185" name="Picture 20" descr="Image result for road signs ahea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13" b="98125" l="10000" r="90000">
                        <a14:foregroundMark x1="50938" y1="781" x2="23021" y2="74844"/>
                        <a14:foregroundMark x1="21875" y1="24531" x2="74375" y2="80313"/>
                        <a14:foregroundMark x1="50417" y1="14063" x2="50625" y2="89531"/>
                        <a14:foregroundMark x1="50938" y1="20000" x2="61042" y2="18281"/>
                        <a14:foregroundMark x1="51250" y1="33750" x2="67396" y2="26719"/>
                        <a14:foregroundMark x1="55729" y1="41406" x2="69375" y2="34688"/>
                        <a14:foregroundMark x1="70729" y1="21250" x2="73021" y2="15313"/>
                        <a14:foregroundMark x1="76875" y1="32969" x2="80000" y2="30000"/>
                        <a14:foregroundMark x1="78854" y1="40938" x2="82500" y2="43125"/>
                        <a14:foregroundMark x1="78646" y1="54375" x2="81667" y2="62344"/>
                        <a14:foregroundMark x1="75521" y1="57656" x2="51250" y2="97969"/>
                        <a14:foregroundMark x1="74375" y1="19219" x2="51458" y2="313"/>
                        <a14:foregroundMark x1="35000" y1="10000" x2="30208" y2="10000"/>
                        <a14:foregroundMark x1="23333" y1="22813" x2="33021" y2="7969"/>
                        <a14:foregroundMark x1="34167" y1="7969" x2="45625" y2="1719"/>
                        <a14:foregroundMark x1="55729" y1="2500" x2="72188" y2="13594"/>
                        <a14:foregroundMark x1="58542" y1="4063" x2="66563" y2="8281"/>
                        <a14:foregroundMark x1="63854" y1="93438" x2="72083" y2="86094"/>
                        <a14:foregroundMark x1="75729" y1="78906" x2="79688" y2="66094"/>
                        <a14:foregroundMark x1="80208" y1="66875" x2="81250" y2="56563"/>
                        <a14:foregroundMark x1="81875" y1="56094" x2="82604" y2="45781"/>
                        <a14:foregroundMark x1="58542" y1="96094" x2="64167" y2="92969"/>
                        <a14:foregroundMark x1="39479" y1="94688" x2="48646" y2="98125"/>
                        <a14:foregroundMark x1="38958" y1="94375" x2="28854" y2="86406"/>
                        <a14:foregroundMark x1="28021" y1="85156" x2="19271" y2="67656"/>
                        <a14:foregroundMark x1="19271" y1="65313" x2="16979" y2="48594"/>
                        <a14:foregroundMark x1="17500" y1="47813" x2="19688" y2="335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380" y="1476805"/>
            <a:ext cx="985740" cy="657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6" name="Straight Connector 185"/>
          <p:cNvCxnSpPr/>
          <p:nvPr/>
        </p:nvCxnSpPr>
        <p:spPr>
          <a:xfrm flipV="1">
            <a:off x="2277448" y="1387537"/>
            <a:ext cx="0" cy="971722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5D05EE31-9CEF-4CD2-AFF7-2F34E5DD997B}"/>
              </a:ext>
            </a:extLst>
          </p:cNvPr>
          <p:cNvSpPr txBox="1"/>
          <p:nvPr/>
        </p:nvSpPr>
        <p:spPr>
          <a:xfrm>
            <a:off x="11930" y="12238032"/>
            <a:ext cx="3197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i="1" dirty="0">
                <a:solidFill>
                  <a:schemeClr val="bg1"/>
                </a:solidFill>
              </a:rPr>
              <a:t>LEARNING JOURNEY</a:t>
            </a:r>
            <a:endParaRPr lang="en-GB" sz="2800" i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3C8B5CE-215D-44D5-B555-0F31CBAF54B3}"/>
              </a:ext>
            </a:extLst>
          </p:cNvPr>
          <p:cNvSpPr/>
          <p:nvPr/>
        </p:nvSpPr>
        <p:spPr>
          <a:xfrm>
            <a:off x="226295" y="11541157"/>
            <a:ext cx="1214980" cy="507831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r>
              <a:rPr lang="en-GB" sz="900" dirty="0"/>
              <a:t>What are the different beliefs in Christianity?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47AFFD8-DC59-4515-8400-3ECA4CF8882E}"/>
              </a:ext>
            </a:extLst>
          </p:cNvPr>
          <p:cNvSpPr/>
          <p:nvPr/>
        </p:nvSpPr>
        <p:spPr>
          <a:xfrm>
            <a:off x="4178405" y="11777097"/>
            <a:ext cx="1304851" cy="507831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r>
              <a:rPr lang="en-GB" sz="900" dirty="0"/>
              <a:t>Are the practices in Islam more important than the beliefs?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FC90BD3-0E2D-4A90-B90A-A0E090918AB2}"/>
              </a:ext>
            </a:extLst>
          </p:cNvPr>
          <p:cNvSpPr/>
          <p:nvPr/>
        </p:nvSpPr>
        <p:spPr>
          <a:xfrm>
            <a:off x="4055973" y="9498118"/>
            <a:ext cx="1353811" cy="507831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/>
              <a:t>Why do Buddhists have to believe in the eight-fold path?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8E83237-7FED-4CB6-8DB5-35B54AEC2933}"/>
              </a:ext>
            </a:extLst>
          </p:cNvPr>
          <p:cNvSpPr/>
          <p:nvPr/>
        </p:nvSpPr>
        <p:spPr>
          <a:xfrm>
            <a:off x="6265047" y="10129142"/>
            <a:ext cx="1368666" cy="2308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900"/>
              <a:t>Is RE important?</a:t>
            </a:r>
            <a:endParaRPr lang="en-US" sz="9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43967C0-4814-47F8-8356-21374463CE5B}"/>
              </a:ext>
            </a:extLst>
          </p:cNvPr>
          <p:cNvSpPr/>
          <p:nvPr/>
        </p:nvSpPr>
        <p:spPr>
          <a:xfrm>
            <a:off x="5596610" y="11817353"/>
            <a:ext cx="1944463" cy="2308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900"/>
              <a:t>Is belief important?</a:t>
            </a:r>
            <a:endParaRPr lang="en-US" sz="9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CC8ABAA-BFA9-406D-8D50-036FF113099A}"/>
              </a:ext>
            </a:extLst>
          </p:cNvPr>
          <p:cNvSpPr/>
          <p:nvPr/>
        </p:nvSpPr>
        <p:spPr>
          <a:xfrm>
            <a:off x="5286873" y="7987219"/>
            <a:ext cx="1353811" cy="3693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/>
              <a:t>Why do Hindu’s worship multiple Gods?</a:t>
            </a:r>
            <a:endParaRPr lang="en-GB" sz="9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D402E17-6E19-4B0C-8F55-0C2E5E9320DA}"/>
              </a:ext>
            </a:extLst>
          </p:cNvPr>
          <p:cNvSpPr/>
          <p:nvPr/>
        </p:nvSpPr>
        <p:spPr>
          <a:xfrm>
            <a:off x="2713179" y="8044747"/>
            <a:ext cx="1610952" cy="3693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/>
              <a:t>Why don’t Buddhists believe in a God?</a:t>
            </a:r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F0679D48-358D-471E-B37E-FBC426802795}"/>
              </a:ext>
            </a:extLst>
          </p:cNvPr>
          <p:cNvSpPr/>
          <p:nvPr/>
        </p:nvSpPr>
        <p:spPr>
          <a:xfrm>
            <a:off x="5940785" y="7317976"/>
            <a:ext cx="1248077" cy="507831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/>
              <a:t>How can we share the inspiration of some ‘great lives’?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4A276980-40A1-4653-AAAB-79166A4E8640}"/>
              </a:ext>
            </a:extLst>
          </p:cNvPr>
          <p:cNvSpPr/>
          <p:nvPr/>
        </p:nvSpPr>
        <p:spPr>
          <a:xfrm>
            <a:off x="7244303" y="7214130"/>
            <a:ext cx="684685" cy="1061829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/>
              <a:t>What can we learn from the stories of two statues in Bristol?</a:t>
            </a:r>
            <a:endParaRPr lang="en-GB" sz="900" dirty="0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4259FE30-8850-49E8-ABA9-945E5D35A25B}"/>
              </a:ext>
            </a:extLst>
          </p:cNvPr>
          <p:cNvSpPr/>
          <p:nvPr/>
        </p:nvSpPr>
        <p:spPr>
          <a:xfrm>
            <a:off x="2660605" y="5842599"/>
            <a:ext cx="995331" cy="2308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/>
              <a:t>What is worship?</a:t>
            </a:r>
            <a:endParaRPr lang="en-GB" sz="900" dirty="0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362A1965-1057-4C07-BED9-464137DADB23}"/>
              </a:ext>
            </a:extLst>
          </p:cNvPr>
          <p:cNvSpPr/>
          <p:nvPr/>
        </p:nvSpPr>
        <p:spPr>
          <a:xfrm>
            <a:off x="1981158" y="7223264"/>
            <a:ext cx="759888" cy="507831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/>
              <a:t>How do Christians worship?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  <a:stCxn id="134" idx="0"/>
          </p:cNvCxnSpPr>
          <p:nvPr/>
        </p:nvCxnSpPr>
        <p:spPr>
          <a:xfrm flipH="1" flipV="1">
            <a:off x="2250172" y="6649350"/>
            <a:ext cx="110930" cy="573914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Rectangle 146">
            <a:extLst>
              <a:ext uri="{FF2B5EF4-FFF2-40B4-BE49-F238E27FC236}">
                <a16:creationId xmlns:a16="http://schemas.microsoft.com/office/drawing/2014/main" id="{BC4EC209-A869-45DA-84B9-48C824CEA303}"/>
              </a:ext>
            </a:extLst>
          </p:cNvPr>
          <p:cNvSpPr/>
          <p:nvPr/>
        </p:nvSpPr>
        <p:spPr>
          <a:xfrm>
            <a:off x="5708249" y="5247976"/>
            <a:ext cx="1589685" cy="3693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/>
              <a:t>What is the significance of the 10 commandments?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48A0270E-01CB-4A5E-AD9E-AEE3F034F4F0}"/>
              </a:ext>
            </a:extLst>
          </p:cNvPr>
          <p:cNvSpPr/>
          <p:nvPr/>
        </p:nvSpPr>
        <p:spPr>
          <a:xfrm>
            <a:off x="3590129" y="5175139"/>
            <a:ext cx="1135726" cy="507831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/>
              <a:t>How are prayer flags used to worship?</a:t>
            </a:r>
            <a:endParaRPr lang="en-GB" sz="900" dirty="0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2E22BF6A-0F3C-49AA-B06D-BA4AAAFDD5F9}"/>
              </a:ext>
            </a:extLst>
          </p:cNvPr>
          <p:cNvSpPr/>
          <p:nvPr/>
        </p:nvSpPr>
        <p:spPr>
          <a:xfrm>
            <a:off x="8486095" y="5955173"/>
            <a:ext cx="1070257" cy="507831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/>
              <a:t>How does Christianity teach anti-racism?</a:t>
            </a:r>
            <a:endParaRPr lang="en-GB" sz="900" dirty="0"/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ED3F6724-574B-4B32-AD37-AA478B427BBC}"/>
              </a:ext>
            </a:extLst>
          </p:cNvPr>
          <p:cNvSpPr/>
          <p:nvPr/>
        </p:nvSpPr>
        <p:spPr>
          <a:xfrm>
            <a:off x="8096379" y="5117588"/>
            <a:ext cx="1353811" cy="3693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/>
              <a:t>What is the Guru Granth Sahib?</a:t>
            </a: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124989A8-6609-4062-9AB5-CEC704DFA45F}"/>
              </a:ext>
            </a:extLst>
          </p:cNvPr>
          <p:cNvSpPr/>
          <p:nvPr/>
        </p:nvSpPr>
        <p:spPr>
          <a:xfrm>
            <a:off x="6343275" y="3815760"/>
            <a:ext cx="1632055" cy="3693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/>
              <a:t>Why does the Qur’an have authority for Muslims?</a:t>
            </a: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2FFAC7AA-06C1-4D60-AF79-F5AF5A757986}"/>
              </a:ext>
            </a:extLst>
          </p:cNvPr>
          <p:cNvSpPr/>
          <p:nvPr/>
        </p:nvSpPr>
        <p:spPr>
          <a:xfrm>
            <a:off x="7297616" y="3031930"/>
            <a:ext cx="744909" cy="3693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/>
              <a:t>What is the Torah?</a:t>
            </a: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EEE3D52A-037A-4204-969A-620A2C6B1E88}"/>
              </a:ext>
            </a:extLst>
          </p:cNvPr>
          <p:cNvSpPr/>
          <p:nvPr/>
        </p:nvSpPr>
        <p:spPr>
          <a:xfrm>
            <a:off x="5924079" y="3080955"/>
            <a:ext cx="1324257" cy="646331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/>
              <a:t>Why some people do not believe in life after death? (Atheism/Humanism)</a:t>
            </a:r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7DC7A519-C001-435A-82DC-D4B2A2C7C2D5}"/>
              </a:ext>
            </a:extLst>
          </p:cNvPr>
          <p:cNvSpPr/>
          <p:nvPr/>
        </p:nvSpPr>
        <p:spPr>
          <a:xfrm>
            <a:off x="2141377" y="3442196"/>
            <a:ext cx="1348206" cy="3693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/>
              <a:t>Where do Hindu’s worship?</a:t>
            </a: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50A95570-E05D-4CAB-846E-CF1CE6876748}"/>
              </a:ext>
            </a:extLst>
          </p:cNvPr>
          <p:cNvSpPr/>
          <p:nvPr/>
        </p:nvSpPr>
        <p:spPr>
          <a:xfrm>
            <a:off x="99289" y="4624069"/>
            <a:ext cx="1047401" cy="3693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/>
              <a:t>How do Muslims worship?</a:t>
            </a: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98C537A3-047E-4B21-A833-9E0B100AB726}"/>
              </a:ext>
            </a:extLst>
          </p:cNvPr>
          <p:cNvSpPr/>
          <p:nvPr/>
        </p:nvSpPr>
        <p:spPr>
          <a:xfrm>
            <a:off x="4762984" y="1508242"/>
            <a:ext cx="1238870" cy="2308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/>
              <a:t>Does the soul exist? 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>
            <a:off x="5627327" y="1764719"/>
            <a:ext cx="24542" cy="633916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Rectangle 236">
            <a:extLst>
              <a:ext uri="{FF2B5EF4-FFF2-40B4-BE49-F238E27FC236}">
                <a16:creationId xmlns:a16="http://schemas.microsoft.com/office/drawing/2014/main" id="{E80AA83D-A182-4B75-B297-56BD5F10B3BF}"/>
              </a:ext>
            </a:extLst>
          </p:cNvPr>
          <p:cNvSpPr/>
          <p:nvPr/>
        </p:nvSpPr>
        <p:spPr>
          <a:xfrm>
            <a:off x="6055403" y="1365763"/>
            <a:ext cx="1284857" cy="3693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/>
              <a:t> Is there life after death?</a:t>
            </a:r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CE24FA0F-F0C1-4AA5-94CC-EF97FFA06339}"/>
              </a:ext>
            </a:extLst>
          </p:cNvPr>
          <p:cNvSpPr/>
          <p:nvPr/>
        </p:nvSpPr>
        <p:spPr>
          <a:xfrm>
            <a:off x="8382062" y="1689620"/>
            <a:ext cx="1068128" cy="507831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/>
              <a:t>How does the Bible influence people today?</a:t>
            </a:r>
          </a:p>
        </p:txBody>
      </p:sp>
      <p:sp>
        <p:nvSpPr>
          <p:cNvPr id="242" name="Rectangle 241">
            <a:extLst>
              <a:ext uri="{FF2B5EF4-FFF2-40B4-BE49-F238E27FC236}">
                <a16:creationId xmlns:a16="http://schemas.microsoft.com/office/drawing/2014/main" id="{C1191E0C-943A-46D5-BA43-A06F0B7388E5}"/>
              </a:ext>
            </a:extLst>
          </p:cNvPr>
          <p:cNvSpPr/>
          <p:nvPr/>
        </p:nvSpPr>
        <p:spPr>
          <a:xfrm>
            <a:off x="8547238" y="9120407"/>
            <a:ext cx="815660" cy="923330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/>
              <a:t>What can be done to reduce the harmful impact of racism?</a:t>
            </a:r>
            <a:endParaRPr lang="en-GB" sz="900" dirty="0"/>
          </a:p>
        </p:txBody>
      </p:sp>
      <p:pic>
        <p:nvPicPr>
          <p:cNvPr id="208" name="Picture 207">
            <a:extLst>
              <a:ext uri="{FF2B5EF4-FFF2-40B4-BE49-F238E27FC236}">
                <a16:creationId xmlns:a16="http://schemas.microsoft.com/office/drawing/2014/main" id="{C8EAA92D-C2F8-41AA-8879-8F82E3CCF3CF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1610" y="12158791"/>
            <a:ext cx="970280" cy="701040"/>
          </a:xfrm>
          <a:prstGeom prst="rect">
            <a:avLst/>
          </a:prstGeom>
          <a:noFill/>
        </p:spPr>
      </p:pic>
      <p:pic>
        <p:nvPicPr>
          <p:cNvPr id="209" name="Picture 208">
            <a:extLst>
              <a:ext uri="{FF2B5EF4-FFF2-40B4-BE49-F238E27FC236}">
                <a16:creationId xmlns:a16="http://schemas.microsoft.com/office/drawing/2014/main" id="{99AB58F6-EB7E-4470-89BC-78D3E17117E1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0892" y="91371"/>
            <a:ext cx="820663" cy="944453"/>
          </a:xfrm>
          <a:prstGeom prst="rect">
            <a:avLst/>
          </a:prstGeom>
          <a:noFill/>
        </p:spPr>
      </p:pic>
      <p:sp>
        <p:nvSpPr>
          <p:cNvPr id="142" name="Rectangle 141">
            <a:extLst>
              <a:ext uri="{FF2B5EF4-FFF2-40B4-BE49-F238E27FC236}">
                <a16:creationId xmlns:a16="http://schemas.microsoft.com/office/drawing/2014/main" id="{EFE49546-3973-410C-84F9-4CD468E47794}"/>
              </a:ext>
            </a:extLst>
          </p:cNvPr>
          <p:cNvSpPr/>
          <p:nvPr/>
        </p:nvSpPr>
        <p:spPr>
          <a:xfrm>
            <a:off x="4655295" y="10159296"/>
            <a:ext cx="1533946" cy="3693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/>
              <a:t>What is the importance of Islam to a Muslim? </a:t>
            </a:r>
            <a:endParaRPr lang="en-US" sz="900" dirty="0"/>
          </a:p>
        </p:txBody>
      </p: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5559D92F-24AA-496B-A7FD-E2244638E63D}"/>
              </a:ext>
            </a:extLst>
          </p:cNvPr>
          <p:cNvCxnSpPr>
            <a:cxnSpLocks/>
          </p:cNvCxnSpPr>
          <p:nvPr/>
        </p:nvCxnSpPr>
        <p:spPr>
          <a:xfrm flipV="1">
            <a:off x="5256035" y="11115388"/>
            <a:ext cx="126384" cy="667666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Rectangle 154">
            <a:extLst>
              <a:ext uri="{FF2B5EF4-FFF2-40B4-BE49-F238E27FC236}">
                <a16:creationId xmlns:a16="http://schemas.microsoft.com/office/drawing/2014/main" id="{8299B23D-DD35-4518-B2DF-D135BCA3A030}"/>
              </a:ext>
            </a:extLst>
          </p:cNvPr>
          <p:cNvSpPr/>
          <p:nvPr/>
        </p:nvSpPr>
        <p:spPr>
          <a:xfrm>
            <a:off x="3129770" y="10167507"/>
            <a:ext cx="1304851" cy="3693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/>
              <a:t>What are the different beliefs in Judaism? </a:t>
            </a: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A3A2380C-165E-4F7C-844B-680E00224B4A}"/>
              </a:ext>
            </a:extLst>
          </p:cNvPr>
          <p:cNvSpPr/>
          <p:nvPr/>
        </p:nvSpPr>
        <p:spPr>
          <a:xfrm>
            <a:off x="2537150" y="11563437"/>
            <a:ext cx="1304851" cy="507831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r>
              <a:rPr lang="en-GB" sz="900" dirty="0"/>
              <a:t>Is shabbat the most important holiday in Judaism?</a:t>
            </a:r>
          </a:p>
        </p:txBody>
      </p: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8279B56C-52D7-486C-8293-22FC385303AD}"/>
              </a:ext>
            </a:extLst>
          </p:cNvPr>
          <p:cNvCxnSpPr>
            <a:cxnSpLocks/>
            <a:stCxn id="162" idx="0"/>
          </p:cNvCxnSpPr>
          <p:nvPr/>
        </p:nvCxnSpPr>
        <p:spPr>
          <a:xfrm flipV="1">
            <a:off x="3189576" y="11121059"/>
            <a:ext cx="318158" cy="442378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3FE5D004-0B79-49B0-B597-4E604650AC67}"/>
              </a:ext>
            </a:extLst>
          </p:cNvPr>
          <p:cNvCxnSpPr>
            <a:cxnSpLocks/>
          </p:cNvCxnSpPr>
          <p:nvPr/>
        </p:nvCxnSpPr>
        <p:spPr>
          <a:xfrm>
            <a:off x="4143309" y="10536839"/>
            <a:ext cx="290481" cy="573961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Rectangle 164">
            <a:extLst>
              <a:ext uri="{FF2B5EF4-FFF2-40B4-BE49-F238E27FC236}">
                <a16:creationId xmlns:a16="http://schemas.microsoft.com/office/drawing/2014/main" id="{69DF0DBB-A7AC-4622-B5B7-8B83E331E591}"/>
              </a:ext>
            </a:extLst>
          </p:cNvPr>
          <p:cNvSpPr/>
          <p:nvPr/>
        </p:nvSpPr>
        <p:spPr>
          <a:xfrm>
            <a:off x="1694559" y="9701740"/>
            <a:ext cx="1304850" cy="2308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r>
              <a:rPr lang="en-GB" sz="900" dirty="0"/>
              <a:t>What are Sikh beliefs?</a:t>
            </a:r>
          </a:p>
        </p:txBody>
      </p:sp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4D4D1F71-CD78-4FAD-A36E-493044E62B28}"/>
              </a:ext>
            </a:extLst>
          </p:cNvPr>
          <p:cNvCxnSpPr>
            <a:cxnSpLocks/>
          </p:cNvCxnSpPr>
          <p:nvPr/>
        </p:nvCxnSpPr>
        <p:spPr>
          <a:xfrm flipH="1">
            <a:off x="1318661" y="9825759"/>
            <a:ext cx="361776" cy="149571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2BDCF8CF-660C-4605-BD19-EFF0397FD69A}"/>
              </a:ext>
            </a:extLst>
          </p:cNvPr>
          <p:cNvCxnSpPr>
            <a:cxnSpLocks/>
          </p:cNvCxnSpPr>
          <p:nvPr/>
        </p:nvCxnSpPr>
        <p:spPr>
          <a:xfrm>
            <a:off x="1082059" y="8292332"/>
            <a:ext cx="499986" cy="792673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Rectangle 168">
            <a:extLst>
              <a:ext uri="{FF2B5EF4-FFF2-40B4-BE49-F238E27FC236}">
                <a16:creationId xmlns:a16="http://schemas.microsoft.com/office/drawing/2014/main" id="{0209F5E0-60A7-4A29-9279-D26F6EA0861E}"/>
              </a:ext>
            </a:extLst>
          </p:cNvPr>
          <p:cNvSpPr/>
          <p:nvPr/>
        </p:nvSpPr>
        <p:spPr>
          <a:xfrm>
            <a:off x="464564" y="7794812"/>
            <a:ext cx="967201" cy="507831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/>
              <a:t>What is the significance of the 5K’s?</a:t>
            </a: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0E9F9A91-AC9E-4CC4-99D1-91442F7BC165}"/>
              </a:ext>
            </a:extLst>
          </p:cNvPr>
          <p:cNvSpPr/>
          <p:nvPr/>
        </p:nvSpPr>
        <p:spPr>
          <a:xfrm>
            <a:off x="6660842" y="5879612"/>
            <a:ext cx="1127032" cy="3693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/>
              <a:t>What are the ‘stairs of respect’?</a:t>
            </a:r>
            <a:endParaRPr lang="en-GB" sz="900" dirty="0"/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C4A4E984-3BD8-4EFC-8D2B-67999133AEB8}"/>
              </a:ext>
            </a:extLst>
          </p:cNvPr>
          <p:cNvSpPr/>
          <p:nvPr/>
        </p:nvSpPr>
        <p:spPr>
          <a:xfrm>
            <a:off x="4495834" y="7118927"/>
            <a:ext cx="1368864" cy="507831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/>
              <a:t>How can I express my own vision for justice and equality?</a:t>
            </a: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B7BE3ED8-EB81-47A4-9FFE-6D4DA72BE3BA}"/>
              </a:ext>
            </a:extLst>
          </p:cNvPr>
          <p:cNvSpPr/>
          <p:nvPr/>
        </p:nvSpPr>
        <p:spPr>
          <a:xfrm>
            <a:off x="4798918" y="5689934"/>
            <a:ext cx="1514925" cy="507831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/>
              <a:t>Can ‘singing for freedom and justice’ help in the struggle against racism?</a:t>
            </a:r>
          </a:p>
        </p:txBody>
      </p: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E153956A-4027-47E7-8E99-A87F11E494DC}"/>
              </a:ext>
            </a:extLst>
          </p:cNvPr>
          <p:cNvCxnSpPr>
            <a:cxnSpLocks/>
          </p:cNvCxnSpPr>
          <p:nvPr/>
        </p:nvCxnSpPr>
        <p:spPr>
          <a:xfrm flipH="1">
            <a:off x="6688774" y="6249474"/>
            <a:ext cx="336249" cy="429561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6BBF5145-78E8-459A-BA67-3DA9E4F46F0E}"/>
              </a:ext>
            </a:extLst>
          </p:cNvPr>
          <p:cNvCxnSpPr>
            <a:cxnSpLocks/>
          </p:cNvCxnSpPr>
          <p:nvPr/>
        </p:nvCxnSpPr>
        <p:spPr>
          <a:xfrm flipH="1">
            <a:off x="5064679" y="6219587"/>
            <a:ext cx="355541" cy="412362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4036B6AB-17BA-47B3-8FAC-61982AC18813}"/>
              </a:ext>
            </a:extLst>
          </p:cNvPr>
          <p:cNvCxnSpPr>
            <a:cxnSpLocks/>
            <a:stCxn id="171" idx="0"/>
          </p:cNvCxnSpPr>
          <p:nvPr/>
        </p:nvCxnSpPr>
        <p:spPr>
          <a:xfrm flipV="1">
            <a:off x="5180266" y="6667631"/>
            <a:ext cx="527983" cy="451296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Rectangle 186">
            <a:extLst>
              <a:ext uri="{FF2B5EF4-FFF2-40B4-BE49-F238E27FC236}">
                <a16:creationId xmlns:a16="http://schemas.microsoft.com/office/drawing/2014/main" id="{C5231B25-2434-487A-A84A-AD1F3AA48501}"/>
              </a:ext>
            </a:extLst>
          </p:cNvPr>
          <p:cNvSpPr/>
          <p:nvPr/>
        </p:nvSpPr>
        <p:spPr>
          <a:xfrm>
            <a:off x="1714537" y="5611325"/>
            <a:ext cx="898122" cy="507831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/>
              <a:t>Where do Jewish people worship?</a:t>
            </a: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DACB9B2D-792D-4301-A9B9-57B29BF7EF2E}"/>
              </a:ext>
            </a:extLst>
          </p:cNvPr>
          <p:cNvSpPr/>
          <p:nvPr/>
        </p:nvSpPr>
        <p:spPr>
          <a:xfrm>
            <a:off x="1964617" y="4976345"/>
            <a:ext cx="1096989" cy="3693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/>
              <a:t>What happens in the Gurdwara?</a:t>
            </a:r>
          </a:p>
        </p:txBody>
      </p:sp>
      <p:cxnSp>
        <p:nvCxnSpPr>
          <p:cNvPr id="195" name="Straight Connector 194">
            <a:extLst>
              <a:ext uri="{FF2B5EF4-FFF2-40B4-BE49-F238E27FC236}">
                <a16:creationId xmlns:a16="http://schemas.microsoft.com/office/drawing/2014/main" id="{CE14FE23-AD0B-4C8A-8D5F-97C2475C88A2}"/>
              </a:ext>
            </a:extLst>
          </p:cNvPr>
          <p:cNvCxnSpPr>
            <a:cxnSpLocks/>
            <a:stCxn id="188" idx="0"/>
          </p:cNvCxnSpPr>
          <p:nvPr/>
        </p:nvCxnSpPr>
        <p:spPr>
          <a:xfrm flipH="1" flipV="1">
            <a:off x="1912140" y="4600267"/>
            <a:ext cx="600972" cy="376078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Rectangle 201">
            <a:extLst>
              <a:ext uri="{FF2B5EF4-FFF2-40B4-BE49-F238E27FC236}">
                <a16:creationId xmlns:a16="http://schemas.microsoft.com/office/drawing/2014/main" id="{B3E4A423-2C5D-4A6C-B55A-236AE41CB1AC}"/>
              </a:ext>
            </a:extLst>
          </p:cNvPr>
          <p:cNvSpPr/>
          <p:nvPr/>
        </p:nvSpPr>
        <p:spPr>
          <a:xfrm>
            <a:off x="3443045" y="1347557"/>
            <a:ext cx="1223930" cy="507831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/>
              <a:t>What do Jewish people believe about life after death?</a:t>
            </a:r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600C6EB4-C599-49DD-ADB5-430F9D3C2634}"/>
              </a:ext>
            </a:extLst>
          </p:cNvPr>
          <p:cNvSpPr/>
          <p:nvPr/>
        </p:nvSpPr>
        <p:spPr>
          <a:xfrm>
            <a:off x="4915384" y="2850922"/>
            <a:ext cx="952974" cy="646331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/>
              <a:t>Do Ghosts exist? Where do souls go when we die?</a:t>
            </a: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5B5808FE-60FE-433A-98BB-CE35CBA8F028}"/>
              </a:ext>
            </a:extLst>
          </p:cNvPr>
          <p:cNvSpPr/>
          <p:nvPr/>
        </p:nvSpPr>
        <p:spPr>
          <a:xfrm>
            <a:off x="3710238" y="2833173"/>
            <a:ext cx="1048911" cy="507831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/>
              <a:t>What do Sikhs believe about life after death?</a:t>
            </a:r>
          </a:p>
        </p:txBody>
      </p: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F3EE9FD9-54B4-4687-A683-54684F8FF209}"/>
              </a:ext>
            </a:extLst>
          </p:cNvPr>
          <p:cNvCxnSpPr>
            <a:cxnSpLocks/>
          </p:cNvCxnSpPr>
          <p:nvPr/>
        </p:nvCxnSpPr>
        <p:spPr>
          <a:xfrm>
            <a:off x="4378863" y="1859460"/>
            <a:ext cx="149072" cy="512105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>
            <a:extLst>
              <a:ext uri="{FF2B5EF4-FFF2-40B4-BE49-F238E27FC236}">
                <a16:creationId xmlns:a16="http://schemas.microsoft.com/office/drawing/2014/main" id="{ED60D754-7D1B-47ED-9F64-8E48BFC8D0E7}"/>
              </a:ext>
            </a:extLst>
          </p:cNvPr>
          <p:cNvCxnSpPr>
            <a:cxnSpLocks/>
          </p:cNvCxnSpPr>
          <p:nvPr/>
        </p:nvCxnSpPr>
        <p:spPr>
          <a:xfrm flipV="1">
            <a:off x="5286873" y="2424816"/>
            <a:ext cx="20426" cy="372834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22F00238-478C-40B4-B507-7716C1D889D7}"/>
              </a:ext>
            </a:extLst>
          </p:cNvPr>
          <p:cNvCxnSpPr>
            <a:cxnSpLocks/>
          </p:cNvCxnSpPr>
          <p:nvPr/>
        </p:nvCxnSpPr>
        <p:spPr>
          <a:xfrm flipV="1">
            <a:off x="4037946" y="2424815"/>
            <a:ext cx="0" cy="372835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4078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ck Arc 3">
            <a:extLst>
              <a:ext uri="{FF2B5EF4-FFF2-40B4-BE49-F238E27FC236}">
                <a16:creationId xmlns:a16="http://schemas.microsoft.com/office/drawing/2014/main" id="{0677CBE9-CC1D-4211-9EAB-815B981A66AD}"/>
              </a:ext>
            </a:extLst>
          </p:cNvPr>
          <p:cNvSpPr/>
          <p:nvPr/>
        </p:nvSpPr>
        <p:spPr>
          <a:xfrm rot="16200000">
            <a:off x="722268" y="8956305"/>
            <a:ext cx="2779713" cy="2193925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4291F4-B294-4EAE-BE6A-1E698E71AAF3}"/>
              </a:ext>
            </a:extLst>
          </p:cNvPr>
          <p:cNvSpPr/>
          <p:nvPr/>
        </p:nvSpPr>
        <p:spPr>
          <a:xfrm>
            <a:off x="2107362" y="8666587"/>
            <a:ext cx="5842000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6" name="Block Arc 5">
            <a:extLst>
              <a:ext uri="{FF2B5EF4-FFF2-40B4-BE49-F238E27FC236}">
                <a16:creationId xmlns:a16="http://schemas.microsoft.com/office/drawing/2014/main" id="{E7A8EDCF-3A87-4473-8233-69B87B9FA5D3}"/>
              </a:ext>
            </a:extLst>
          </p:cNvPr>
          <p:cNvSpPr/>
          <p:nvPr/>
        </p:nvSpPr>
        <p:spPr>
          <a:xfrm rot="5400000" flipH="1">
            <a:off x="6483569" y="6722344"/>
            <a:ext cx="2890838" cy="2225675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6E969F-C727-4BFF-AAE5-6856E8A06B88}"/>
              </a:ext>
            </a:extLst>
          </p:cNvPr>
          <p:cNvSpPr/>
          <p:nvPr/>
        </p:nvSpPr>
        <p:spPr>
          <a:xfrm>
            <a:off x="2008937" y="6387894"/>
            <a:ext cx="5929312" cy="6162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8" name="Block Arc 7">
            <a:extLst>
              <a:ext uri="{FF2B5EF4-FFF2-40B4-BE49-F238E27FC236}">
                <a16:creationId xmlns:a16="http://schemas.microsoft.com/office/drawing/2014/main" id="{3346435E-0FC4-4067-8FA9-4AA7CB3FC6A7}"/>
              </a:ext>
            </a:extLst>
          </p:cNvPr>
          <p:cNvSpPr/>
          <p:nvPr/>
        </p:nvSpPr>
        <p:spPr>
          <a:xfrm rot="16200000">
            <a:off x="701817" y="4546643"/>
            <a:ext cx="2705296" cy="2207611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9" name="Rectangle 140">
            <a:extLst>
              <a:ext uri="{FF2B5EF4-FFF2-40B4-BE49-F238E27FC236}">
                <a16:creationId xmlns:a16="http://schemas.microsoft.com/office/drawing/2014/main" id="{FDD44234-9F7E-478C-A1C7-83ECF0C22A09}"/>
              </a:ext>
            </a:extLst>
          </p:cNvPr>
          <p:cNvSpPr/>
          <p:nvPr/>
        </p:nvSpPr>
        <p:spPr>
          <a:xfrm>
            <a:off x="2069281" y="4294210"/>
            <a:ext cx="5961062" cy="628650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0" name="Block Arc 9">
            <a:extLst>
              <a:ext uri="{FF2B5EF4-FFF2-40B4-BE49-F238E27FC236}">
                <a16:creationId xmlns:a16="http://schemas.microsoft.com/office/drawing/2014/main" id="{55289239-78C7-4CED-AAF8-AAD155B63115}"/>
              </a:ext>
            </a:extLst>
          </p:cNvPr>
          <p:cNvSpPr/>
          <p:nvPr/>
        </p:nvSpPr>
        <p:spPr>
          <a:xfrm rot="5400000" flipH="1">
            <a:off x="6381763" y="2329786"/>
            <a:ext cx="2846387" cy="235373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F4418F8-8DC8-4229-A64B-ACE2420AAA07}"/>
              </a:ext>
            </a:extLst>
          </p:cNvPr>
          <p:cNvSpPr/>
          <p:nvPr/>
        </p:nvSpPr>
        <p:spPr>
          <a:xfrm>
            <a:off x="1980832" y="2082006"/>
            <a:ext cx="5827713" cy="650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DA01F9E-3264-4301-B353-70C87CE34286}"/>
              </a:ext>
            </a:extLst>
          </p:cNvPr>
          <p:cNvSpPr/>
          <p:nvPr/>
        </p:nvSpPr>
        <p:spPr>
          <a:xfrm>
            <a:off x="2111478" y="10820791"/>
            <a:ext cx="5842000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cxnSp>
        <p:nvCxnSpPr>
          <p:cNvPr id="16" name="Straight Connector 15"/>
          <p:cNvCxnSpPr>
            <a:cxnSpLocks/>
            <a:endCxn id="121" idx="2"/>
          </p:cNvCxnSpPr>
          <p:nvPr/>
        </p:nvCxnSpPr>
        <p:spPr>
          <a:xfrm>
            <a:off x="1879098" y="4572283"/>
            <a:ext cx="6153277" cy="26721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-13774" y="114973"/>
            <a:ext cx="6963154" cy="621630"/>
          </a:xfrm>
          <a:prstGeom prst="rect">
            <a:avLst/>
          </a:prstGeom>
          <a:solidFill>
            <a:srgbClr val="007A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8" name="Rectangle 17"/>
          <p:cNvSpPr/>
          <p:nvPr/>
        </p:nvSpPr>
        <p:spPr>
          <a:xfrm>
            <a:off x="-13775" y="12283379"/>
            <a:ext cx="9614975" cy="518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9" name="Rectangle 18"/>
          <p:cNvSpPr/>
          <p:nvPr/>
        </p:nvSpPr>
        <p:spPr>
          <a:xfrm>
            <a:off x="-13775" y="55862"/>
            <a:ext cx="7001251" cy="76944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YEAR 8 Religious Education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>
            <a:off x="5491131" y="10347947"/>
            <a:ext cx="0" cy="718011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>
            <a:off x="6821774" y="10386607"/>
            <a:ext cx="0" cy="718011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6179360" y="11131330"/>
            <a:ext cx="0" cy="65591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154" idx="0"/>
          </p:cNvCxnSpPr>
          <p:nvPr/>
        </p:nvCxnSpPr>
        <p:spPr>
          <a:xfrm flipH="1" flipV="1">
            <a:off x="7005152" y="4528722"/>
            <a:ext cx="634662" cy="698090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230" idx="2"/>
          </p:cNvCxnSpPr>
          <p:nvPr/>
        </p:nvCxnSpPr>
        <p:spPr>
          <a:xfrm>
            <a:off x="948166" y="4483601"/>
            <a:ext cx="498976" cy="355576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>
            <a:off x="5925004" y="4132020"/>
            <a:ext cx="184418" cy="395786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>
            <a:off x="840214" y="9739067"/>
            <a:ext cx="419929" cy="596212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1823651" y="8996012"/>
            <a:ext cx="550780" cy="546250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 flipV="1">
            <a:off x="5154637" y="4572283"/>
            <a:ext cx="0" cy="635093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239" idx="2"/>
          </p:cNvCxnSpPr>
          <p:nvPr/>
        </p:nvCxnSpPr>
        <p:spPr>
          <a:xfrm flipH="1">
            <a:off x="8493504" y="2197451"/>
            <a:ext cx="473212" cy="711185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>
            <a:off x="6711669" y="1759454"/>
            <a:ext cx="0" cy="626600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6240405" y="2396239"/>
            <a:ext cx="0" cy="65591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>
            <a:off x="7731666" y="3859413"/>
            <a:ext cx="597353" cy="384293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>
            <a:off x="1305273" y="5514189"/>
            <a:ext cx="675559" cy="31443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V="1">
            <a:off x="6344010" y="6680839"/>
            <a:ext cx="199079" cy="459481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>
            <a:off x="2626666" y="6096116"/>
            <a:ext cx="1" cy="496584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>
            <a:off x="2749663" y="3788728"/>
            <a:ext cx="0" cy="747175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132" idx="3"/>
          </p:cNvCxnSpPr>
          <p:nvPr/>
        </p:nvCxnSpPr>
        <p:spPr>
          <a:xfrm flipV="1">
            <a:off x="7928988" y="7274216"/>
            <a:ext cx="671904" cy="193830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>
            <a:off x="7560255" y="6125923"/>
            <a:ext cx="0" cy="519797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  <a:stCxn id="242" idx="0"/>
          </p:cNvCxnSpPr>
          <p:nvPr/>
        </p:nvCxnSpPr>
        <p:spPr>
          <a:xfrm flipH="1" flipV="1">
            <a:off x="8755626" y="8065295"/>
            <a:ext cx="199442" cy="1055112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V="1">
            <a:off x="4643897" y="8977737"/>
            <a:ext cx="0" cy="496988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>
            <a:off x="3146893" y="8348092"/>
            <a:ext cx="0" cy="550340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 flipH="1">
            <a:off x="5907120" y="8348092"/>
            <a:ext cx="16959" cy="571155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AC1A78AC-0BA9-4D6A-AF82-315EB9B1B5D2}"/>
              </a:ext>
            </a:extLst>
          </p:cNvPr>
          <p:cNvCxnSpPr>
            <a:cxnSpLocks/>
          </p:cNvCxnSpPr>
          <p:nvPr/>
        </p:nvCxnSpPr>
        <p:spPr>
          <a:xfrm flipV="1">
            <a:off x="2300747" y="2370496"/>
            <a:ext cx="5720137" cy="38029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505E4AFE-1951-49D4-99AA-8E255E0B892F}"/>
              </a:ext>
            </a:extLst>
          </p:cNvPr>
          <p:cNvCxnSpPr>
            <a:cxnSpLocks/>
          </p:cNvCxnSpPr>
          <p:nvPr/>
        </p:nvCxnSpPr>
        <p:spPr>
          <a:xfrm>
            <a:off x="2010900" y="11104892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F1A0B2FD-F88F-413B-AD2C-7D6729946059}"/>
              </a:ext>
            </a:extLst>
          </p:cNvPr>
          <p:cNvCxnSpPr>
            <a:cxnSpLocks/>
          </p:cNvCxnSpPr>
          <p:nvPr/>
        </p:nvCxnSpPr>
        <p:spPr>
          <a:xfrm>
            <a:off x="1767882" y="6660578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E87ECD70-74B6-4FB2-A243-E913355C00A3}"/>
              </a:ext>
            </a:extLst>
          </p:cNvPr>
          <p:cNvCxnSpPr>
            <a:cxnSpLocks/>
          </p:cNvCxnSpPr>
          <p:nvPr/>
        </p:nvCxnSpPr>
        <p:spPr>
          <a:xfrm>
            <a:off x="1879098" y="8946578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4" name="Group 113"/>
          <p:cNvGrpSpPr/>
          <p:nvPr/>
        </p:nvGrpSpPr>
        <p:grpSpPr>
          <a:xfrm>
            <a:off x="7279073" y="10490852"/>
            <a:ext cx="1221188" cy="1241391"/>
            <a:chOff x="7279073" y="10490852"/>
            <a:chExt cx="1221188" cy="1241391"/>
          </a:xfrm>
        </p:grpSpPr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67D857C8-6DBF-1441-BED6-4FF1EB531C36}"/>
                </a:ext>
              </a:extLst>
            </p:cNvPr>
            <p:cNvSpPr/>
            <p:nvPr/>
          </p:nvSpPr>
          <p:spPr>
            <a:xfrm>
              <a:off x="7285281" y="10490852"/>
              <a:ext cx="1214980" cy="12413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7466026" y="10691378"/>
              <a:ext cx="841075" cy="85935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7279073" y="10951780"/>
              <a:ext cx="1214979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START</a:t>
              </a:r>
            </a:p>
          </p:txBody>
        </p:sp>
      </p:grpSp>
      <p:sp>
        <p:nvSpPr>
          <p:cNvPr id="118" name="Arc 117">
            <a:extLst>
              <a:ext uri="{FF2B5EF4-FFF2-40B4-BE49-F238E27FC236}">
                <a16:creationId xmlns:a16="http://schemas.microsoft.com/office/drawing/2014/main" id="{B3737292-D276-4836-AF5E-0A1D8E72757F}"/>
              </a:ext>
            </a:extLst>
          </p:cNvPr>
          <p:cNvSpPr/>
          <p:nvPr/>
        </p:nvSpPr>
        <p:spPr>
          <a:xfrm flipH="1">
            <a:off x="1271500" y="4537998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19" name="Arc 118">
            <a:extLst>
              <a:ext uri="{FF2B5EF4-FFF2-40B4-BE49-F238E27FC236}">
                <a16:creationId xmlns:a16="http://schemas.microsoft.com/office/drawing/2014/main" id="{6F77AC31-46FE-40D5-9F9E-8A60BCBEA49A}"/>
              </a:ext>
            </a:extLst>
          </p:cNvPr>
          <p:cNvSpPr/>
          <p:nvPr/>
        </p:nvSpPr>
        <p:spPr>
          <a:xfrm flipH="1">
            <a:off x="1271500" y="8935701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20" name="Arc 119">
            <a:extLst>
              <a:ext uri="{FF2B5EF4-FFF2-40B4-BE49-F238E27FC236}">
                <a16:creationId xmlns:a16="http://schemas.microsoft.com/office/drawing/2014/main" id="{5A864DF6-4AE8-478F-A6B6-932D80CDB4AC}"/>
              </a:ext>
            </a:extLst>
          </p:cNvPr>
          <p:cNvSpPr/>
          <p:nvPr/>
        </p:nvSpPr>
        <p:spPr>
          <a:xfrm>
            <a:off x="7319257" y="6690226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21" name="Arc 120">
            <a:extLst>
              <a:ext uri="{FF2B5EF4-FFF2-40B4-BE49-F238E27FC236}">
                <a16:creationId xmlns:a16="http://schemas.microsoft.com/office/drawing/2014/main" id="{70420AA4-C8B8-4B42-A905-790FF4FE57D6}"/>
              </a:ext>
            </a:extLst>
          </p:cNvPr>
          <p:cNvSpPr/>
          <p:nvPr/>
        </p:nvSpPr>
        <p:spPr>
          <a:xfrm>
            <a:off x="7197638" y="2390164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grpSp>
        <p:nvGrpSpPr>
          <p:cNvPr id="105" name="Group 104"/>
          <p:cNvGrpSpPr/>
          <p:nvPr/>
        </p:nvGrpSpPr>
        <p:grpSpPr>
          <a:xfrm>
            <a:off x="1584627" y="10386607"/>
            <a:ext cx="1214980" cy="1234099"/>
            <a:chOff x="1212628" y="4031237"/>
            <a:chExt cx="1214980" cy="1304869"/>
          </a:xfrm>
        </p:grpSpPr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Assessment</a:t>
              </a: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7167082" y="8329528"/>
            <a:ext cx="1214980" cy="1234099"/>
            <a:chOff x="1212628" y="4031236"/>
            <a:chExt cx="1214980" cy="1304869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6"/>
              <a:ext cx="1214980" cy="130486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Assessment</a:t>
              </a:r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3072031" y="6040117"/>
            <a:ext cx="1214980" cy="1234099"/>
            <a:chOff x="1212628" y="4031237"/>
            <a:chExt cx="1214980" cy="1304869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Assessment</a:t>
              </a:r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3467803" y="3927463"/>
            <a:ext cx="1214980" cy="1234099"/>
            <a:chOff x="1212628" y="4031237"/>
            <a:chExt cx="1214980" cy="1304869"/>
          </a:xfrm>
        </p:grpSpPr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Assessment</a:t>
              </a:r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7073108" y="1753446"/>
            <a:ext cx="1214980" cy="1234099"/>
            <a:chOff x="1212628" y="4031237"/>
            <a:chExt cx="1214980" cy="1304869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Assessment</a:t>
              </a:r>
            </a:p>
          </p:txBody>
        </p:sp>
      </p:grpSp>
      <p:grpSp>
        <p:nvGrpSpPr>
          <p:cNvPr id="203" name="Group 202"/>
          <p:cNvGrpSpPr/>
          <p:nvPr/>
        </p:nvGrpSpPr>
        <p:grpSpPr>
          <a:xfrm>
            <a:off x="2418597" y="1818059"/>
            <a:ext cx="1214980" cy="1234099"/>
            <a:chOff x="1212628" y="4031237"/>
            <a:chExt cx="1214980" cy="1304869"/>
          </a:xfrm>
        </p:grpSpPr>
        <p:sp>
          <p:nvSpPr>
            <p:cNvPr id="204" name="Oval 203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205" name="Oval 204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Assessment</a:t>
              </a:r>
            </a:p>
          </p:txBody>
        </p:sp>
      </p:grpSp>
      <p:sp>
        <p:nvSpPr>
          <p:cNvPr id="178" name="Rectangle 177">
            <a:extLst>
              <a:ext uri="{FF2B5EF4-FFF2-40B4-BE49-F238E27FC236}">
                <a16:creationId xmlns:a16="http://schemas.microsoft.com/office/drawing/2014/main" id="{79D66A49-1463-9D47-A58E-F5C50C17B380}"/>
              </a:ext>
            </a:extLst>
          </p:cNvPr>
          <p:cNvSpPr/>
          <p:nvPr/>
        </p:nvSpPr>
        <p:spPr>
          <a:xfrm rot="16200000">
            <a:off x="2044032" y="1702047"/>
            <a:ext cx="370335" cy="5192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79" name="Triangle 70">
            <a:extLst>
              <a:ext uri="{FF2B5EF4-FFF2-40B4-BE49-F238E27FC236}">
                <a16:creationId xmlns:a16="http://schemas.microsoft.com/office/drawing/2014/main" id="{06B7D164-1858-4541-8C3A-54F75AAFB537}"/>
              </a:ext>
            </a:extLst>
          </p:cNvPr>
          <p:cNvSpPr/>
          <p:nvPr/>
        </p:nvSpPr>
        <p:spPr>
          <a:xfrm>
            <a:off x="1727630" y="1288074"/>
            <a:ext cx="1030013" cy="533813"/>
          </a:xfrm>
          <a:prstGeom prst="triangle">
            <a:avLst>
              <a:gd name="adj" fmla="val 5059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84" name="Rectangle 183"/>
          <p:cNvSpPr/>
          <p:nvPr/>
        </p:nvSpPr>
        <p:spPr>
          <a:xfrm>
            <a:off x="1624714" y="834587"/>
            <a:ext cx="1352066" cy="430887"/>
          </a:xfrm>
          <a:prstGeom prst="rect">
            <a:avLst/>
          </a:prstGeom>
          <a:ln w="38100" cap="rnd">
            <a:solidFill>
              <a:srgbClr val="007AC3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100" b="1" dirty="0"/>
              <a:t>Year 9 </a:t>
            </a:r>
          </a:p>
          <a:p>
            <a:pPr algn="ctr"/>
            <a:r>
              <a:rPr lang="en-GB" sz="1100" b="1" dirty="0"/>
              <a:t>Religious Education</a:t>
            </a:r>
          </a:p>
        </p:txBody>
      </p:sp>
      <p:pic>
        <p:nvPicPr>
          <p:cNvPr id="185" name="Picture 20" descr="Image result for road signs ahea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13" b="98125" l="10000" r="90000">
                        <a14:foregroundMark x1="50938" y1="781" x2="23021" y2="74844"/>
                        <a14:foregroundMark x1="21875" y1="24531" x2="74375" y2="80313"/>
                        <a14:foregroundMark x1="50417" y1="14063" x2="50625" y2="89531"/>
                        <a14:foregroundMark x1="50938" y1="20000" x2="61042" y2="18281"/>
                        <a14:foregroundMark x1="51250" y1="33750" x2="67396" y2="26719"/>
                        <a14:foregroundMark x1="55729" y1="41406" x2="69375" y2="34688"/>
                        <a14:foregroundMark x1="70729" y1="21250" x2="73021" y2="15313"/>
                        <a14:foregroundMark x1="76875" y1="32969" x2="80000" y2="30000"/>
                        <a14:foregroundMark x1="78854" y1="40938" x2="82500" y2="43125"/>
                        <a14:foregroundMark x1="78646" y1="54375" x2="81667" y2="62344"/>
                        <a14:foregroundMark x1="75521" y1="57656" x2="51250" y2="97969"/>
                        <a14:foregroundMark x1="74375" y1="19219" x2="51458" y2="313"/>
                        <a14:foregroundMark x1="35000" y1="10000" x2="30208" y2="10000"/>
                        <a14:foregroundMark x1="23333" y1="22813" x2="33021" y2="7969"/>
                        <a14:foregroundMark x1="34167" y1="7969" x2="45625" y2="1719"/>
                        <a14:foregroundMark x1="55729" y1="2500" x2="72188" y2="13594"/>
                        <a14:foregroundMark x1="58542" y1="4063" x2="66563" y2="8281"/>
                        <a14:foregroundMark x1="63854" y1="93438" x2="72083" y2="86094"/>
                        <a14:foregroundMark x1="75729" y1="78906" x2="79688" y2="66094"/>
                        <a14:foregroundMark x1="80208" y1="66875" x2="81250" y2="56563"/>
                        <a14:foregroundMark x1="81875" y1="56094" x2="82604" y2="45781"/>
                        <a14:foregroundMark x1="58542" y1="96094" x2="64167" y2="92969"/>
                        <a14:foregroundMark x1="39479" y1="94688" x2="48646" y2="98125"/>
                        <a14:foregroundMark x1="38958" y1="94375" x2="28854" y2="86406"/>
                        <a14:foregroundMark x1="28021" y1="85156" x2="19271" y2="67656"/>
                        <a14:foregroundMark x1="19271" y1="65313" x2="16979" y2="48594"/>
                        <a14:foregroundMark x1="17500" y1="47813" x2="19688" y2="335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380" y="1476805"/>
            <a:ext cx="985740" cy="657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6" name="Straight Connector 185"/>
          <p:cNvCxnSpPr/>
          <p:nvPr/>
        </p:nvCxnSpPr>
        <p:spPr>
          <a:xfrm flipV="1">
            <a:off x="2277448" y="1387537"/>
            <a:ext cx="0" cy="971722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5D05EE31-9CEF-4CD2-AFF7-2F34E5DD997B}"/>
              </a:ext>
            </a:extLst>
          </p:cNvPr>
          <p:cNvSpPr txBox="1"/>
          <p:nvPr/>
        </p:nvSpPr>
        <p:spPr>
          <a:xfrm>
            <a:off x="11930" y="12238032"/>
            <a:ext cx="3197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i="1" dirty="0">
                <a:solidFill>
                  <a:schemeClr val="bg1"/>
                </a:solidFill>
              </a:rPr>
              <a:t>LEARNING JOURNEY</a:t>
            </a:r>
            <a:endParaRPr lang="en-GB" sz="2800" i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3C8B5CE-215D-44D5-B555-0F31CBAF54B3}"/>
              </a:ext>
            </a:extLst>
          </p:cNvPr>
          <p:cNvSpPr/>
          <p:nvPr/>
        </p:nvSpPr>
        <p:spPr>
          <a:xfrm>
            <a:off x="69432" y="9263329"/>
            <a:ext cx="924156" cy="3693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/>
              <a:t>What are civil rights?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FA478B1-BC6E-4B23-80E7-296F11238E24}"/>
              </a:ext>
            </a:extLst>
          </p:cNvPr>
          <p:cNvSpPr/>
          <p:nvPr/>
        </p:nvSpPr>
        <p:spPr>
          <a:xfrm>
            <a:off x="1869440" y="9565394"/>
            <a:ext cx="1353811" cy="507831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/>
              <a:t>How did religion play a part in the civil rights movement?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47AFFD8-DC59-4515-8400-3ECA4CF8882E}"/>
              </a:ext>
            </a:extLst>
          </p:cNvPr>
          <p:cNvSpPr/>
          <p:nvPr/>
        </p:nvSpPr>
        <p:spPr>
          <a:xfrm>
            <a:off x="5150225" y="9860263"/>
            <a:ext cx="746331" cy="507831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/>
              <a:t>What is the importance of Hajj?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FC90BD3-0E2D-4A90-B90A-A0E090918AB2}"/>
              </a:ext>
            </a:extLst>
          </p:cNvPr>
          <p:cNvSpPr/>
          <p:nvPr/>
        </p:nvSpPr>
        <p:spPr>
          <a:xfrm>
            <a:off x="3726381" y="9509022"/>
            <a:ext cx="1353811" cy="3693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/>
              <a:t>How did Malala have an impact on civil rights?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8E83237-7FED-4CB6-8DB5-35B54AEC2933}"/>
              </a:ext>
            </a:extLst>
          </p:cNvPr>
          <p:cNvSpPr/>
          <p:nvPr/>
        </p:nvSpPr>
        <p:spPr>
          <a:xfrm>
            <a:off x="5979716" y="10129141"/>
            <a:ext cx="1368666" cy="2308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/>
              <a:t>What are sacred places?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43967C0-4814-47F8-8356-21374463CE5B}"/>
              </a:ext>
            </a:extLst>
          </p:cNvPr>
          <p:cNvSpPr/>
          <p:nvPr/>
        </p:nvSpPr>
        <p:spPr>
          <a:xfrm>
            <a:off x="5907120" y="11803192"/>
            <a:ext cx="1375607" cy="3693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/>
              <a:t>Why is Jerusalem significant?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CC8ABAA-BFA9-406D-8D50-036FF113099A}"/>
              </a:ext>
            </a:extLst>
          </p:cNvPr>
          <p:cNvSpPr/>
          <p:nvPr/>
        </p:nvSpPr>
        <p:spPr>
          <a:xfrm>
            <a:off x="5372521" y="7965441"/>
            <a:ext cx="1735769" cy="3693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/>
              <a:t>Do civil rights affect people all over the world?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D402E17-6E19-4B0C-8F55-0C2E5E9320DA}"/>
              </a:ext>
            </a:extLst>
          </p:cNvPr>
          <p:cNvSpPr/>
          <p:nvPr/>
        </p:nvSpPr>
        <p:spPr>
          <a:xfrm>
            <a:off x="2257747" y="7973146"/>
            <a:ext cx="1610952" cy="3693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/>
              <a:t>How did Martin Luther King impact wider society?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F0679D48-358D-471E-B37E-FBC426802795}"/>
              </a:ext>
            </a:extLst>
          </p:cNvPr>
          <p:cNvSpPr/>
          <p:nvPr/>
        </p:nvSpPr>
        <p:spPr>
          <a:xfrm>
            <a:off x="5441331" y="7139059"/>
            <a:ext cx="1066972" cy="646331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/>
              <a:t>Why is Eid-ul-</a:t>
            </a:r>
            <a:r>
              <a:rPr lang="en-GB" sz="900" dirty="0" err="1"/>
              <a:t>Adha</a:t>
            </a:r>
            <a:r>
              <a:rPr lang="en-GB" sz="900" dirty="0"/>
              <a:t> considered more important than Eid-ul-</a:t>
            </a:r>
            <a:r>
              <a:rPr lang="en-GB" sz="900" dirty="0" err="1"/>
              <a:t>Fitr</a:t>
            </a:r>
            <a:r>
              <a:rPr lang="en-GB" sz="900" dirty="0"/>
              <a:t>?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4A276980-40A1-4653-AAAB-79166A4E8640}"/>
              </a:ext>
            </a:extLst>
          </p:cNvPr>
          <p:cNvSpPr/>
          <p:nvPr/>
        </p:nvSpPr>
        <p:spPr>
          <a:xfrm>
            <a:off x="6575177" y="7214130"/>
            <a:ext cx="1353811" cy="507831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/>
              <a:t>Shabbat is the most important Jewish festival?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4259FE30-8850-49E8-ABA9-945E5D35A25B}"/>
              </a:ext>
            </a:extLst>
          </p:cNvPr>
          <p:cNvSpPr/>
          <p:nvPr/>
        </p:nvSpPr>
        <p:spPr>
          <a:xfrm>
            <a:off x="1992012" y="5734855"/>
            <a:ext cx="1367003" cy="3693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/>
              <a:t>How does poverty affect society?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362A1965-1057-4C07-BED9-464137DADB23}"/>
              </a:ext>
            </a:extLst>
          </p:cNvPr>
          <p:cNvSpPr/>
          <p:nvPr/>
        </p:nvSpPr>
        <p:spPr>
          <a:xfrm>
            <a:off x="745591" y="7079859"/>
            <a:ext cx="1231640" cy="507831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/>
              <a:t>Why is giving to the less fortunate a key belief in Sikhism?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  <a:stCxn id="134" idx="0"/>
          </p:cNvCxnSpPr>
          <p:nvPr/>
        </p:nvCxnSpPr>
        <p:spPr>
          <a:xfrm flipV="1">
            <a:off x="1361411" y="6508907"/>
            <a:ext cx="135855" cy="570952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Rectangle 146">
            <a:extLst>
              <a:ext uri="{FF2B5EF4-FFF2-40B4-BE49-F238E27FC236}">
                <a16:creationId xmlns:a16="http://schemas.microsoft.com/office/drawing/2014/main" id="{BC4EC209-A869-45DA-84B9-48C824CEA303}"/>
              </a:ext>
            </a:extLst>
          </p:cNvPr>
          <p:cNvSpPr/>
          <p:nvPr/>
        </p:nvSpPr>
        <p:spPr>
          <a:xfrm>
            <a:off x="4495834" y="5268262"/>
            <a:ext cx="1353811" cy="3693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/>
              <a:t>What makes a good role model?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2E22BF6A-0F3C-49AA-B06D-BA4AAAFDD5F9}"/>
              </a:ext>
            </a:extLst>
          </p:cNvPr>
          <p:cNvSpPr/>
          <p:nvPr/>
        </p:nvSpPr>
        <p:spPr>
          <a:xfrm>
            <a:off x="7284961" y="5639281"/>
            <a:ext cx="1353811" cy="507831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/>
              <a:t>Why does Hajj have the least significance in a Muslims life today?</a:t>
            </a: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ED3F6724-574B-4B32-AD37-AA478B427BBC}"/>
              </a:ext>
            </a:extLst>
          </p:cNvPr>
          <p:cNvSpPr/>
          <p:nvPr/>
        </p:nvSpPr>
        <p:spPr>
          <a:xfrm>
            <a:off x="6813442" y="5226812"/>
            <a:ext cx="1652743" cy="3693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/>
              <a:t>Is Rosa Parks a good role model for young people today?</a:t>
            </a: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124989A8-6609-4062-9AB5-CEC704DFA45F}"/>
              </a:ext>
            </a:extLst>
          </p:cNvPr>
          <p:cNvSpPr/>
          <p:nvPr/>
        </p:nvSpPr>
        <p:spPr>
          <a:xfrm>
            <a:off x="5306220" y="3695619"/>
            <a:ext cx="1259606" cy="507831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/>
              <a:t>How did Nelson Mandela influence society?</a:t>
            </a: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2FFAC7AA-06C1-4D60-AF79-F5AF5A757986}"/>
              </a:ext>
            </a:extLst>
          </p:cNvPr>
          <p:cNvSpPr/>
          <p:nvPr/>
        </p:nvSpPr>
        <p:spPr>
          <a:xfrm>
            <a:off x="6711669" y="3499110"/>
            <a:ext cx="1353811" cy="3693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/>
              <a:t>What did Malcom X do to influence society?</a:t>
            </a: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EEE3D52A-037A-4204-969A-620A2C6B1E88}"/>
              </a:ext>
            </a:extLst>
          </p:cNvPr>
          <p:cNvSpPr/>
          <p:nvPr/>
        </p:nvSpPr>
        <p:spPr>
          <a:xfrm>
            <a:off x="5722020" y="3067009"/>
            <a:ext cx="1379375" cy="3693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/>
              <a:t>What is the importance of the golden rule?</a:t>
            </a:r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7DC7A519-C001-435A-82DC-D4B2A2C7C2D5}"/>
              </a:ext>
            </a:extLst>
          </p:cNvPr>
          <p:cNvSpPr/>
          <p:nvPr/>
        </p:nvSpPr>
        <p:spPr>
          <a:xfrm>
            <a:off x="1835486" y="3267853"/>
            <a:ext cx="1259607" cy="507831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/>
              <a:t>Is it only religious people who want to prevent poverty?</a:t>
            </a: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50A95570-E05D-4CAB-846E-CF1CE6876748}"/>
              </a:ext>
            </a:extLst>
          </p:cNvPr>
          <p:cNvSpPr/>
          <p:nvPr/>
        </p:nvSpPr>
        <p:spPr>
          <a:xfrm>
            <a:off x="271260" y="3975770"/>
            <a:ext cx="1353811" cy="507831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/>
              <a:t>What is the importance of charity and poverty in Islam?</a:t>
            </a: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98C537A3-047E-4B21-A833-9E0B100AB726}"/>
              </a:ext>
            </a:extLst>
          </p:cNvPr>
          <p:cNvSpPr/>
          <p:nvPr/>
        </p:nvSpPr>
        <p:spPr>
          <a:xfrm>
            <a:off x="5220518" y="1335533"/>
            <a:ext cx="1030014" cy="507831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/>
              <a:t>Is goodness reflected in religious stories?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233" idx="2"/>
          </p:cNvCxnSpPr>
          <p:nvPr/>
        </p:nvCxnSpPr>
        <p:spPr>
          <a:xfrm>
            <a:off x="5735525" y="1843364"/>
            <a:ext cx="38938" cy="506468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Rectangle 236">
            <a:extLst>
              <a:ext uri="{FF2B5EF4-FFF2-40B4-BE49-F238E27FC236}">
                <a16:creationId xmlns:a16="http://schemas.microsoft.com/office/drawing/2014/main" id="{E80AA83D-A182-4B75-B297-56BD5F10B3BF}"/>
              </a:ext>
            </a:extLst>
          </p:cNvPr>
          <p:cNvSpPr/>
          <p:nvPr/>
        </p:nvSpPr>
        <p:spPr>
          <a:xfrm>
            <a:off x="6344010" y="1256217"/>
            <a:ext cx="996250" cy="507831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/>
              <a:t>What does it mean to be ‘good’?</a:t>
            </a:r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CE24FA0F-F0C1-4AA5-94CC-EF97FFA06339}"/>
              </a:ext>
            </a:extLst>
          </p:cNvPr>
          <p:cNvSpPr/>
          <p:nvPr/>
        </p:nvSpPr>
        <p:spPr>
          <a:xfrm>
            <a:off x="8382062" y="1689620"/>
            <a:ext cx="1169307" cy="507831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/>
              <a:t>How do you think you could influence society positively?</a:t>
            </a:r>
            <a:endParaRPr lang="en-GB" sz="900" dirty="0"/>
          </a:p>
        </p:txBody>
      </p:sp>
      <p:sp>
        <p:nvSpPr>
          <p:cNvPr id="242" name="Rectangle 241">
            <a:extLst>
              <a:ext uri="{FF2B5EF4-FFF2-40B4-BE49-F238E27FC236}">
                <a16:creationId xmlns:a16="http://schemas.microsoft.com/office/drawing/2014/main" id="{C1191E0C-943A-46D5-BA43-A06F0B7388E5}"/>
              </a:ext>
            </a:extLst>
          </p:cNvPr>
          <p:cNvSpPr/>
          <p:nvPr/>
        </p:nvSpPr>
        <p:spPr>
          <a:xfrm>
            <a:off x="8547238" y="9120407"/>
            <a:ext cx="815660" cy="923330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/>
              <a:t>Is Diwali the most important festival for Hindus?</a:t>
            </a:r>
          </a:p>
          <a:p>
            <a:pPr algn="ctr"/>
            <a:endParaRPr lang="en-GB" sz="900" dirty="0"/>
          </a:p>
        </p:txBody>
      </p:sp>
      <p:pic>
        <p:nvPicPr>
          <p:cNvPr id="208" name="Picture 207">
            <a:extLst>
              <a:ext uri="{FF2B5EF4-FFF2-40B4-BE49-F238E27FC236}">
                <a16:creationId xmlns:a16="http://schemas.microsoft.com/office/drawing/2014/main" id="{C8EAA92D-C2F8-41AA-8879-8F82E3CCF3CF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1610" y="12158791"/>
            <a:ext cx="970280" cy="701040"/>
          </a:xfrm>
          <a:prstGeom prst="rect">
            <a:avLst/>
          </a:prstGeom>
          <a:noFill/>
        </p:spPr>
      </p:pic>
      <p:pic>
        <p:nvPicPr>
          <p:cNvPr id="209" name="Picture 208">
            <a:extLst>
              <a:ext uri="{FF2B5EF4-FFF2-40B4-BE49-F238E27FC236}">
                <a16:creationId xmlns:a16="http://schemas.microsoft.com/office/drawing/2014/main" id="{99AB58F6-EB7E-4470-89BC-78D3E17117E1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0892" y="91371"/>
            <a:ext cx="820663" cy="944453"/>
          </a:xfrm>
          <a:prstGeom prst="rect">
            <a:avLst/>
          </a:prstGeom>
          <a:noFill/>
        </p:spPr>
      </p:pic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CF6EA7F8-5674-4B19-880E-C0A9BF88D7D2}"/>
              </a:ext>
            </a:extLst>
          </p:cNvPr>
          <p:cNvCxnSpPr>
            <a:cxnSpLocks/>
          </p:cNvCxnSpPr>
          <p:nvPr/>
        </p:nvCxnSpPr>
        <p:spPr>
          <a:xfrm flipH="1" flipV="1">
            <a:off x="4938136" y="11131329"/>
            <a:ext cx="0" cy="65591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Rectangle 145">
            <a:extLst>
              <a:ext uri="{FF2B5EF4-FFF2-40B4-BE49-F238E27FC236}">
                <a16:creationId xmlns:a16="http://schemas.microsoft.com/office/drawing/2014/main" id="{CA77C9A0-EFE6-4F70-B375-5E3D51C8CC76}"/>
              </a:ext>
            </a:extLst>
          </p:cNvPr>
          <p:cNvSpPr/>
          <p:nvPr/>
        </p:nvSpPr>
        <p:spPr>
          <a:xfrm>
            <a:off x="4501640" y="11803190"/>
            <a:ext cx="1094969" cy="507831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/>
              <a:t>Why is Lourdes important to Christians?</a:t>
            </a:r>
          </a:p>
        </p:txBody>
      </p: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A574E5A0-CB20-4C47-A06E-75E8EEF8AEFE}"/>
              </a:ext>
            </a:extLst>
          </p:cNvPr>
          <p:cNvCxnSpPr>
            <a:cxnSpLocks/>
          </p:cNvCxnSpPr>
          <p:nvPr/>
        </p:nvCxnSpPr>
        <p:spPr>
          <a:xfrm>
            <a:off x="4365026" y="10386606"/>
            <a:ext cx="0" cy="718011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Rectangle 161">
            <a:extLst>
              <a:ext uri="{FF2B5EF4-FFF2-40B4-BE49-F238E27FC236}">
                <a16:creationId xmlns:a16="http://schemas.microsoft.com/office/drawing/2014/main" id="{5561547B-805C-45D7-A12B-BA2B0AA6F3BF}"/>
              </a:ext>
            </a:extLst>
          </p:cNvPr>
          <p:cNvSpPr/>
          <p:nvPr/>
        </p:nvSpPr>
        <p:spPr>
          <a:xfrm>
            <a:off x="3868699" y="10036384"/>
            <a:ext cx="1164554" cy="3693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/>
              <a:t>What is The </a:t>
            </a:r>
            <a:r>
              <a:rPr lang="en-GB" sz="900" dirty="0" err="1"/>
              <a:t>Kumbh</a:t>
            </a:r>
            <a:r>
              <a:rPr lang="en-GB" sz="900" dirty="0"/>
              <a:t> Mela?</a:t>
            </a: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6151821B-94B3-46FE-8888-EB9331B86025}"/>
              </a:ext>
            </a:extLst>
          </p:cNvPr>
          <p:cNvSpPr/>
          <p:nvPr/>
        </p:nvSpPr>
        <p:spPr>
          <a:xfrm>
            <a:off x="3025676" y="11758443"/>
            <a:ext cx="1267648" cy="3693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/>
              <a:t>What are the different sacred places in India?</a:t>
            </a: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184AFA0D-B145-497F-B222-2A8479D2C1C1}"/>
              </a:ext>
            </a:extLst>
          </p:cNvPr>
          <p:cNvSpPr/>
          <p:nvPr/>
        </p:nvSpPr>
        <p:spPr>
          <a:xfrm>
            <a:off x="2879932" y="10250627"/>
            <a:ext cx="924329" cy="507831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/>
              <a:t>Are all pilgrimages holy?</a:t>
            </a:r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91A0F1D5-82EC-433D-82EE-157C17FA7599}"/>
              </a:ext>
            </a:extLst>
          </p:cNvPr>
          <p:cNvCxnSpPr>
            <a:cxnSpLocks/>
          </p:cNvCxnSpPr>
          <p:nvPr/>
        </p:nvCxnSpPr>
        <p:spPr>
          <a:xfrm>
            <a:off x="3130993" y="10743619"/>
            <a:ext cx="6649" cy="387710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E15DEBFF-0C6A-4721-973A-B44C57638CC2}"/>
              </a:ext>
            </a:extLst>
          </p:cNvPr>
          <p:cNvCxnSpPr>
            <a:cxnSpLocks/>
          </p:cNvCxnSpPr>
          <p:nvPr/>
        </p:nvCxnSpPr>
        <p:spPr>
          <a:xfrm flipH="1" flipV="1">
            <a:off x="3671711" y="11115387"/>
            <a:ext cx="0" cy="65591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Rectangle 168">
            <a:extLst>
              <a:ext uri="{FF2B5EF4-FFF2-40B4-BE49-F238E27FC236}">
                <a16:creationId xmlns:a16="http://schemas.microsoft.com/office/drawing/2014/main" id="{AD5ED357-0BA4-4E0A-AE30-00BC804617C5}"/>
              </a:ext>
            </a:extLst>
          </p:cNvPr>
          <p:cNvSpPr/>
          <p:nvPr/>
        </p:nvSpPr>
        <p:spPr>
          <a:xfrm>
            <a:off x="5827435" y="9427995"/>
            <a:ext cx="1353811" cy="507831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/>
              <a:t>How have your civil rights been affected by religious leaders? </a:t>
            </a:r>
          </a:p>
        </p:txBody>
      </p: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AD541C41-85D1-4F68-B1A8-DBE63C249A94}"/>
              </a:ext>
            </a:extLst>
          </p:cNvPr>
          <p:cNvCxnSpPr>
            <a:cxnSpLocks/>
          </p:cNvCxnSpPr>
          <p:nvPr/>
        </p:nvCxnSpPr>
        <p:spPr>
          <a:xfrm flipV="1">
            <a:off x="6766158" y="8951007"/>
            <a:ext cx="0" cy="496988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Rectangle 170">
            <a:extLst>
              <a:ext uri="{FF2B5EF4-FFF2-40B4-BE49-F238E27FC236}">
                <a16:creationId xmlns:a16="http://schemas.microsoft.com/office/drawing/2014/main" id="{212DF212-4FDD-4374-AE36-D19EAE968870}"/>
              </a:ext>
            </a:extLst>
          </p:cNvPr>
          <p:cNvSpPr/>
          <p:nvPr/>
        </p:nvSpPr>
        <p:spPr>
          <a:xfrm>
            <a:off x="3966409" y="7208832"/>
            <a:ext cx="1194406" cy="784830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/>
              <a:t>Why would some Christians believe Christmas is more important than Easter?</a:t>
            </a: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D037E3C0-274D-4577-A86A-215E3D2BDD8C}"/>
              </a:ext>
            </a:extLst>
          </p:cNvPr>
          <p:cNvSpPr/>
          <p:nvPr/>
        </p:nvSpPr>
        <p:spPr>
          <a:xfrm>
            <a:off x="5355762" y="5736177"/>
            <a:ext cx="1507320" cy="3693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/>
              <a:t>Is the Eucharist the most important rite of passage?</a:t>
            </a:r>
          </a:p>
        </p:txBody>
      </p: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F01AF6E8-6120-400C-9D29-BC0F574C3552}"/>
              </a:ext>
            </a:extLst>
          </p:cNvPr>
          <p:cNvCxnSpPr>
            <a:cxnSpLocks/>
          </p:cNvCxnSpPr>
          <p:nvPr/>
        </p:nvCxnSpPr>
        <p:spPr>
          <a:xfrm>
            <a:off x="5760866" y="6105509"/>
            <a:ext cx="0" cy="540211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57A5F4CD-271C-456B-85A5-2D58858EAA39}"/>
              </a:ext>
            </a:extLst>
          </p:cNvPr>
          <p:cNvCxnSpPr>
            <a:cxnSpLocks/>
          </p:cNvCxnSpPr>
          <p:nvPr/>
        </p:nvCxnSpPr>
        <p:spPr>
          <a:xfrm flipV="1">
            <a:off x="4474338" y="6657166"/>
            <a:ext cx="258698" cy="527034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Rectangle 174">
            <a:extLst>
              <a:ext uri="{FF2B5EF4-FFF2-40B4-BE49-F238E27FC236}">
                <a16:creationId xmlns:a16="http://schemas.microsoft.com/office/drawing/2014/main" id="{C846267F-7437-4D66-8542-E3EB84A30EE3}"/>
              </a:ext>
            </a:extLst>
          </p:cNvPr>
          <p:cNvSpPr/>
          <p:nvPr/>
        </p:nvSpPr>
        <p:spPr>
          <a:xfrm>
            <a:off x="1969580" y="5175954"/>
            <a:ext cx="1652744" cy="3693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/>
              <a:t>Why should Christians always try to help people in poverty?</a:t>
            </a:r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4BB02A00-5558-4762-B460-056B6E56CD1B}"/>
              </a:ext>
            </a:extLst>
          </p:cNvPr>
          <p:cNvSpPr/>
          <p:nvPr/>
        </p:nvSpPr>
        <p:spPr>
          <a:xfrm>
            <a:off x="4493830" y="3044476"/>
            <a:ext cx="1069064" cy="507831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/>
              <a:t>Do Christians impact the world positively?</a:t>
            </a: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4C52C159-E158-49C8-A93C-58EED65D3DE9}"/>
              </a:ext>
            </a:extLst>
          </p:cNvPr>
          <p:cNvSpPr/>
          <p:nvPr/>
        </p:nvSpPr>
        <p:spPr>
          <a:xfrm>
            <a:off x="3262359" y="3059636"/>
            <a:ext cx="952506" cy="646331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/>
              <a:t>Can non-religious people create goodness in the world?</a:t>
            </a: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886890A5-CE64-4C7E-A7B6-CCE52FD243E3}"/>
              </a:ext>
            </a:extLst>
          </p:cNvPr>
          <p:cNvSpPr/>
          <p:nvPr/>
        </p:nvSpPr>
        <p:spPr>
          <a:xfrm>
            <a:off x="3622324" y="1273585"/>
            <a:ext cx="1350286" cy="507831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/>
              <a:t>Is good created through different types of worship and prayer?</a:t>
            </a:r>
          </a:p>
        </p:txBody>
      </p: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4DCB0F74-4BBD-4133-AA4C-98F60A9ED3C5}"/>
              </a:ext>
            </a:extLst>
          </p:cNvPr>
          <p:cNvCxnSpPr>
            <a:cxnSpLocks/>
          </p:cNvCxnSpPr>
          <p:nvPr/>
        </p:nvCxnSpPr>
        <p:spPr>
          <a:xfrm>
            <a:off x="4346923" y="1780623"/>
            <a:ext cx="19469" cy="582888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2E3B985E-0959-41DE-B28B-09BEC6453C46}"/>
              </a:ext>
            </a:extLst>
          </p:cNvPr>
          <p:cNvCxnSpPr>
            <a:cxnSpLocks/>
          </p:cNvCxnSpPr>
          <p:nvPr/>
        </p:nvCxnSpPr>
        <p:spPr>
          <a:xfrm flipH="1" flipV="1">
            <a:off x="5000059" y="2359259"/>
            <a:ext cx="0" cy="65591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346C5533-B5D8-4DCC-9029-5D6C17A03D34}"/>
              </a:ext>
            </a:extLst>
          </p:cNvPr>
          <p:cNvCxnSpPr>
            <a:cxnSpLocks/>
          </p:cNvCxnSpPr>
          <p:nvPr/>
        </p:nvCxnSpPr>
        <p:spPr>
          <a:xfrm flipH="1" flipV="1">
            <a:off x="3679110" y="2388557"/>
            <a:ext cx="0" cy="65591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utoShape 2" descr="https://ukc-powerpoint.officeapps.live.com/pods/GetClipboardImage.ashx?Id=94b5719b-18ca-49f6-b093-24fe37b0018b&amp;DC=GUK1&amp;pkey=ac54f197-90c2-4834-b999-07e114155454&amp;wdwaccluster=GUK1">
            <a:extLst>
              <a:ext uri="{FF2B5EF4-FFF2-40B4-BE49-F238E27FC236}">
                <a16:creationId xmlns:a16="http://schemas.microsoft.com/office/drawing/2014/main" id="{BD46A813-243E-42F4-B954-974FC49A786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48200" y="6248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486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BCF056F-1332-4E27-A256-1135BD7655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34" y="114300"/>
            <a:ext cx="9576640" cy="1268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471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0000"/>
      </a:accent1>
      <a:accent2>
        <a:srgbClr val="FFC000"/>
      </a:accent2>
      <a:accent3>
        <a:srgbClr val="FFFF00"/>
      </a:accent3>
      <a:accent4>
        <a:srgbClr val="00FF00"/>
      </a:accent4>
      <a:accent5>
        <a:srgbClr val="00B0F0"/>
      </a:accent5>
      <a:accent6>
        <a:srgbClr val="7030A0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13780AB8D6DD4AA0AD4E1706960AD4" ma:contentTypeVersion="19" ma:contentTypeDescription="Create a new document." ma:contentTypeScope="" ma:versionID="82c654a3101544b1b5878f7c7d39644f">
  <xsd:schema xmlns:xsd="http://www.w3.org/2001/XMLSchema" xmlns:xs="http://www.w3.org/2001/XMLSchema" xmlns:p="http://schemas.microsoft.com/office/2006/metadata/properties" xmlns:ns1="http://schemas.microsoft.com/sharepoint/v3" xmlns:ns2="9f0b416b-fe84-4286-91e8-fe0b5d39668b" xmlns:ns3="1cf79344-50dc-401d-975b-fcee0e394174" targetNamespace="http://schemas.microsoft.com/office/2006/metadata/properties" ma:root="true" ma:fieldsID="d8b248fe93f84a57a4584a19d937f865" ns1:_="" ns2:_="" ns3:_="">
    <xsd:import namespace="http://schemas.microsoft.com/sharepoint/v3"/>
    <xsd:import namespace="9f0b416b-fe84-4286-91e8-fe0b5d39668b"/>
    <xsd:import namespace="1cf79344-50dc-401d-975b-fcee0e39417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MediaServiceLocation" minOccurs="0"/>
                <xsd:element ref="ns3:_Flow_SignoffStatu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0b416b-fe84-4286-91e8-fe0b5d39668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9" nillable="true" ma:displayName="Taxonomy Catch All Column" ma:hidden="true" ma:list="{9a5f880e-4bf8-4fe4-b6df-793712e94303}" ma:internalName="TaxCatchAll" ma:showField="CatchAllData" ma:web="9f0b416b-fe84-4286-91e8-fe0b5d3966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f79344-50dc-401d-975b-fcee0e3941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0" nillable="true" ma:displayName="Tags" ma:internalName="MediaServiceAutoTags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  <xsd:element name="MediaServiceLocation" ma:index="25" nillable="true" ma:displayName="Location" ma:internalName="MediaServiceLocation" ma:readOnly="true">
      <xsd:simpleType>
        <xsd:restriction base="dms:Text"/>
      </xsd:simpleType>
    </xsd:element>
    <xsd:element name="_Flow_SignoffStatus" ma:index="26" nillable="true" ma:displayName="Sign-off status" ma:internalName="Sign_x002d_off_x0020_status">
      <xsd:simpleType>
        <xsd:restriction base="dms:Text"/>
      </xsd:simpleType>
    </xsd:element>
    <xsd:element name="lcf76f155ced4ddcb4097134ff3c332f" ma:index="28" nillable="true" ma:taxonomy="true" ma:internalName="lcf76f155ced4ddcb4097134ff3c332f" ma:taxonomyFieldName="MediaServiceImageTags" ma:displayName="Image Tags" ma:readOnly="false" ma:fieldId="{5cf76f15-5ced-4ddc-b409-7134ff3c332f}" ma:taxonomyMulti="true" ma:sspId="a7dfba37-aa53-406a-a30f-a20023b16b8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dlc_DocId xmlns="9f0b416b-fe84-4286-91e8-fe0b5d39668b">ZZW75JXU4DR4-1383041798-275405</_dlc_DocId>
    <_dlc_DocIdUrl xmlns="9f0b416b-fe84-4286-91e8-fe0b5d39668b">
      <Url>https://tauheedulschools.sharepoint.com/sites/EBBhamEastFiles/_layouts/15/DocIdRedir.aspx?ID=ZZW75JXU4DR4-1383041798-275405</Url>
      <Description>ZZW75JXU4DR4-1383041798-275405</Description>
    </_dlc_DocIdUrl>
    <_Flow_SignoffStatus xmlns="1cf79344-50dc-401d-975b-fcee0e394174" xsi:nil="true"/>
    <TaxCatchAll xmlns="9f0b416b-fe84-4286-91e8-fe0b5d39668b" xsi:nil="true"/>
    <lcf76f155ced4ddcb4097134ff3c332f xmlns="1cf79344-50dc-401d-975b-fcee0e394174">
      <Terms xmlns="http://schemas.microsoft.com/office/infopath/2007/PartnerControls"/>
    </lcf76f155ced4ddcb4097134ff3c332f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A8E86F76-7997-4D41-BA67-7C7ADC09869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EA6B38C-92B2-48A9-A94D-21C50E087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f0b416b-fe84-4286-91e8-fe0b5d39668b"/>
    <ds:schemaRef ds:uri="1cf79344-50dc-401d-975b-fcee0e3941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A1943BA-F90C-46D6-AC4F-FB9A9593302E}">
  <ds:schemaRefs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1cf79344-50dc-401d-975b-fcee0e394174"/>
    <ds:schemaRef ds:uri="http://purl.org/dc/terms/"/>
    <ds:schemaRef ds:uri="http://purl.org/dc/dcmitype/"/>
    <ds:schemaRef ds:uri="http://purl.org/dc/elements/1.1/"/>
    <ds:schemaRef ds:uri="http://schemas.microsoft.com/office/infopath/2007/PartnerControls"/>
    <ds:schemaRef ds:uri="9f0b416b-fe84-4286-91e8-fe0b5d39668b"/>
    <ds:schemaRef ds:uri="http://schemas.microsoft.com/sharepoint/v3"/>
  </ds:schemaRefs>
</ds:datastoreItem>
</file>

<file path=customXml/itemProps4.xml><?xml version="1.0" encoding="utf-8"?>
<ds:datastoreItem xmlns:ds="http://schemas.openxmlformats.org/officeDocument/2006/customXml" ds:itemID="{3C07956E-C8F4-4CCF-B9A8-F5809D995032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1899</TotalTime>
  <Words>652</Words>
  <Application>Microsoft Office PowerPoint</Application>
  <PresentationFormat>A3 Paper (297x420 mm)</PresentationFormat>
  <Paragraphs>94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S Sherwood</dc:creator>
  <cp:lastModifiedBy>Heather Walsh</cp:lastModifiedBy>
  <cp:revision>125</cp:revision>
  <cp:lastPrinted>2020-08-25T21:40:14Z</cp:lastPrinted>
  <dcterms:created xsi:type="dcterms:W3CDTF">2019-12-03T13:18:29Z</dcterms:created>
  <dcterms:modified xsi:type="dcterms:W3CDTF">2022-09-29T22:55:53Z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0x0101001513780AB8D6DD4AA0AD4E1706960AD4</vt:lpwstr>
  </property>
  <property fmtid="{D5CDD505-2E9C-101B-9397-08002B2CF9AE}" pid="3" name="_dlc_DocIdItemGuid">
    <vt:lpwstr>26c01379-60eb-425c-8c99-865e3cb7ffe8</vt:lpwstr>
  </property>
</Properties>
</file>