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6888163" cy="100218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41">
          <p15:clr>
            <a:srgbClr val="A4A3A4"/>
          </p15:clr>
        </p15:guide>
        <p15:guide id="2" pos="3069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mmGVed11nxu+DuvappxYpVNkj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EFEBCE-325D-C946-531D-B5F6870607A1}" v="16" dt="2022-09-29T22:45:31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515" y="77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8250" y="751625"/>
            <a:ext cx="4592325" cy="3758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800" y="4760375"/>
            <a:ext cx="5510500" cy="450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8800" y="4760375"/>
            <a:ext cx="5510500" cy="450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33588" y="750888"/>
            <a:ext cx="282098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974771" y="2075557"/>
            <a:ext cx="4466798" cy="622300"/>
          </a:xfrm>
          <a:prstGeom prst="rect">
            <a:avLst/>
          </a:prstGeom>
          <a:solidFill>
            <a:srgbClr val="AB72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6554233" y="4295350"/>
            <a:ext cx="1339518" cy="622300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4709051" y="8672026"/>
            <a:ext cx="3234540" cy="622300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-5400000">
            <a:off x="708300" y="8897149"/>
            <a:ext cx="2779800" cy="21939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107362" y="8666587"/>
            <a:ext cx="3234540" cy="622300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054865" y="6387672"/>
            <a:ext cx="5929312" cy="616256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-5400000">
            <a:off x="718146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2061018" y="4301034"/>
            <a:ext cx="4867737" cy="628650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 rot="5400000" flipH="1">
            <a:off x="6365434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6265783" y="2078902"/>
            <a:ext cx="1543050" cy="620823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 rot="-5400000">
            <a:off x="1137869" y="2117578"/>
            <a:ext cx="1111685" cy="581897"/>
          </a:xfrm>
          <a:prstGeom prst="triangle">
            <a:avLst>
              <a:gd name="adj" fmla="val 50000"/>
            </a:avLst>
          </a:prstGeom>
          <a:solidFill>
            <a:srgbClr val="AB72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9" name="Google Shape;99;p1"/>
          <p:cNvCxnSpPr>
            <a:endCxn id="100" idx="2"/>
          </p:cNvCxnSpPr>
          <p:nvPr/>
        </p:nvCxnSpPr>
        <p:spPr>
          <a:xfrm>
            <a:off x="1879075" y="4572304"/>
            <a:ext cx="6153300" cy="26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01" name="Google Shape;101;p1"/>
          <p:cNvSpPr/>
          <p:nvPr/>
        </p:nvSpPr>
        <p:spPr>
          <a:xfrm>
            <a:off x="-13774" y="114973"/>
            <a:ext cx="6963154" cy="621630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-13775" y="12220708"/>
            <a:ext cx="9614975" cy="531682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 descr="Image result for ferryhill business and enterprise college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82166" y="17377"/>
            <a:ext cx="5857244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4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KS4 </a:t>
            </a:r>
            <a:r>
              <a:rPr lang="en-GB" sz="4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Photography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5" name="Google Shape;105;p1"/>
          <p:cNvCxnSpPr/>
          <p:nvPr/>
        </p:nvCxnSpPr>
        <p:spPr>
          <a:xfrm rot="10800000">
            <a:off x="2793881" y="1480744"/>
            <a:ext cx="8435" cy="614051"/>
          </a:xfrm>
          <a:prstGeom prst="straightConnector1">
            <a:avLst/>
          </a:prstGeom>
          <a:noFill/>
          <a:ln w="28575" cap="flat" cmpd="sng">
            <a:solidFill>
              <a:srgbClr val="F2F2F2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6" name="Google Shape;106;p1"/>
          <p:cNvCxnSpPr/>
          <p:nvPr/>
        </p:nvCxnSpPr>
        <p:spPr>
          <a:xfrm rot="10800000" flipH="1">
            <a:off x="2834236" y="2085666"/>
            <a:ext cx="268055" cy="4237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07" name="Google Shape;107;p1"/>
          <p:cNvSpPr/>
          <p:nvPr/>
        </p:nvSpPr>
        <p:spPr>
          <a:xfrm>
            <a:off x="499800" y="1365875"/>
            <a:ext cx="970200" cy="1543200"/>
          </a:xfrm>
          <a:prstGeom prst="rect">
            <a:avLst/>
          </a:prstGeom>
          <a:noFill/>
          <a:ln w="38100" cap="rnd" cmpd="sng">
            <a:solidFill>
              <a:srgbClr val="007AC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Destination </a:t>
            </a:r>
            <a:r>
              <a:rPr lang="en-GB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Continue studying </a:t>
            </a: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Photography</a:t>
            </a:r>
            <a:r>
              <a:rPr lang="en-GB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KS5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" descr="Image result for road signs ahea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3837" y="2532258"/>
            <a:ext cx="679489" cy="452992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"/>
          <p:cNvSpPr txBox="1"/>
          <p:nvPr/>
        </p:nvSpPr>
        <p:spPr>
          <a:xfrm flipH="1">
            <a:off x="9924497" y="370818"/>
            <a:ext cx="157333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Simply drag a pin to add it to your journey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 flipH="1">
            <a:off x="9917474" y="59482"/>
            <a:ext cx="1573336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PIN BANK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3" name="Google Shape;113;p1"/>
          <p:cNvCxnSpPr/>
          <p:nvPr/>
        </p:nvCxnSpPr>
        <p:spPr>
          <a:xfrm flipH="1">
            <a:off x="1415155" y="10183369"/>
            <a:ext cx="463943" cy="201614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4" name="Google Shape;114;p1"/>
          <p:cNvCxnSpPr/>
          <p:nvPr/>
        </p:nvCxnSpPr>
        <p:spPr>
          <a:xfrm flipH="1">
            <a:off x="5905392" y="10323681"/>
            <a:ext cx="934800" cy="530400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0" name="Google Shape;130;p1"/>
          <p:cNvCxnSpPr/>
          <p:nvPr/>
        </p:nvCxnSpPr>
        <p:spPr>
          <a:xfrm>
            <a:off x="6441572" y="8474999"/>
            <a:ext cx="256200" cy="427800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2" name="Google Shape;132;p1"/>
          <p:cNvCxnSpPr/>
          <p:nvPr/>
        </p:nvCxnSpPr>
        <p:spPr>
          <a:xfrm>
            <a:off x="1411458" y="5164069"/>
            <a:ext cx="319286" cy="1053657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4" name="Google Shape;134;p1"/>
          <p:cNvCxnSpPr/>
          <p:nvPr/>
        </p:nvCxnSpPr>
        <p:spPr>
          <a:xfrm rot="10800000">
            <a:off x="2644643" y="11060585"/>
            <a:ext cx="870089" cy="412332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5" name="Google Shape;135;p1"/>
          <p:cNvCxnSpPr>
            <a:stCxn id="136" idx="2"/>
          </p:cNvCxnSpPr>
          <p:nvPr/>
        </p:nvCxnSpPr>
        <p:spPr>
          <a:xfrm flipH="1">
            <a:off x="7753925" y="5823025"/>
            <a:ext cx="237600" cy="1080600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7" name="Google Shape;137;p1"/>
          <p:cNvCxnSpPr/>
          <p:nvPr/>
        </p:nvCxnSpPr>
        <p:spPr>
          <a:xfrm>
            <a:off x="1001261" y="8889496"/>
            <a:ext cx="445800" cy="676800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8" name="Google Shape;138;p1"/>
          <p:cNvCxnSpPr/>
          <p:nvPr/>
        </p:nvCxnSpPr>
        <p:spPr>
          <a:xfrm flipH="1">
            <a:off x="2459656" y="5707096"/>
            <a:ext cx="626210" cy="1003265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0" name="Google Shape;140;p1"/>
          <p:cNvCxnSpPr/>
          <p:nvPr/>
        </p:nvCxnSpPr>
        <p:spPr>
          <a:xfrm flipH="1">
            <a:off x="2133897" y="1631853"/>
            <a:ext cx="540857" cy="462060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3" name="Google Shape;143;p1"/>
          <p:cNvCxnSpPr/>
          <p:nvPr/>
        </p:nvCxnSpPr>
        <p:spPr>
          <a:xfrm rot="10800000" flipH="1">
            <a:off x="1917431" y="2394138"/>
            <a:ext cx="6063528" cy="31116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4" name="Google Shape;144;p1"/>
          <p:cNvCxnSpPr/>
          <p:nvPr/>
        </p:nvCxnSpPr>
        <p:spPr>
          <a:xfrm>
            <a:off x="2010900" y="11104892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5" name="Google Shape;145;p1"/>
          <p:cNvCxnSpPr/>
          <p:nvPr/>
        </p:nvCxnSpPr>
        <p:spPr>
          <a:xfrm rot="10800000" flipH="1">
            <a:off x="1969130" y="6683026"/>
            <a:ext cx="5931607" cy="7669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6" name="Google Shape;146;p1"/>
          <p:cNvCxnSpPr/>
          <p:nvPr/>
        </p:nvCxnSpPr>
        <p:spPr>
          <a:xfrm>
            <a:off x="1879098" y="8946578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147" name="Google Shape;147;p1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48" name="Google Shape;148;p1"/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"/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 10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1" name="Google Shape;151;p1"/>
          <p:cNvSpPr/>
          <p:nvPr/>
        </p:nvSpPr>
        <p:spPr>
          <a:xfrm flipH="1">
            <a:off x="1271500" y="4553496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"/>
          <p:cNvSpPr/>
          <p:nvPr/>
        </p:nvSpPr>
        <p:spPr>
          <a:xfrm flipH="1">
            <a:off x="2266492" y="9152039"/>
            <a:ext cx="1403400" cy="2146800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/>
          <p:nvPr/>
        </p:nvSpPr>
        <p:spPr>
          <a:xfrm>
            <a:off x="7330748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4" name="Google Shape;154;p1"/>
          <p:cNvGrpSpPr/>
          <p:nvPr/>
        </p:nvGrpSpPr>
        <p:grpSpPr>
          <a:xfrm>
            <a:off x="5566315" y="6007846"/>
            <a:ext cx="1214980" cy="1234099"/>
            <a:chOff x="1212628" y="4031237"/>
            <a:chExt cx="1214980" cy="1304869"/>
          </a:xfrm>
        </p:grpSpPr>
        <p:sp>
          <p:nvSpPr>
            <p:cNvPr id="155" name="Google Shape;155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 11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8" name="Google Shape;158;p1"/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LEARNING JOURNEY</a:t>
            </a:r>
            <a:endParaRPr sz="28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"/>
          <p:cNvSpPr/>
          <p:nvPr/>
        </p:nvSpPr>
        <p:spPr>
          <a:xfrm>
            <a:off x="300750" y="4380625"/>
            <a:ext cx="1473000" cy="24108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Evidence for assessment objective 2 REFINE</a:t>
            </a: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>
                <a:solidFill>
                  <a:schemeClr val="dk1"/>
                </a:solidFill>
              </a:rPr>
              <a:t>Experiment and Refine work as it progresses focusing on composition and Technique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Explore methods, surfaces, colour, materials, lighting, viewpoints and proportions</a:t>
            </a:r>
            <a:endParaRPr sz="11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</p:txBody>
      </p:sp>
      <p:sp>
        <p:nvSpPr>
          <p:cNvPr id="160" name="Google Shape;160;p1"/>
          <p:cNvSpPr/>
          <p:nvPr/>
        </p:nvSpPr>
        <p:spPr>
          <a:xfrm>
            <a:off x="5090988" y="7477350"/>
            <a:ext cx="4266000" cy="9540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Evidence for assessment objective 2 REFINE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Experiment and Refine work as it progresses focusing on composition and Technique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Explore methods, surfaces, colour, materials, lighting, viewpoints and proportions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61" name="Google Shape;161;p1"/>
          <p:cNvSpPr/>
          <p:nvPr/>
        </p:nvSpPr>
        <p:spPr>
          <a:xfrm>
            <a:off x="5785462" y="9415589"/>
            <a:ext cx="1920300" cy="9540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Introduction to GCSE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Coursework 60% Exam 40%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"/>
          <p:cNvSpPr/>
          <p:nvPr/>
        </p:nvSpPr>
        <p:spPr>
          <a:xfrm>
            <a:off x="3477775" y="11493650"/>
            <a:ext cx="3076500" cy="9444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Theme – </a:t>
            </a:r>
            <a:r>
              <a:rPr lang="en-GB">
                <a:solidFill>
                  <a:schemeClr val="dk1"/>
                </a:solidFill>
              </a:rPr>
              <a:t>Apart and/or Together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What are the basic principles of Photography</a:t>
            </a:r>
            <a:endParaRPr sz="11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100"/>
              <a:t>Introduction to Formal Elements of Photography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11610" y="12158791"/>
            <a:ext cx="970280" cy="701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00892" y="91371"/>
            <a:ext cx="820663" cy="94445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5" name="Google Shape;165;p1"/>
          <p:cNvCxnSpPr/>
          <p:nvPr/>
        </p:nvCxnSpPr>
        <p:spPr>
          <a:xfrm rot="10800000">
            <a:off x="6776860" y="2449310"/>
            <a:ext cx="732265" cy="357309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66" name="Google Shape;166;p1"/>
          <p:cNvCxnSpPr/>
          <p:nvPr/>
        </p:nvCxnSpPr>
        <p:spPr>
          <a:xfrm>
            <a:off x="2901105" y="3924085"/>
            <a:ext cx="531489" cy="539048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7" name="Google Shape;167;p1"/>
          <p:cNvSpPr/>
          <p:nvPr/>
        </p:nvSpPr>
        <p:spPr>
          <a:xfrm>
            <a:off x="1053187" y="8039963"/>
            <a:ext cx="3458400" cy="9540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Evidence for assessment objective 1 DEVEOP: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 Interpret the work of linked photographers/artists showing understanding of ideas and processes behind photographers work.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Develop and experiment with OWN ideas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36" name="Google Shape;136;p1"/>
          <p:cNvSpPr/>
          <p:nvPr/>
        </p:nvSpPr>
        <p:spPr>
          <a:xfrm>
            <a:off x="6626075" y="5053525"/>
            <a:ext cx="2730900" cy="7695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 of assessment objective 4 PRESENT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Present a personal and meaningful response that realises intentions and demonstrates understanding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"/>
          <p:cNvSpPr/>
          <p:nvPr/>
        </p:nvSpPr>
        <p:spPr>
          <a:xfrm>
            <a:off x="410225" y="7112375"/>
            <a:ext cx="3988200" cy="7695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Reflection/Reflections</a:t>
            </a:r>
            <a:r>
              <a:rPr lang="en-GB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Theme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Continued understanding of principles of Photography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Focus on greater understanding of more complex elements and processes</a:t>
            </a:r>
            <a:endParaRPr sz="11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  <p:cxnSp>
        <p:nvCxnSpPr>
          <p:cNvPr id="169" name="Google Shape;169;p1"/>
          <p:cNvCxnSpPr/>
          <p:nvPr/>
        </p:nvCxnSpPr>
        <p:spPr>
          <a:xfrm rot="10800000" flipH="1">
            <a:off x="4405824" y="6835379"/>
            <a:ext cx="742820" cy="464713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0" name="Google Shape;170;p1"/>
          <p:cNvSpPr/>
          <p:nvPr/>
        </p:nvSpPr>
        <p:spPr>
          <a:xfrm>
            <a:off x="2089746" y="2810691"/>
            <a:ext cx="4168336" cy="1107955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Evidence for assessment objective 3 RECORD</a:t>
            </a: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>
                <a:solidFill>
                  <a:schemeClr val="dk1"/>
                </a:solidFill>
              </a:rPr>
              <a:t>Record ideas, observations and insights based around theme.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Initial observations considering lighting, viewpoints and angles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Specifically focusing around formal elements of Colour, Tone, Line, Shape, Pattern and Texture</a:t>
            </a:r>
            <a:endParaRPr sz="11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</p:txBody>
      </p:sp>
      <p:sp>
        <p:nvSpPr>
          <p:cNvPr id="171" name="Google Shape;171;p1"/>
          <p:cNvSpPr/>
          <p:nvPr/>
        </p:nvSpPr>
        <p:spPr>
          <a:xfrm>
            <a:off x="2644643" y="824533"/>
            <a:ext cx="5166212" cy="1169511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 40% Theme set by </a:t>
            </a:r>
            <a:r>
              <a:rPr lang="en-GB"/>
              <a:t>EDEXCEL 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board.  Theme released </a:t>
            </a:r>
            <a:r>
              <a:rPr lang="en-GB"/>
              <a:t>in January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Pupils will  produce a body of work which will result in the Final piece being created in a 10 hour/2 day exam after the Easter holidays.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"/>
          <p:cNvSpPr/>
          <p:nvPr/>
        </p:nvSpPr>
        <p:spPr>
          <a:xfrm>
            <a:off x="3013150" y="4917701"/>
            <a:ext cx="3458400" cy="10032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Evidence for assessment objective 1 DEVEOP: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Interpret the work of linked photographers/artists showing understanding of ideas and processes behind photographers work.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Develop and experiment with OWN ideas</a:t>
            </a:r>
            <a:endParaRPr sz="12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73" name="Google Shape;173;p1"/>
          <p:cNvSpPr/>
          <p:nvPr/>
        </p:nvSpPr>
        <p:spPr>
          <a:xfrm>
            <a:off x="7524725" y="2501025"/>
            <a:ext cx="1920300" cy="14175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 of assessment objective 4 PRESENT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Present a personal and meaningful response that realises intentions and demonstrates understanding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/>
          </a:p>
        </p:txBody>
      </p:sp>
      <p:sp>
        <p:nvSpPr>
          <p:cNvPr id="174" name="Google Shape;174;p1"/>
          <p:cNvSpPr/>
          <p:nvPr/>
        </p:nvSpPr>
        <p:spPr>
          <a:xfrm>
            <a:off x="1879100" y="9666175"/>
            <a:ext cx="3587400" cy="12771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Evidence for assessment objective 3 RECORD</a:t>
            </a:r>
            <a:endParaRPr sz="11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Record ideas, observations and insights based around theme.</a:t>
            </a:r>
            <a:endParaRPr sz="11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Initial observations considering lighting, viewpoints and angles</a:t>
            </a:r>
            <a:endParaRPr sz="11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Specifically focusing around formal elements of Colour, Tone, Line, Shape, Pattern and Texture</a:t>
            </a:r>
            <a:endParaRPr sz="1100">
              <a:solidFill>
                <a:schemeClr val="dk1"/>
              </a:solidFill>
            </a:endParaRPr>
          </a:p>
        </p:txBody>
      </p:sp>
      <p:pic>
        <p:nvPicPr>
          <p:cNvPr id="175" name="Google Shape;175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52425" y="824941"/>
            <a:ext cx="1313224" cy="1958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47713" y="4321491"/>
            <a:ext cx="1313225" cy="1958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76613" y="10753773"/>
            <a:ext cx="1778775" cy="1380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84688" y="3778070"/>
            <a:ext cx="1481600" cy="1149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72725" y="2864837"/>
            <a:ext cx="1543050" cy="154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887637" y="9098525"/>
            <a:ext cx="1543050" cy="154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A3 Paper (297x420 mm)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3</cp:revision>
  <dcterms:created xsi:type="dcterms:W3CDTF">2019-12-03T13:18:29Z</dcterms:created>
  <dcterms:modified xsi:type="dcterms:W3CDTF">2022-09-29T22:46:30Z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