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808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microsoft.com/office/2007/relationships/hdphoto" Target="../media/hdphoto1.wdp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jpeg"/><Relationship Id="rId2" Type="http://schemas.openxmlformats.org/officeDocument/2006/relationships/image" Target="../media/image1.png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1974771" y="2075557"/>
            <a:ext cx="4466798" cy="622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6554233" y="4295350"/>
            <a:ext cx="1339518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8" name="Block Arc 13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6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4867737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Block Arc 132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65434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6265495" y="2082006"/>
            <a:ext cx="1543050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37869" y="2117578"/>
            <a:ext cx="1111685" cy="581897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76" name="Straight Connector 175"/>
          <p:cNvCxnSpPr>
            <a:cxnSpLocks/>
            <a:endCxn id="156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8" name="Rectangle 147"/>
          <p:cNvSpPr/>
          <p:nvPr/>
        </p:nvSpPr>
        <p:spPr>
          <a:xfrm>
            <a:off x="-13775" y="12220708"/>
            <a:ext cx="9614975" cy="531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/>
          </a:p>
        </p:txBody>
      </p:sp>
      <p:sp>
        <p:nvSpPr>
          <p:cNvPr id="157" name="Rectangle 156"/>
          <p:cNvSpPr/>
          <p:nvPr/>
        </p:nvSpPr>
        <p:spPr>
          <a:xfrm>
            <a:off x="25567" y="41035"/>
            <a:ext cx="70062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7-11 Physical Education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55671" y="1620472"/>
            <a:ext cx="1150402" cy="1954381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Destination Two</a:t>
            </a:r>
            <a:r>
              <a:rPr lang="en-GB" sz="1100" dirty="0"/>
              <a:t> – Continue studying PE/Sport at</a:t>
            </a:r>
          </a:p>
          <a:p>
            <a:pPr algn="ctr"/>
            <a:r>
              <a:rPr lang="en-GB" sz="1100" dirty="0"/>
              <a:t> Level 3 as a Cambridge Technical in Sport and Play</a:t>
            </a:r>
          </a:p>
          <a:p>
            <a:pPr algn="ctr"/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41" y="3014304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8" name="TextBox 44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4" idx="2"/>
          </p:cNvCxnSpPr>
          <p:nvPr/>
        </p:nvCxnSpPr>
        <p:spPr>
          <a:xfrm flipH="1">
            <a:off x="4510790" y="10665039"/>
            <a:ext cx="399740" cy="49401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5990976" y="10531531"/>
            <a:ext cx="479202" cy="62752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07" idx="0"/>
          </p:cNvCxnSpPr>
          <p:nvPr/>
        </p:nvCxnSpPr>
        <p:spPr>
          <a:xfrm flipH="1" flipV="1">
            <a:off x="5086475" y="11177989"/>
            <a:ext cx="451604" cy="56336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85" idx="2"/>
          </p:cNvCxnSpPr>
          <p:nvPr/>
        </p:nvCxnSpPr>
        <p:spPr>
          <a:xfrm flipH="1">
            <a:off x="6347055" y="8499331"/>
            <a:ext cx="542572" cy="46586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1984661" y="2399916"/>
            <a:ext cx="179057" cy="68107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7795556" y="7760660"/>
            <a:ext cx="909407" cy="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47" idx="0"/>
          </p:cNvCxnSpPr>
          <p:nvPr/>
        </p:nvCxnSpPr>
        <p:spPr>
          <a:xfrm flipH="1" flipV="1">
            <a:off x="2898301" y="2394444"/>
            <a:ext cx="141448" cy="31338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4829813" y="6624829"/>
            <a:ext cx="0" cy="57460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8555920" y="6219691"/>
            <a:ext cx="340140" cy="7963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7" idx="2"/>
          </p:cNvCxnSpPr>
          <p:nvPr/>
        </p:nvCxnSpPr>
        <p:spPr>
          <a:xfrm flipH="1">
            <a:off x="5698765" y="6130453"/>
            <a:ext cx="337762" cy="50800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3874469" y="5982813"/>
            <a:ext cx="1" cy="64201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251" idx="2"/>
          </p:cNvCxnSpPr>
          <p:nvPr/>
        </p:nvCxnSpPr>
        <p:spPr>
          <a:xfrm>
            <a:off x="1059343" y="1328461"/>
            <a:ext cx="864502" cy="10555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4355346" y="1429169"/>
            <a:ext cx="88799" cy="97751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46" idx="0"/>
          </p:cNvCxnSpPr>
          <p:nvPr/>
        </p:nvCxnSpPr>
        <p:spPr>
          <a:xfrm flipH="1" flipV="1">
            <a:off x="5050613" y="2383993"/>
            <a:ext cx="202770" cy="46516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4678585" y="1941976"/>
            <a:ext cx="305856" cy="44201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43" idx="0"/>
          </p:cNvCxnSpPr>
          <p:nvPr/>
        </p:nvCxnSpPr>
        <p:spPr>
          <a:xfrm flipH="1" flipV="1">
            <a:off x="8570432" y="3196432"/>
            <a:ext cx="357082" cy="54172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8" idx="2"/>
          </p:cNvCxnSpPr>
          <p:nvPr/>
        </p:nvCxnSpPr>
        <p:spPr>
          <a:xfrm flipH="1">
            <a:off x="5452770" y="1513708"/>
            <a:ext cx="741938" cy="89335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45" idx="2"/>
          </p:cNvCxnSpPr>
          <p:nvPr/>
        </p:nvCxnSpPr>
        <p:spPr>
          <a:xfrm flipH="1">
            <a:off x="7169366" y="1466530"/>
            <a:ext cx="466244" cy="93439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7340441" y="3836900"/>
            <a:ext cx="720338" cy="69197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3371548" y="11178647"/>
            <a:ext cx="45102" cy="553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4" idx="0"/>
          </p:cNvCxnSpPr>
          <p:nvPr/>
        </p:nvCxnSpPr>
        <p:spPr>
          <a:xfrm flipH="1" flipV="1">
            <a:off x="7712372" y="4628691"/>
            <a:ext cx="512199" cy="46321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3461677" y="4285372"/>
            <a:ext cx="0" cy="28522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7345905" y="8935543"/>
            <a:ext cx="563582" cy="56388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0" idx="3"/>
          </p:cNvCxnSpPr>
          <p:nvPr/>
        </p:nvCxnSpPr>
        <p:spPr>
          <a:xfrm>
            <a:off x="1084549" y="10985273"/>
            <a:ext cx="872807" cy="9708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674754" y="10468695"/>
            <a:ext cx="305174" cy="61366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1123097" y="4376836"/>
            <a:ext cx="631377" cy="17287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2777897" y="4526117"/>
            <a:ext cx="324393" cy="51829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349960" y="5659407"/>
            <a:ext cx="703681" cy="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3275633" y="6624829"/>
            <a:ext cx="0" cy="64146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7159967" y="6367284"/>
            <a:ext cx="354920" cy="27920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88" idx="2"/>
          </p:cNvCxnSpPr>
          <p:nvPr/>
        </p:nvCxnSpPr>
        <p:spPr>
          <a:xfrm>
            <a:off x="786656" y="8664656"/>
            <a:ext cx="739992" cy="61594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811843" y="6374197"/>
            <a:ext cx="628261" cy="60261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57" idx="0"/>
          </p:cNvCxnSpPr>
          <p:nvPr/>
        </p:nvCxnSpPr>
        <p:spPr>
          <a:xfrm flipH="1" flipV="1">
            <a:off x="4716220" y="4514059"/>
            <a:ext cx="481152" cy="70900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79" idx="0"/>
          </p:cNvCxnSpPr>
          <p:nvPr/>
        </p:nvCxnSpPr>
        <p:spPr>
          <a:xfrm flipH="1" flipV="1">
            <a:off x="6524946" y="6658495"/>
            <a:ext cx="801104" cy="3954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4" idx="0"/>
          </p:cNvCxnSpPr>
          <p:nvPr/>
        </p:nvCxnSpPr>
        <p:spPr>
          <a:xfrm flipH="1" flipV="1">
            <a:off x="3699548" y="8962062"/>
            <a:ext cx="339918" cy="4928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>
            <a:off x="5570848" y="3821919"/>
            <a:ext cx="28216" cy="69215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2670250" y="8226616"/>
            <a:ext cx="0" cy="74368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9" idx="1"/>
          </p:cNvCxnSpPr>
          <p:nvPr/>
        </p:nvCxnSpPr>
        <p:spPr>
          <a:xfrm flipH="1">
            <a:off x="1253746" y="9699474"/>
            <a:ext cx="782296" cy="14297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6208660" y="3922428"/>
            <a:ext cx="1214980" cy="1234099"/>
            <a:chOff x="1212628" y="4031237"/>
            <a:chExt cx="1214980" cy="1304869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10</a:t>
              </a:r>
            </a:p>
          </p:txBody>
        </p:sp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1957356" y="2370496"/>
            <a:ext cx="6063528" cy="31116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  <a:stCxn id="143" idx="0"/>
          </p:cNvCxnSpPr>
          <p:nvPr/>
        </p:nvCxnSpPr>
        <p:spPr>
          <a:xfrm>
            <a:off x="2113951" y="11133591"/>
            <a:ext cx="5115805" cy="32946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0" name="Group 1069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7</a:t>
              </a:r>
            </a:p>
          </p:txBody>
        </p:sp>
      </p:grpSp>
      <p:sp>
        <p:nvSpPr>
          <p:cNvPr id="152" name="Arc 151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53496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4" name="Arc 153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5" name="Arc 154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30748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6" name="Arc 155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472" name="Group 471"/>
          <p:cNvGrpSpPr/>
          <p:nvPr/>
        </p:nvGrpSpPr>
        <p:grpSpPr>
          <a:xfrm>
            <a:off x="4630421" y="8277393"/>
            <a:ext cx="1214980" cy="1234099"/>
            <a:chOff x="1212628" y="4031237"/>
            <a:chExt cx="1214980" cy="1304869"/>
          </a:xfrm>
        </p:grpSpPr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8</a:t>
              </a:r>
            </a:p>
          </p:txBody>
        </p:sp>
      </p:grpSp>
      <p:sp>
        <p:nvSpPr>
          <p:cNvPr id="175" name="TextBox 17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8459" y="6954245"/>
            <a:ext cx="15534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Components of fitness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330748" y="5157284"/>
            <a:ext cx="19430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/>
              <a:t>R185: Performance and leadership in sports activities</a:t>
            </a:r>
            <a:endParaRPr lang="en-US" sz="1100" b="1" u="sng" dirty="0"/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492844" y="1082821"/>
            <a:ext cx="1403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/>
              <a:t>R184: Contemporary issues in sport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5744639" y="1753446"/>
            <a:ext cx="1214980" cy="1234099"/>
            <a:chOff x="1212628" y="4031237"/>
            <a:chExt cx="1214980" cy="1304869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11</a:t>
              </a:r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1760711" y="6111905"/>
            <a:ext cx="1214980" cy="1234099"/>
            <a:chOff x="1212628" y="4031237"/>
            <a:chExt cx="1214980" cy="1304869"/>
          </a:xfrm>
        </p:grpSpPr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9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F9E4DB1-8C3C-4012-A0C4-CA8900EC7011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4A0944-FC91-4BE4-AAB0-9E322C768895}"/>
              </a:ext>
            </a:extLst>
          </p:cNvPr>
          <p:cNvSpPr/>
          <p:nvPr/>
        </p:nvSpPr>
        <p:spPr>
          <a:xfrm>
            <a:off x="3932658" y="829005"/>
            <a:ext cx="1022973" cy="6001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Hosting a major sporting event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98F8064-9991-452C-83E5-75A1690FEB14}"/>
              </a:ext>
            </a:extLst>
          </p:cNvPr>
          <p:cNvSpPr/>
          <p:nvPr/>
        </p:nvSpPr>
        <p:spPr>
          <a:xfrm>
            <a:off x="4547285" y="1511089"/>
            <a:ext cx="874312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Role of sport values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354EE4-E71F-400A-ACAB-7E6765E13CE2}"/>
              </a:ext>
            </a:extLst>
          </p:cNvPr>
          <p:cNvSpPr/>
          <p:nvPr/>
        </p:nvSpPr>
        <p:spPr>
          <a:xfrm>
            <a:off x="5536646" y="1058714"/>
            <a:ext cx="1275486" cy="50277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DB47F1C-B63A-4C22-912C-BDE60E8EDA56}"/>
              </a:ext>
            </a:extLst>
          </p:cNvPr>
          <p:cNvSpPr/>
          <p:nvPr/>
        </p:nvSpPr>
        <p:spPr>
          <a:xfrm>
            <a:off x="8319452" y="3738160"/>
            <a:ext cx="1216124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Applying practice methods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D86D65-970D-45DB-B7BA-C85910C07C34}"/>
              </a:ext>
            </a:extLst>
          </p:cNvPr>
          <p:cNvSpPr/>
          <p:nvPr/>
        </p:nvSpPr>
        <p:spPr>
          <a:xfrm>
            <a:off x="7028120" y="527811"/>
            <a:ext cx="1214979" cy="93871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Reviewing performance in planning and leading a sports</a:t>
            </a:r>
          </a:p>
          <a:p>
            <a:r>
              <a:rPr lang="en-GB" sz="1100" dirty="0"/>
              <a:t>session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A432F68-419C-46B1-A5BA-279F02E21B97}"/>
              </a:ext>
            </a:extLst>
          </p:cNvPr>
          <p:cNvSpPr/>
          <p:nvPr/>
        </p:nvSpPr>
        <p:spPr>
          <a:xfrm>
            <a:off x="4661364" y="2849153"/>
            <a:ext cx="1184037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Issues that affect participation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A34922C-2574-4A16-849A-4397245AC266}"/>
              </a:ext>
            </a:extLst>
          </p:cNvPr>
          <p:cNvSpPr/>
          <p:nvPr/>
        </p:nvSpPr>
        <p:spPr>
          <a:xfrm>
            <a:off x="2379951" y="2707830"/>
            <a:ext cx="1319596" cy="93871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b="1" u="sng"/>
              <a:t>R187: Increasing awareness of outdoor and adventurous activities</a:t>
            </a:r>
            <a:endParaRPr lang="en-US" sz="1100" b="1" u="sng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E96EA5-5FBF-449F-99E6-87A6A2D6A949}"/>
              </a:ext>
            </a:extLst>
          </p:cNvPr>
          <p:cNvSpPr/>
          <p:nvPr/>
        </p:nvSpPr>
        <p:spPr>
          <a:xfrm>
            <a:off x="100124" y="3907476"/>
            <a:ext cx="1022973" cy="93871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‘How can I use my knowledge of tactics to outwit my opponent/s?’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5F8ED68-26A1-4B6B-89D8-64C7331C1F07}"/>
              </a:ext>
            </a:extLst>
          </p:cNvPr>
          <p:cNvSpPr/>
          <p:nvPr/>
        </p:nvSpPr>
        <p:spPr>
          <a:xfrm>
            <a:off x="2632640" y="3854485"/>
            <a:ext cx="1658073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/>
              <a:t>Accurate replication of skills</a:t>
            </a:r>
            <a:endParaRPr lang="en-GB" sz="11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3511C02-837F-4AD5-BD2F-0F4F0C415FFA}"/>
              </a:ext>
            </a:extLst>
          </p:cNvPr>
          <p:cNvSpPr/>
          <p:nvPr/>
        </p:nvSpPr>
        <p:spPr>
          <a:xfrm>
            <a:off x="4746093" y="3555479"/>
            <a:ext cx="1695476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Tactical awareness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667E38-1F98-4C48-9119-32626B51E4D5}"/>
              </a:ext>
            </a:extLst>
          </p:cNvPr>
          <p:cNvSpPr/>
          <p:nvPr/>
        </p:nvSpPr>
        <p:spPr>
          <a:xfrm>
            <a:off x="6732951" y="3406013"/>
            <a:ext cx="1214980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Key components of performance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C7B052-2366-477B-982E-4A926B9BDA3F}"/>
              </a:ext>
            </a:extLst>
          </p:cNvPr>
          <p:cNvSpPr/>
          <p:nvPr/>
        </p:nvSpPr>
        <p:spPr>
          <a:xfrm>
            <a:off x="7330748" y="5091908"/>
            <a:ext cx="1787645" cy="54259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96E236-1CEA-4AEE-A3B8-364C6D5145A8}"/>
              </a:ext>
            </a:extLst>
          </p:cNvPr>
          <p:cNvSpPr/>
          <p:nvPr/>
        </p:nvSpPr>
        <p:spPr>
          <a:xfrm>
            <a:off x="4463148" y="5223065"/>
            <a:ext cx="1468447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Effective Use of sporting terminology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348441-E2FD-431F-989C-6F0B09C808D3}"/>
              </a:ext>
            </a:extLst>
          </p:cNvPr>
          <p:cNvSpPr/>
          <p:nvPr/>
        </p:nvSpPr>
        <p:spPr>
          <a:xfrm>
            <a:off x="6966466" y="5767120"/>
            <a:ext cx="1096841" cy="6001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/>
              <a:t>Accurate replication of skills</a:t>
            </a:r>
            <a:endParaRPr lang="en-GB" sz="11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70ADFCC-C800-4CB0-A68A-2F74562E21D7}"/>
              </a:ext>
            </a:extLst>
          </p:cNvPr>
          <p:cNvSpPr/>
          <p:nvPr/>
        </p:nvSpPr>
        <p:spPr>
          <a:xfrm>
            <a:off x="8281198" y="5958081"/>
            <a:ext cx="122972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Skill development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A953754-CCE7-4359-BEB0-27B4F13A9999}"/>
              </a:ext>
            </a:extLst>
          </p:cNvPr>
          <p:cNvSpPr/>
          <p:nvPr/>
        </p:nvSpPr>
        <p:spPr>
          <a:xfrm>
            <a:off x="5461507" y="5699566"/>
            <a:ext cx="1150040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Performance improvement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6C984DF-273A-41CF-8117-3C599289DE56}"/>
              </a:ext>
            </a:extLst>
          </p:cNvPr>
          <p:cNvSpPr/>
          <p:nvPr/>
        </p:nvSpPr>
        <p:spPr>
          <a:xfrm>
            <a:off x="3394098" y="5510601"/>
            <a:ext cx="981767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Performance evaluation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B719C28-7927-4F32-8AA1-0FE42C162A8F}"/>
              </a:ext>
            </a:extLst>
          </p:cNvPr>
          <p:cNvSpPr/>
          <p:nvPr/>
        </p:nvSpPr>
        <p:spPr>
          <a:xfrm>
            <a:off x="2556488" y="5044180"/>
            <a:ext cx="1295820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Skill development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4D5970C-5A86-41DD-A5F6-C6592F6910A4}"/>
              </a:ext>
            </a:extLst>
          </p:cNvPr>
          <p:cNvSpPr/>
          <p:nvPr/>
        </p:nvSpPr>
        <p:spPr>
          <a:xfrm>
            <a:off x="119187" y="6976815"/>
            <a:ext cx="1385312" cy="21180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D130942-BD90-42F3-A8DF-E69C17242FB9}"/>
              </a:ext>
            </a:extLst>
          </p:cNvPr>
          <p:cNvSpPr/>
          <p:nvPr/>
        </p:nvSpPr>
        <p:spPr>
          <a:xfrm>
            <a:off x="2060698" y="5444626"/>
            <a:ext cx="981767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Skill &amp; fitness assessment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376352-CEA9-4074-B8A9-29D1F612AE2F}"/>
              </a:ext>
            </a:extLst>
          </p:cNvPr>
          <p:cNvSpPr/>
          <p:nvPr/>
        </p:nvSpPr>
        <p:spPr>
          <a:xfrm>
            <a:off x="2814377" y="7244886"/>
            <a:ext cx="1132064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Striking &amp; fielding skills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B9A2DCA-49F5-4C3F-8246-37134708328E}"/>
              </a:ext>
            </a:extLst>
          </p:cNvPr>
          <p:cNvSpPr/>
          <p:nvPr/>
        </p:nvSpPr>
        <p:spPr>
          <a:xfrm>
            <a:off x="4358100" y="7206526"/>
            <a:ext cx="1300351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Accurate replication of skills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A5A47C-9400-4352-9600-BE86CE56A4ED}"/>
              </a:ext>
            </a:extLst>
          </p:cNvPr>
          <p:cNvSpPr/>
          <p:nvPr/>
        </p:nvSpPr>
        <p:spPr>
          <a:xfrm>
            <a:off x="6690265" y="7053959"/>
            <a:ext cx="1271569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/>
              <a:t>Use of sporting terminology</a:t>
            </a:r>
            <a:endParaRPr lang="en-GB" sz="11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F0D5002-7653-41B8-B7D8-030498DA3F42}"/>
              </a:ext>
            </a:extLst>
          </p:cNvPr>
          <p:cNvSpPr/>
          <p:nvPr/>
        </p:nvSpPr>
        <p:spPr>
          <a:xfrm>
            <a:off x="5845401" y="7558470"/>
            <a:ext cx="1963144" cy="6001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‘How do I use my knowledge of the skills in a competitive situation effectively?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8108A6-3996-4D20-BBF6-C14C2BBD19E7}"/>
              </a:ext>
            </a:extLst>
          </p:cNvPr>
          <p:cNvSpPr/>
          <p:nvPr/>
        </p:nvSpPr>
        <p:spPr>
          <a:xfrm>
            <a:off x="6119076" y="8237721"/>
            <a:ext cx="1541101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/>
              <a:t>Components of fitness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7C375D9-281C-43F7-BE30-4ABAF7E4FED5}"/>
              </a:ext>
            </a:extLst>
          </p:cNvPr>
          <p:cNvSpPr/>
          <p:nvPr/>
        </p:nvSpPr>
        <p:spPr>
          <a:xfrm>
            <a:off x="1937006" y="7959911"/>
            <a:ext cx="1685786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Analysis of performance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113DBB-77ED-42EB-8AC7-668C1F1E7767}"/>
              </a:ext>
            </a:extLst>
          </p:cNvPr>
          <p:cNvSpPr/>
          <p:nvPr/>
        </p:nvSpPr>
        <p:spPr>
          <a:xfrm>
            <a:off x="280510" y="8064492"/>
            <a:ext cx="1012292" cy="6001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What is an effective performance?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DCF7094-FF56-4DEA-9364-4B8EC18E1DD5}"/>
              </a:ext>
            </a:extLst>
          </p:cNvPr>
          <p:cNvSpPr/>
          <p:nvPr/>
        </p:nvSpPr>
        <p:spPr>
          <a:xfrm>
            <a:off x="119186" y="10685191"/>
            <a:ext cx="965363" cy="6001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Use of sporting terminology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5CE84D3-962A-4914-87A0-2EBC69D57834}"/>
              </a:ext>
            </a:extLst>
          </p:cNvPr>
          <p:cNvSpPr/>
          <p:nvPr/>
        </p:nvSpPr>
        <p:spPr>
          <a:xfrm>
            <a:off x="7040138" y="9499423"/>
            <a:ext cx="1738698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Skill &amp; fitness assessment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BE63231-0040-47B8-9548-7E4C1672F283}"/>
              </a:ext>
            </a:extLst>
          </p:cNvPr>
          <p:cNvSpPr/>
          <p:nvPr/>
        </p:nvSpPr>
        <p:spPr>
          <a:xfrm>
            <a:off x="3531646" y="9454904"/>
            <a:ext cx="1015639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Extracurricular clubs &amp; links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6E536DB-C19C-4F1D-B396-406E508B3E55}"/>
              </a:ext>
            </a:extLst>
          </p:cNvPr>
          <p:cNvSpPr/>
          <p:nvPr/>
        </p:nvSpPr>
        <p:spPr>
          <a:xfrm>
            <a:off x="2036042" y="9484030"/>
            <a:ext cx="1056540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Outwitting an opponent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566BFAC-BA8E-405A-B5C2-2E03DE1F8019}"/>
              </a:ext>
            </a:extLst>
          </p:cNvPr>
          <p:cNvSpPr/>
          <p:nvPr/>
        </p:nvSpPr>
        <p:spPr>
          <a:xfrm>
            <a:off x="2337063" y="10037808"/>
            <a:ext cx="1285729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Accurate replication of skills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381383A-29DD-4A92-BC78-C4BB10218AD3}"/>
              </a:ext>
            </a:extLst>
          </p:cNvPr>
          <p:cNvSpPr/>
          <p:nvPr/>
        </p:nvSpPr>
        <p:spPr>
          <a:xfrm>
            <a:off x="4250211" y="10064875"/>
            <a:ext cx="1320637" cy="6001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‘What is the key knowledge needed for each sport?’ 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737F314-A0D2-4370-9A46-E588F7CFC914}"/>
              </a:ext>
            </a:extLst>
          </p:cNvPr>
          <p:cNvSpPr/>
          <p:nvPr/>
        </p:nvSpPr>
        <p:spPr>
          <a:xfrm>
            <a:off x="5987064" y="10276075"/>
            <a:ext cx="1478962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/>
              <a:t>Components of fitness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A5FF7A3-C74C-4FE5-B833-7A91A2C1AE4B}"/>
              </a:ext>
            </a:extLst>
          </p:cNvPr>
          <p:cNvSpPr/>
          <p:nvPr/>
        </p:nvSpPr>
        <p:spPr>
          <a:xfrm>
            <a:off x="4714175" y="11741355"/>
            <a:ext cx="1647807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/>
              <a:t>Skill &amp; fitness assessment</a:t>
            </a:r>
            <a:endParaRPr lang="en-GB" sz="1100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7F7198C-7C38-4F60-87E4-90E1DEFBAFBE}"/>
              </a:ext>
            </a:extLst>
          </p:cNvPr>
          <p:cNvSpPr/>
          <p:nvPr/>
        </p:nvSpPr>
        <p:spPr>
          <a:xfrm>
            <a:off x="2676428" y="11741355"/>
            <a:ext cx="1311029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Skill development</a:t>
            </a:r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A27309C3-0DFC-4094-8C59-3727F636AE1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31A78D00-7B70-425C-A3ED-A0225141F84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sp>
        <p:nvSpPr>
          <p:cNvPr id="219" name="Rectangle 218">
            <a:extLst>
              <a:ext uri="{FF2B5EF4-FFF2-40B4-BE49-F238E27FC236}">
                <a16:creationId xmlns:a16="http://schemas.microsoft.com/office/drawing/2014/main" id="{770B7F11-E46A-4B22-A45B-E7BEF754DD27}"/>
              </a:ext>
            </a:extLst>
          </p:cNvPr>
          <p:cNvSpPr/>
          <p:nvPr/>
        </p:nvSpPr>
        <p:spPr>
          <a:xfrm>
            <a:off x="8311610" y="1413554"/>
            <a:ext cx="1214979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Lead a sports activity session</a:t>
            </a:r>
          </a:p>
        </p:txBody>
      </p: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1C9E47B0-9104-40C8-8B18-0A5D4D5CB063}"/>
              </a:ext>
            </a:extLst>
          </p:cNvPr>
          <p:cNvCxnSpPr>
            <a:cxnSpLocks/>
            <a:stCxn id="219" idx="2"/>
            <a:endCxn id="156" idx="0"/>
          </p:cNvCxnSpPr>
          <p:nvPr/>
        </p:nvCxnSpPr>
        <p:spPr>
          <a:xfrm flipH="1">
            <a:off x="7873548" y="1844441"/>
            <a:ext cx="1045552" cy="54647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Rectangle 224">
            <a:extLst>
              <a:ext uri="{FF2B5EF4-FFF2-40B4-BE49-F238E27FC236}">
                <a16:creationId xmlns:a16="http://schemas.microsoft.com/office/drawing/2014/main" id="{2331FEF3-20E6-4448-902F-21782225E927}"/>
              </a:ext>
            </a:extLst>
          </p:cNvPr>
          <p:cNvSpPr/>
          <p:nvPr/>
        </p:nvSpPr>
        <p:spPr>
          <a:xfrm>
            <a:off x="6815741" y="2733359"/>
            <a:ext cx="1214979" cy="6001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Organising and planning a sports session</a:t>
            </a:r>
          </a:p>
        </p:txBody>
      </p: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0D40087D-79FA-4B14-9EB4-EC7EFC474F57}"/>
              </a:ext>
            </a:extLst>
          </p:cNvPr>
          <p:cNvCxnSpPr>
            <a:cxnSpLocks/>
            <a:stCxn id="225" idx="3"/>
          </p:cNvCxnSpPr>
          <p:nvPr/>
        </p:nvCxnSpPr>
        <p:spPr>
          <a:xfrm flipV="1">
            <a:off x="8030720" y="2779697"/>
            <a:ext cx="400021" cy="25374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>
            <a:extLst>
              <a:ext uri="{FF2B5EF4-FFF2-40B4-BE49-F238E27FC236}">
                <a16:creationId xmlns:a16="http://schemas.microsoft.com/office/drawing/2014/main" id="{31DA3A80-59B0-41A0-802F-7EDB8790829A}"/>
              </a:ext>
            </a:extLst>
          </p:cNvPr>
          <p:cNvSpPr/>
          <p:nvPr/>
        </p:nvSpPr>
        <p:spPr>
          <a:xfrm>
            <a:off x="460375" y="897574"/>
            <a:ext cx="1197935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Provision for OAA in the UK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4425D12D-86A3-432D-9A11-E6C7A82BE00B}"/>
              </a:ext>
            </a:extLst>
          </p:cNvPr>
          <p:cNvSpPr/>
          <p:nvPr/>
        </p:nvSpPr>
        <p:spPr>
          <a:xfrm>
            <a:off x="3754628" y="3124302"/>
            <a:ext cx="837514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Technology in sport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6DEDCCE0-F0B1-4619-A099-C5F2523FB233}"/>
              </a:ext>
            </a:extLst>
          </p:cNvPr>
          <p:cNvSpPr/>
          <p:nvPr/>
        </p:nvSpPr>
        <p:spPr>
          <a:xfrm>
            <a:off x="3112722" y="1133262"/>
            <a:ext cx="723111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The role of NGB’s</a:t>
            </a: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CB3FB3E2-F237-4895-B8A7-96AF6C7D11F6}"/>
              </a:ext>
            </a:extLst>
          </p:cNvPr>
          <p:cNvCxnSpPr>
            <a:cxnSpLocks/>
            <a:stCxn id="252" idx="0"/>
          </p:cNvCxnSpPr>
          <p:nvPr/>
        </p:nvCxnSpPr>
        <p:spPr>
          <a:xfrm flipH="1" flipV="1">
            <a:off x="4032559" y="2443966"/>
            <a:ext cx="140826" cy="68033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4390C9D2-0569-4DFE-9A8C-AEF2CC6EBE5E}"/>
              </a:ext>
            </a:extLst>
          </p:cNvPr>
          <p:cNvCxnSpPr>
            <a:cxnSpLocks/>
            <a:stCxn id="253" idx="2"/>
          </p:cNvCxnSpPr>
          <p:nvPr/>
        </p:nvCxnSpPr>
        <p:spPr>
          <a:xfrm>
            <a:off x="3474278" y="1564149"/>
            <a:ext cx="232104" cy="83102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Rectangle 273">
            <a:extLst>
              <a:ext uri="{FF2B5EF4-FFF2-40B4-BE49-F238E27FC236}">
                <a16:creationId xmlns:a16="http://schemas.microsoft.com/office/drawing/2014/main" id="{DE1DEB9E-65C5-440A-949D-2A390501A57C}"/>
              </a:ext>
            </a:extLst>
          </p:cNvPr>
          <p:cNvSpPr/>
          <p:nvPr/>
        </p:nvSpPr>
        <p:spPr>
          <a:xfrm>
            <a:off x="1307083" y="3080993"/>
            <a:ext cx="987772" cy="6001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Equipment requirements for OAA</a:t>
            </a: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C7EF421B-60F7-447C-9F78-63C79C210CB9}"/>
              </a:ext>
            </a:extLst>
          </p:cNvPr>
          <p:cNvSpPr/>
          <p:nvPr/>
        </p:nvSpPr>
        <p:spPr>
          <a:xfrm>
            <a:off x="1786079" y="1018967"/>
            <a:ext cx="1234552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Plan, participate &amp; evaluate  in OAA</a:t>
            </a:r>
          </a:p>
        </p:txBody>
      </p: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09DD6D50-7F88-491D-90F2-7350EBD338E1}"/>
              </a:ext>
            </a:extLst>
          </p:cNvPr>
          <p:cNvCxnSpPr>
            <a:cxnSpLocks/>
            <a:stCxn id="275" idx="2"/>
          </p:cNvCxnSpPr>
          <p:nvPr/>
        </p:nvCxnSpPr>
        <p:spPr>
          <a:xfrm>
            <a:off x="2403355" y="1449854"/>
            <a:ext cx="148226" cy="95882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Mongoose :: Why Fans Crave the Return of Sports">
            <a:extLst>
              <a:ext uri="{FF2B5EF4-FFF2-40B4-BE49-F238E27FC236}">
                <a16:creationId xmlns:a16="http://schemas.microsoft.com/office/drawing/2014/main" id="{D1977009-9980-4AD7-8840-1722DF977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663" y="9922724"/>
            <a:ext cx="998689" cy="79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ey:sport - OpenStreetMap Wiki">
            <a:extLst>
              <a:ext uri="{FF2B5EF4-FFF2-40B4-BE49-F238E27FC236}">
                <a16:creationId xmlns:a16="http://schemas.microsoft.com/office/drawing/2014/main" id="{5C05AE03-785D-4AFA-A064-87556BC10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" y="9370649"/>
            <a:ext cx="918029" cy="91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ports Technology Institute | Loughborough University">
            <a:extLst>
              <a:ext uri="{FF2B5EF4-FFF2-40B4-BE49-F238E27FC236}">
                <a16:creationId xmlns:a16="http://schemas.microsoft.com/office/drawing/2014/main" id="{567650DB-2B72-41F9-AE46-766127B98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7" y="5422518"/>
            <a:ext cx="961280" cy="92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ike Ball Hub, Official Football Supplier | Premier League">
            <a:extLst>
              <a:ext uri="{FF2B5EF4-FFF2-40B4-BE49-F238E27FC236}">
                <a16:creationId xmlns:a16="http://schemas.microsoft.com/office/drawing/2014/main" id="{50360D59-2402-48FB-B934-FAA524D54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895" y="5697809"/>
            <a:ext cx="715156" cy="70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ike Ball Hub, Official Football Supplier | Premier League">
            <a:extLst>
              <a:ext uri="{FF2B5EF4-FFF2-40B4-BE49-F238E27FC236}">
                <a16:creationId xmlns:a16="http://schemas.microsoft.com/office/drawing/2014/main" id="{DF256040-98E9-4199-84EE-699A38F61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24" y="11468884"/>
            <a:ext cx="663286" cy="65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Nike Ball Hub, Official Football Supplier | Premier League">
            <a:extLst>
              <a:ext uri="{FF2B5EF4-FFF2-40B4-BE49-F238E27FC236}">
                <a16:creationId xmlns:a16="http://schemas.microsoft.com/office/drawing/2014/main" id="{EB91E83E-95D8-4946-83BC-4BF045805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991" y="2032554"/>
            <a:ext cx="759598" cy="74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Gilbert Pulse XT Match Netball">
            <a:extLst>
              <a:ext uri="{FF2B5EF4-FFF2-40B4-BE49-F238E27FC236}">
                <a16:creationId xmlns:a16="http://schemas.microsoft.com/office/drawing/2014/main" id="{C460CE21-A729-47EB-B33D-00D49A09B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398" y="5053681"/>
            <a:ext cx="554548" cy="55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Gilbert Pulse XT Match Netball">
            <a:extLst>
              <a:ext uri="{FF2B5EF4-FFF2-40B4-BE49-F238E27FC236}">
                <a16:creationId xmlns:a16="http://schemas.microsoft.com/office/drawing/2014/main" id="{602FE620-968F-42FB-8421-9C96F984F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991" y="879930"/>
            <a:ext cx="405009" cy="40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Gilbert Barbarian Match Rugby Ball">
            <a:extLst>
              <a:ext uri="{FF2B5EF4-FFF2-40B4-BE49-F238E27FC236}">
                <a16:creationId xmlns:a16="http://schemas.microsoft.com/office/drawing/2014/main" id="{91B170D9-DAFD-4CA3-9A28-055E72412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03" y="7741284"/>
            <a:ext cx="863879" cy="78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Gilbert Barbarian Match Rugby Ball">
            <a:extLst>
              <a:ext uri="{FF2B5EF4-FFF2-40B4-BE49-F238E27FC236}">
                <a16:creationId xmlns:a16="http://schemas.microsoft.com/office/drawing/2014/main" id="{CDE8030D-A6F2-4418-B61A-FD22DD4F5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604" y="3775125"/>
            <a:ext cx="501816" cy="45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RZBZBRY 3x Professional Durable Badminton Shuttlecock For Training Match  Racquet Sports Badminton Ball : Amazon.co.uk: Sports &amp; Outdoors">
            <a:extLst>
              <a:ext uri="{FF2B5EF4-FFF2-40B4-BE49-F238E27FC236}">
                <a16:creationId xmlns:a16="http://schemas.microsoft.com/office/drawing/2014/main" id="{218E1D59-DC89-4440-83FC-895E37D93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640" y="7409009"/>
            <a:ext cx="465925" cy="44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RZBZBRY 3x Professional Durable Badminton Shuttlecock For Training Match  Racquet Sports Badminton Ball : Amazon.co.uk: Sports &amp; Outdoors">
            <a:extLst>
              <a:ext uri="{FF2B5EF4-FFF2-40B4-BE49-F238E27FC236}">
                <a16:creationId xmlns:a16="http://schemas.microsoft.com/office/drawing/2014/main" id="{2B9117A4-5A3C-4533-BFC0-629ABA860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8911" y="4293029"/>
            <a:ext cx="682038" cy="64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Table Tennis Rules Explained | Decathlon">
            <a:extLst>
              <a:ext uri="{FF2B5EF4-FFF2-40B4-BE49-F238E27FC236}">
                <a16:creationId xmlns:a16="http://schemas.microsoft.com/office/drawing/2014/main" id="{5233489C-E202-4CB1-89F9-3C871A3F6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83" y="7292719"/>
            <a:ext cx="1149216" cy="57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Table Tennis Rules Explained | Decathlon">
            <a:extLst>
              <a:ext uri="{FF2B5EF4-FFF2-40B4-BE49-F238E27FC236}">
                <a16:creationId xmlns:a16="http://schemas.microsoft.com/office/drawing/2014/main" id="{EF1CD988-4EE4-4856-8AD2-34388FC86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044" y="11708245"/>
            <a:ext cx="1030542" cy="51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Buy Yonex Muscle Power 2 Badminton Racket | Badminton rackets | Argos">
            <a:extLst>
              <a:ext uri="{FF2B5EF4-FFF2-40B4-BE49-F238E27FC236}">
                <a16:creationId xmlns:a16="http://schemas.microsoft.com/office/drawing/2014/main" id="{CAB73CCD-1D1F-42CB-8950-4E4A876E3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514" y="6487476"/>
            <a:ext cx="603261" cy="60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Buy Yonex Muscle Power 2 Badminton Racket | Badminton rackets | Argos">
            <a:extLst>
              <a:ext uri="{FF2B5EF4-FFF2-40B4-BE49-F238E27FC236}">
                <a16:creationId xmlns:a16="http://schemas.microsoft.com/office/drawing/2014/main" id="{AAC151D5-4B51-4011-BB62-B1D14B97F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573" y="1524944"/>
            <a:ext cx="509112" cy="50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Molten Japan Handball Ball IHF Official Approved H2X3600 Size:2  4905741808488 | eBay">
            <a:extLst>
              <a:ext uri="{FF2B5EF4-FFF2-40B4-BE49-F238E27FC236}">
                <a16:creationId xmlns:a16="http://schemas.microsoft.com/office/drawing/2014/main" id="{24B45867-B58D-4E18-B43E-27922A38B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558" y="7665417"/>
            <a:ext cx="624364" cy="62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" name="Picture 34" descr="Molten Japan Handball Ball IHF Official Approved H2X3600 Size:2  4905741808488 | eBay">
            <a:extLst>
              <a:ext uri="{FF2B5EF4-FFF2-40B4-BE49-F238E27FC236}">
                <a16:creationId xmlns:a16="http://schemas.microsoft.com/office/drawing/2014/main" id="{B68EFF9B-229E-4AD5-97E4-5D63CA93E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15" y="4932560"/>
            <a:ext cx="429562" cy="42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36" descr="NBA Official Game Basketball | Wilson Sporting Goods">
            <a:extLst>
              <a:ext uri="{FF2B5EF4-FFF2-40B4-BE49-F238E27FC236}">
                <a16:creationId xmlns:a16="http://schemas.microsoft.com/office/drawing/2014/main" id="{79992602-9167-487E-82C6-A4F811733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254" y="8759310"/>
            <a:ext cx="597608" cy="59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" name="Picture 36" descr="NBA Official Game Basketball | Wilson Sporting Goods">
            <a:extLst>
              <a:ext uri="{FF2B5EF4-FFF2-40B4-BE49-F238E27FC236}">
                <a16:creationId xmlns:a16="http://schemas.microsoft.com/office/drawing/2014/main" id="{579BCEA2-B244-4516-9127-D3F668F51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280" y="3819065"/>
            <a:ext cx="481152" cy="48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0" name="Picture 36" descr="NBA Official Game Basketball | Wilson Sporting Goods">
            <a:extLst>
              <a:ext uri="{FF2B5EF4-FFF2-40B4-BE49-F238E27FC236}">
                <a16:creationId xmlns:a16="http://schemas.microsoft.com/office/drawing/2014/main" id="{7AC91FE1-1973-41B7-8E69-4D4D1F187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" y="11339171"/>
            <a:ext cx="597608" cy="59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Kookaburra Rapid 5.1 Junior Cricket Bat">
            <a:extLst>
              <a:ext uri="{FF2B5EF4-FFF2-40B4-BE49-F238E27FC236}">
                <a16:creationId xmlns:a16="http://schemas.microsoft.com/office/drawing/2014/main" id="{B819822A-6AE9-467D-A89B-2ED455CC3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039" y="4921842"/>
            <a:ext cx="517345" cy="51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" name="Picture 38" descr="Kookaburra Rapid 5.1 Junior Cricket Bat">
            <a:extLst>
              <a:ext uri="{FF2B5EF4-FFF2-40B4-BE49-F238E27FC236}">
                <a16:creationId xmlns:a16="http://schemas.microsoft.com/office/drawing/2014/main" id="{493D0D2C-55C1-44DA-BFDF-40AD61B3C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628" y="8133093"/>
            <a:ext cx="517345" cy="51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40" descr="Demarini DEMARINI STEEL '18 SOFTBALL BAT - Softball Bats from The Softball  Shop UK">
            <a:extLst>
              <a:ext uri="{FF2B5EF4-FFF2-40B4-BE49-F238E27FC236}">
                <a16:creationId xmlns:a16="http://schemas.microsoft.com/office/drawing/2014/main" id="{B9977914-1A4F-4E42-985D-7EADFD1EE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8374" y="11016891"/>
            <a:ext cx="75982" cy="7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Demarini DEMARINI STEEL '18 SOFTBALL BAT - Softball Bats from The Softball  Shop UK">
            <a:extLst>
              <a:ext uri="{FF2B5EF4-FFF2-40B4-BE49-F238E27FC236}">
                <a16:creationId xmlns:a16="http://schemas.microsoft.com/office/drawing/2014/main" id="{8EA7D888-2782-407F-ABEC-207FA17D3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1489" y="7281432"/>
            <a:ext cx="324627" cy="3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3" name="Picture 44" descr="Athletics Stock Illustrations – 25,745 Athletics Stock Illustrations,  Vectors &amp; Clipart - Dreamstime">
            <a:extLst>
              <a:ext uri="{FF2B5EF4-FFF2-40B4-BE49-F238E27FC236}">
                <a16:creationId xmlns:a16="http://schemas.microsoft.com/office/drawing/2014/main" id="{A2DFBE01-8B3F-431F-89D3-B0439E08B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448" y="9382823"/>
            <a:ext cx="1099570" cy="83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" name="Picture 18" descr="Gilbert Barbarian Match Rugby Ball">
            <a:extLst>
              <a:ext uri="{FF2B5EF4-FFF2-40B4-BE49-F238E27FC236}">
                <a16:creationId xmlns:a16="http://schemas.microsoft.com/office/drawing/2014/main" id="{78D122CB-6851-4A40-81AE-A73873AAF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344" y="11431133"/>
            <a:ext cx="863879" cy="78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85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A1943BA-F90C-46D6-AC4F-FB9A9593302E}">
  <ds:schemaRefs>
    <ds:schemaRef ds:uri="http://purl.org/dc/terms/"/>
    <ds:schemaRef ds:uri="http://schemas.microsoft.com/office/2006/metadata/properties"/>
    <ds:schemaRef ds:uri="http://purl.org/dc/elements/1.1/"/>
    <ds:schemaRef ds:uri="1cf79344-50dc-401d-975b-fcee0e394174"/>
    <ds:schemaRef ds:uri="9f0b416b-fe84-4286-91e8-fe0b5d3966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6469</TotalTime>
  <Words>248</Words>
  <Application>Microsoft Office PowerPoint</Application>
  <PresentationFormat>A3 Paper (297x420 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130</cp:revision>
  <cp:lastPrinted>2022-09-06T09:47:13Z</cp:lastPrinted>
  <dcterms:created xsi:type="dcterms:W3CDTF">2019-12-03T13:18:29Z</dcterms:created>
  <dcterms:modified xsi:type="dcterms:W3CDTF">2022-09-29T22:42:54Z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