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64" r:id="rId6"/>
  </p:sldIdLst>
  <p:sldSz cx="9601200" cy="12801600" type="A3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1" userDrawn="1">
          <p15:clr>
            <a:srgbClr val="A4A3A4"/>
          </p15:clr>
        </p15:guide>
        <p15:guide id="2" pos="3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8B"/>
    <a:srgbClr val="F8F200"/>
    <a:srgbClr val="363839"/>
    <a:srgbClr val="007AC3"/>
    <a:srgbClr val="B5D4D7"/>
    <a:srgbClr val="9EA3A6"/>
    <a:srgbClr val="007A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702" y="48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7" d="100"/>
        <a:sy n="15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9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6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5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3.wdp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13.png"/><Relationship Id="rId2" Type="http://schemas.openxmlformats.org/officeDocument/2006/relationships/image" Target="../media/image1.jpe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microsoft.com/office/2007/relationships/hdphoto" Target="../media/hdphoto1.wdp"/><Relationship Id="rId15" Type="http://schemas.openxmlformats.org/officeDocument/2006/relationships/image" Target="../media/image11.png"/><Relationship Id="rId10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Music illustration, musical notation signs and treble clef on a rainbow  stave. Elegant design for logo, poster, banner. 4853620 Vector Art at  Vecteezy">
            <a:extLst>
              <a:ext uri="{FF2B5EF4-FFF2-40B4-BE49-F238E27FC236}">
                <a16:creationId xmlns:a16="http://schemas.microsoft.com/office/drawing/2014/main" id="{A40FECEF-A445-4931-A788-465DD2573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05836">
            <a:off x="7629013" y="10954748"/>
            <a:ext cx="1758346" cy="140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6" descr="Generate ideas business wit Royalty Free Vector Image">
            <a:extLst>
              <a:ext uri="{FF2B5EF4-FFF2-40B4-BE49-F238E27FC236}">
                <a16:creationId xmlns:a16="http://schemas.microsoft.com/office/drawing/2014/main" id="{535364C4-143C-46AB-AE4A-1B62341A55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7" t="5245" r="17907" b="12192"/>
          <a:stretch/>
        </p:blipFill>
        <p:spPr bwMode="auto">
          <a:xfrm rot="1694255">
            <a:off x="6493884" y="5078804"/>
            <a:ext cx="613804" cy="79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8" name="Rectangle 140">
            <a:extLst>
              <a:ext uri="{FF2B5EF4-FFF2-40B4-BE49-F238E27FC236}">
                <a16:creationId xmlns:a16="http://schemas.microsoft.com/office/drawing/2014/main" id="{EA3C42BC-C8C6-4C20-BD3E-D61D1605257D}"/>
              </a:ext>
            </a:extLst>
          </p:cNvPr>
          <p:cNvSpPr/>
          <p:nvPr/>
        </p:nvSpPr>
        <p:spPr>
          <a:xfrm>
            <a:off x="2082288" y="6378292"/>
            <a:ext cx="2172505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1983588" y="1412650"/>
            <a:ext cx="4466798" cy="622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6576781" y="4274159"/>
            <a:ext cx="1413440" cy="6455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4709051" y="8672026"/>
            <a:ext cx="3234540" cy="6223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0677CBE9-CC1D-4211-9EAB-815B981A66AD}"/>
              </a:ext>
            </a:extLst>
          </p:cNvPr>
          <p:cNvSpPr/>
          <p:nvPr/>
        </p:nvSpPr>
        <p:spPr>
          <a:xfrm rot="16200000">
            <a:off x="747632" y="8956305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2037291" y="8666590"/>
            <a:ext cx="323454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7A8EDCF-3A87-4473-8233-69B87B9FA5D3}"/>
              </a:ext>
            </a:extLst>
          </p:cNvPr>
          <p:cNvSpPr/>
          <p:nvPr/>
        </p:nvSpPr>
        <p:spPr>
          <a:xfrm rot="5400000" flipH="1">
            <a:off x="6372154" y="6730599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966E969F-C727-4BFF-AAE5-6856E8A06B88}"/>
              </a:ext>
            </a:extLst>
          </p:cNvPr>
          <p:cNvSpPr/>
          <p:nvPr/>
        </p:nvSpPr>
        <p:spPr>
          <a:xfrm>
            <a:off x="3924351" y="6387894"/>
            <a:ext cx="4013897" cy="6162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38" name="Block Arc 137">
            <a:extLst>
              <a:ext uri="{FF2B5EF4-FFF2-40B4-BE49-F238E27FC236}">
                <a16:creationId xmlns:a16="http://schemas.microsoft.com/office/drawing/2014/main" id="{3346435E-0FC4-4067-8FA9-4AA7CB3FC6A7}"/>
              </a:ext>
            </a:extLst>
          </p:cNvPr>
          <p:cNvSpPr/>
          <p:nvPr/>
        </p:nvSpPr>
        <p:spPr>
          <a:xfrm rot="16200000">
            <a:off x="718148" y="4547474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36" name="Rectangle 140">
            <a:extLst>
              <a:ext uri="{FF2B5EF4-FFF2-40B4-BE49-F238E27FC236}">
                <a16:creationId xmlns:a16="http://schemas.microsoft.com/office/drawing/2014/main" id="{FDD44234-9F7E-478C-A1C7-83ECF0C22A09}"/>
              </a:ext>
            </a:extLst>
          </p:cNvPr>
          <p:cNvSpPr/>
          <p:nvPr/>
        </p:nvSpPr>
        <p:spPr>
          <a:xfrm>
            <a:off x="2130440" y="4309849"/>
            <a:ext cx="4867737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3" name="Block Arc 132">
            <a:extLst>
              <a:ext uri="{FF2B5EF4-FFF2-40B4-BE49-F238E27FC236}">
                <a16:creationId xmlns:a16="http://schemas.microsoft.com/office/drawing/2014/main" id="{55289239-78C7-4CED-AAF8-AAD155B63115}"/>
              </a:ext>
            </a:extLst>
          </p:cNvPr>
          <p:cNvSpPr/>
          <p:nvPr/>
        </p:nvSpPr>
        <p:spPr>
          <a:xfrm rot="5400000" flipH="1">
            <a:off x="6127121" y="1948886"/>
            <a:ext cx="3529767" cy="2439406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F4418F8-8DC8-4229-A64B-ACE2420AAA07}"/>
              </a:ext>
            </a:extLst>
          </p:cNvPr>
          <p:cNvSpPr/>
          <p:nvPr/>
        </p:nvSpPr>
        <p:spPr>
          <a:xfrm>
            <a:off x="5845617" y="1403705"/>
            <a:ext cx="2100569" cy="650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DA01F9E-3264-4301-B353-70C87CE34286}"/>
              </a:ext>
            </a:extLst>
          </p:cNvPr>
          <p:cNvSpPr/>
          <p:nvPr/>
        </p:nvSpPr>
        <p:spPr>
          <a:xfrm>
            <a:off x="2111478" y="10820791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22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152763" y="1447764"/>
            <a:ext cx="1111685" cy="581897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cxnSp>
        <p:nvCxnSpPr>
          <p:cNvPr id="176" name="Straight Connector 175"/>
          <p:cNvCxnSpPr>
            <a:cxnSpLocks/>
          </p:cNvCxnSpPr>
          <p:nvPr/>
        </p:nvCxnSpPr>
        <p:spPr>
          <a:xfrm>
            <a:off x="1879098" y="4572283"/>
            <a:ext cx="6428003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-13774" y="114973"/>
            <a:ext cx="4413353" cy="5742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48" name="Rectangle 147"/>
          <p:cNvSpPr/>
          <p:nvPr/>
        </p:nvSpPr>
        <p:spPr>
          <a:xfrm>
            <a:off x="9888" y="12260594"/>
            <a:ext cx="9614975" cy="5316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3" name="AutoShape 8" descr="Image result for ferryhill business and enterprise colle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100"/>
          </a:p>
        </p:txBody>
      </p:sp>
      <p:sp>
        <p:nvSpPr>
          <p:cNvPr id="157" name="Rectangle 156"/>
          <p:cNvSpPr/>
          <p:nvPr/>
        </p:nvSpPr>
        <p:spPr>
          <a:xfrm>
            <a:off x="25567" y="41035"/>
            <a:ext cx="4268669" cy="76944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YEAR 7-11 MUSIC</a:t>
            </a:r>
          </a:p>
        </p:txBody>
      </p:sp>
      <p:sp>
        <p:nvSpPr>
          <p:cNvPr id="405" name="Rectangle 404"/>
          <p:cNvSpPr/>
          <p:nvPr/>
        </p:nvSpPr>
        <p:spPr>
          <a:xfrm>
            <a:off x="128246" y="879472"/>
            <a:ext cx="1222899" cy="1785104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dirty="0"/>
              <a:t>At NBA Post 16 we offer </a:t>
            </a:r>
            <a:br>
              <a:rPr lang="en-GB" sz="1100" b="1" dirty="0"/>
            </a:br>
            <a:r>
              <a:rPr lang="en-GB" sz="1100" b="1" dirty="0"/>
              <a:t>Level 3 BTEC in music performance and music tech</a:t>
            </a:r>
            <a:br>
              <a:rPr lang="en-GB" sz="1100" dirty="0"/>
            </a:br>
            <a:r>
              <a:rPr lang="en-GB" sz="1100" dirty="0"/>
              <a:t>for pupils who wish to develop their music skills in either pathway</a:t>
            </a:r>
          </a:p>
        </p:txBody>
      </p:sp>
      <p:pic>
        <p:nvPicPr>
          <p:cNvPr id="407" name="Picture 20" descr="Image result for road signs ahea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13" b="98125" l="10000" r="90000">
                        <a14:foregroundMark x1="50938" y1="781" x2="23021" y2="74844"/>
                        <a14:foregroundMark x1="21875" y1="24531" x2="74375" y2="80313"/>
                        <a14:foregroundMark x1="50417" y1="14063" x2="50625" y2="89531"/>
                        <a14:foregroundMark x1="50938" y1="20000" x2="61042" y2="18281"/>
                        <a14:foregroundMark x1="51250" y1="33750" x2="67396" y2="26719"/>
                        <a14:foregroundMark x1="55729" y1="41406" x2="69375" y2="34688"/>
                        <a14:foregroundMark x1="70729" y1="21250" x2="73021" y2="15313"/>
                        <a14:foregroundMark x1="76875" y1="32969" x2="80000" y2="30000"/>
                        <a14:foregroundMark x1="78854" y1="40938" x2="82500" y2="43125"/>
                        <a14:foregroundMark x1="78646" y1="54375" x2="81667" y2="62344"/>
                        <a14:foregroundMark x1="75521" y1="57656" x2="51250" y2="97969"/>
                        <a14:foregroundMark x1="74375" y1="19219" x2="51458" y2="313"/>
                        <a14:foregroundMark x1="35000" y1="10000" x2="30208" y2="10000"/>
                        <a14:foregroundMark x1="23333" y1="22813" x2="33021" y2="7969"/>
                        <a14:foregroundMark x1="34167" y1="7969" x2="45625" y2="1719"/>
                        <a14:foregroundMark x1="55729" y1="2500" x2="72188" y2="13594"/>
                        <a14:foregroundMark x1="58542" y1="4063" x2="66563" y2="8281"/>
                        <a14:foregroundMark x1="63854" y1="93438" x2="72083" y2="86094"/>
                        <a14:foregroundMark x1="75729" y1="78906" x2="79688" y2="66094"/>
                        <a14:foregroundMark x1="80208" y1="66875" x2="81250" y2="56563"/>
                        <a14:foregroundMark x1="81875" y1="56094" x2="82604" y2="45781"/>
                        <a14:foregroundMark x1="58542" y1="96094" x2="64167" y2="92969"/>
                        <a14:foregroundMark x1="39479" y1="94688" x2="48646" y2="98125"/>
                        <a14:foregroundMark x1="38958" y1="94375" x2="28854" y2="86406"/>
                        <a14:foregroundMark x1="28021" y1="85156" x2="19271" y2="67656"/>
                        <a14:foregroundMark x1="19271" y1="65313" x2="16979" y2="48594"/>
                        <a14:foregroundMark x1="17500" y1="47813" x2="19688" y2="3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36" y="2698941"/>
            <a:ext cx="679489" cy="45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223" idx="2"/>
          </p:cNvCxnSpPr>
          <p:nvPr/>
        </p:nvCxnSpPr>
        <p:spPr>
          <a:xfrm flipH="1">
            <a:off x="5177482" y="10751202"/>
            <a:ext cx="225237" cy="421220"/>
          </a:xfrm>
          <a:prstGeom prst="line">
            <a:avLst/>
          </a:prstGeom>
          <a:ln w="571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id="{88CF6B9A-D161-D94B-838C-8556FFF74B3D}"/>
              </a:ext>
            </a:extLst>
          </p:cNvPr>
          <p:cNvSpPr txBox="1"/>
          <p:nvPr/>
        </p:nvSpPr>
        <p:spPr>
          <a:xfrm>
            <a:off x="5972086" y="10150751"/>
            <a:ext cx="14723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Melodies: </a:t>
            </a:r>
            <a:r>
              <a:rPr lang="en-US" sz="1100" dirty="0">
                <a:latin typeface="Arial Narrow" panose="020B0606020202030204" pitchFamily="34" charset="0"/>
              </a:rPr>
              <a:t>Learn to create short melodies</a:t>
            </a:r>
            <a:endParaRPr lang="en-US" sz="1100" i="1" dirty="0">
              <a:latin typeface="Arial Narrow" panose="020B0606020202030204" pitchFamily="34" charset="0"/>
            </a:endParaRPr>
          </a:p>
        </p:txBody>
      </p:sp>
      <p:cxnSp>
        <p:nvCxnSpPr>
          <p:cNvPr id="488" name="Straight Connector 48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06" idx="2"/>
          </p:cNvCxnSpPr>
          <p:nvPr/>
        </p:nvCxnSpPr>
        <p:spPr>
          <a:xfrm flipH="1">
            <a:off x="6552369" y="10564493"/>
            <a:ext cx="159306" cy="497699"/>
          </a:xfrm>
          <a:prstGeom prst="line">
            <a:avLst/>
          </a:prstGeom>
          <a:ln w="571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45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260" idx="3"/>
          </p:cNvCxnSpPr>
          <p:nvPr/>
        </p:nvCxnSpPr>
        <p:spPr>
          <a:xfrm>
            <a:off x="917460" y="10143540"/>
            <a:ext cx="424846" cy="467269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6208660" y="3922428"/>
            <a:ext cx="1214980" cy="123409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6395616" y="4112322"/>
            <a:ext cx="841075" cy="8543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AC1A78AC-0BA9-4D6A-AF82-315EB9B1B5D2}"/>
              </a:ext>
            </a:extLst>
          </p:cNvPr>
          <p:cNvCxnSpPr>
            <a:cxnSpLocks/>
          </p:cNvCxnSpPr>
          <p:nvPr/>
        </p:nvCxnSpPr>
        <p:spPr>
          <a:xfrm flipV="1">
            <a:off x="1774768" y="1738713"/>
            <a:ext cx="6257607" cy="8927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505E4AFE-1951-49D4-99AA-8E255E0B892F}"/>
              </a:ext>
            </a:extLst>
          </p:cNvPr>
          <p:cNvCxnSpPr>
            <a:cxnSpLocks/>
          </p:cNvCxnSpPr>
          <p:nvPr/>
        </p:nvCxnSpPr>
        <p:spPr>
          <a:xfrm>
            <a:off x="2010900" y="11104892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F1A0B2FD-F88F-413B-AD2C-7D6729946059}"/>
              </a:ext>
            </a:extLst>
          </p:cNvPr>
          <p:cNvCxnSpPr>
            <a:cxnSpLocks/>
            <a:endCxn id="139" idx="3"/>
          </p:cNvCxnSpPr>
          <p:nvPr/>
        </p:nvCxnSpPr>
        <p:spPr>
          <a:xfrm>
            <a:off x="1767168" y="6660499"/>
            <a:ext cx="6171080" cy="35523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E87ECD70-74B6-4FB2-A243-E913355C00A3}"/>
              </a:ext>
            </a:extLst>
          </p:cNvPr>
          <p:cNvCxnSpPr>
            <a:cxnSpLocks/>
          </p:cNvCxnSpPr>
          <p:nvPr/>
        </p:nvCxnSpPr>
        <p:spPr>
          <a:xfrm>
            <a:off x="1879098" y="8946578"/>
            <a:ext cx="6111123" cy="3707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285281" y="10490852"/>
            <a:ext cx="1214980" cy="124139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7466026" y="10691378"/>
            <a:ext cx="841075" cy="8593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52" name="Arc 151">
            <a:extLst>
              <a:ext uri="{FF2B5EF4-FFF2-40B4-BE49-F238E27FC236}">
                <a16:creationId xmlns:a16="http://schemas.microsoft.com/office/drawing/2014/main" id="{B3737292-D276-4836-AF5E-0A1D8E72757F}"/>
              </a:ext>
            </a:extLst>
          </p:cNvPr>
          <p:cNvSpPr/>
          <p:nvPr/>
        </p:nvSpPr>
        <p:spPr>
          <a:xfrm flipH="1">
            <a:off x="1271499" y="4587984"/>
            <a:ext cx="1122548" cy="20671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4" name="Arc 153">
            <a:extLst>
              <a:ext uri="{FF2B5EF4-FFF2-40B4-BE49-F238E27FC236}">
                <a16:creationId xmlns:a16="http://schemas.microsoft.com/office/drawing/2014/main" id="{6F77AC31-46FE-40D5-9F9E-8A60BCBEA49A}"/>
              </a:ext>
            </a:extLst>
          </p:cNvPr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5" name="Arc 154">
            <a:extLst>
              <a:ext uri="{FF2B5EF4-FFF2-40B4-BE49-F238E27FC236}">
                <a16:creationId xmlns:a16="http://schemas.microsoft.com/office/drawing/2014/main" id="{5A864DF6-4AE8-478F-A6B6-932D80CDB4AC}"/>
              </a:ext>
            </a:extLst>
          </p:cNvPr>
          <p:cNvSpPr/>
          <p:nvPr/>
        </p:nvSpPr>
        <p:spPr>
          <a:xfrm>
            <a:off x="7244559" y="669204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6" name="Arc 155">
            <a:extLst>
              <a:ext uri="{FF2B5EF4-FFF2-40B4-BE49-F238E27FC236}">
                <a16:creationId xmlns:a16="http://schemas.microsoft.com/office/drawing/2014/main" id="{70420AA4-C8B8-4B42-A905-790FF4FE57D6}"/>
              </a:ext>
            </a:extLst>
          </p:cNvPr>
          <p:cNvSpPr/>
          <p:nvPr/>
        </p:nvSpPr>
        <p:spPr>
          <a:xfrm>
            <a:off x="7497419" y="1673487"/>
            <a:ext cx="1183576" cy="2862003"/>
          </a:xfrm>
          <a:prstGeom prst="arc">
            <a:avLst>
              <a:gd name="adj1" fmla="val 16120638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473" name="Oval 472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5164002" y="8313573"/>
            <a:ext cx="1214980" cy="123409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474" name="Oval 473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5350958" y="8503467"/>
            <a:ext cx="841075" cy="8543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4856691" y="1103129"/>
            <a:ext cx="1214980" cy="123409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5043647" y="1293023"/>
            <a:ext cx="841075" cy="8543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9E4DB1-8C3C-4012-A0C4-CA8900EC7011}"/>
              </a:ext>
            </a:extLst>
          </p:cNvPr>
          <p:cNvSpPr txBox="1"/>
          <p:nvPr/>
        </p:nvSpPr>
        <p:spPr>
          <a:xfrm>
            <a:off x="25730" y="12269849"/>
            <a:ext cx="319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chemeClr val="bg1"/>
                </a:solidFill>
              </a:rPr>
              <a:t>LEARNING JOURNEY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484" name="Oval 483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3579211" y="6074111"/>
            <a:ext cx="1214980" cy="123409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485" name="Oval 484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3766167" y="6264005"/>
            <a:ext cx="841075" cy="8543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A34922C-2574-4A16-849A-4397245AC266}"/>
              </a:ext>
            </a:extLst>
          </p:cNvPr>
          <p:cNvSpPr/>
          <p:nvPr/>
        </p:nvSpPr>
        <p:spPr>
          <a:xfrm>
            <a:off x="1938024" y="5019840"/>
            <a:ext cx="1779007" cy="341461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B719C28-7927-4F32-8AA1-0FE42C162A8F}"/>
              </a:ext>
            </a:extLst>
          </p:cNvPr>
          <p:cNvSpPr/>
          <p:nvPr/>
        </p:nvSpPr>
        <p:spPr>
          <a:xfrm>
            <a:off x="2360197" y="3085032"/>
            <a:ext cx="659934" cy="1053318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407BD28-3D72-4174-A7D2-52FCC593FA8E}"/>
              </a:ext>
            </a:extLst>
          </p:cNvPr>
          <p:cNvSpPr/>
          <p:nvPr/>
        </p:nvSpPr>
        <p:spPr>
          <a:xfrm>
            <a:off x="133459" y="4745930"/>
            <a:ext cx="754034" cy="1208543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1376352-CEA9-4074-B8A9-29D1F612AE2F}"/>
              </a:ext>
            </a:extLst>
          </p:cNvPr>
          <p:cNvSpPr/>
          <p:nvPr/>
        </p:nvSpPr>
        <p:spPr>
          <a:xfrm>
            <a:off x="129485" y="7087804"/>
            <a:ext cx="2890646" cy="451734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7C375D9-281C-43F7-BE30-4ABAF7E4FED5}"/>
              </a:ext>
            </a:extLst>
          </p:cNvPr>
          <p:cNvSpPr/>
          <p:nvPr/>
        </p:nvSpPr>
        <p:spPr>
          <a:xfrm>
            <a:off x="311443" y="7675286"/>
            <a:ext cx="746036" cy="574372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8046CF0-C7B4-4025-8E45-7262C2916629}"/>
              </a:ext>
            </a:extLst>
          </p:cNvPr>
          <p:cNvGrpSpPr/>
          <p:nvPr/>
        </p:nvGrpSpPr>
        <p:grpSpPr>
          <a:xfrm>
            <a:off x="-61203" y="8951015"/>
            <a:ext cx="1501144" cy="938719"/>
            <a:chOff x="-54162" y="9263732"/>
            <a:chExt cx="1341703" cy="670143"/>
          </a:xfrm>
        </p:grpSpPr>
        <p:cxnSp>
          <p:nvCxnSpPr>
            <p:cNvPr id="451" name="Straight Connector 450">
              <a:extLst>
                <a:ext uri="{FF2B5EF4-FFF2-40B4-BE49-F238E27FC236}">
                  <a16:creationId xmlns:a16="http://schemas.microsoft.com/office/drawing/2014/main" id="{C3FA2F8C-BD2B-EA46-8D5D-0F3383BE1ABC}"/>
                </a:ext>
              </a:extLst>
            </p:cNvPr>
            <p:cNvCxnSpPr>
              <a:cxnSpLocks/>
              <a:stCxn id="88" idx="3"/>
            </p:cNvCxnSpPr>
            <p:nvPr/>
          </p:nvCxnSpPr>
          <p:spPr>
            <a:xfrm>
              <a:off x="1023380" y="9599564"/>
              <a:ext cx="264161" cy="196419"/>
            </a:xfrm>
            <a:prstGeom prst="line">
              <a:avLst/>
            </a:prstGeom>
            <a:ln w="57150">
              <a:solidFill>
                <a:srgbClr val="7030A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37B165B7-AACB-3A4C-A89C-5FD028A89864}"/>
                </a:ext>
              </a:extLst>
            </p:cNvPr>
            <p:cNvSpPr txBox="1"/>
            <p:nvPr/>
          </p:nvSpPr>
          <p:spPr>
            <a:xfrm>
              <a:off x="-54162" y="9263732"/>
              <a:ext cx="1155265" cy="6701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latin typeface="Arial Narrow" panose="020B0606020202030204" pitchFamily="34" charset="0"/>
                </a:rPr>
                <a:t>Rhythms &amp; </a:t>
              </a:r>
            </a:p>
            <a:p>
              <a:pPr algn="ctr"/>
              <a:r>
                <a:rPr lang="en-US" sz="1100" b="1" dirty="0">
                  <a:latin typeface="Arial Narrow" panose="020B0606020202030204" pitchFamily="34" charset="0"/>
                </a:rPr>
                <a:t>Melodies</a:t>
              </a:r>
            </a:p>
            <a:p>
              <a:pPr algn="ctr"/>
              <a:r>
                <a:rPr lang="en-US" sz="1100" i="1" dirty="0">
                  <a:latin typeface="Arial Narrow" panose="020B0606020202030204" pitchFamily="34" charset="0"/>
                </a:rPr>
                <a:t>Different styles of rhythmic and melodic fusion patterns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66113DBB-77ED-42EB-8AC7-668C1F1E7767}"/>
                </a:ext>
              </a:extLst>
            </p:cNvPr>
            <p:cNvSpPr/>
            <p:nvPr/>
          </p:nvSpPr>
          <p:spPr>
            <a:xfrm>
              <a:off x="23391" y="9294325"/>
              <a:ext cx="999989" cy="610479"/>
            </a:xfrm>
            <a:prstGeom prst="rect">
              <a:avLst/>
            </a:prstGeom>
            <a:ln w="38100" cap="rnd">
              <a:solidFill>
                <a:srgbClr val="7030A0"/>
              </a:solidFill>
            </a:ln>
          </p:spPr>
          <p:txBody>
            <a:bodyPr wrap="square">
              <a:no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737F314-A0D2-4370-9A46-E588F7CFC914}"/>
              </a:ext>
            </a:extLst>
          </p:cNvPr>
          <p:cNvSpPr/>
          <p:nvPr/>
        </p:nvSpPr>
        <p:spPr>
          <a:xfrm>
            <a:off x="6000119" y="10150718"/>
            <a:ext cx="1423111" cy="413775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15D0E70-B170-4590-9A48-A01B6459DA57}"/>
              </a:ext>
            </a:extLst>
          </p:cNvPr>
          <p:cNvGrpSpPr/>
          <p:nvPr/>
        </p:nvGrpSpPr>
        <p:grpSpPr>
          <a:xfrm>
            <a:off x="2316054" y="11166728"/>
            <a:ext cx="1535510" cy="1089927"/>
            <a:chOff x="2868504" y="11189818"/>
            <a:chExt cx="1509392" cy="1052761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F4A3E031-B76D-D04F-8233-8F8B5D2D3BA2}"/>
                </a:ext>
              </a:extLst>
            </p:cNvPr>
            <p:cNvSpPr txBox="1"/>
            <p:nvPr/>
          </p:nvSpPr>
          <p:spPr>
            <a:xfrm>
              <a:off x="2868504" y="11642415"/>
              <a:ext cx="1474409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latin typeface="Arial Narrow" panose="020B0606020202030204" pitchFamily="34" charset="0"/>
                </a:rPr>
                <a:t>Elements: </a:t>
              </a:r>
              <a:r>
                <a:rPr lang="en-US" sz="1100" dirty="0">
                  <a:latin typeface="Arial Narrow" panose="020B0606020202030204" pitchFamily="34" charset="0"/>
                </a:rPr>
                <a:t>How to use pitch, tone, dynamics and expression</a:t>
              </a:r>
            </a:p>
          </p:txBody>
        </p:sp>
        <p:cxnSp>
          <p:nvCxnSpPr>
            <p:cNvPr id="490" name="Straight Connector 489">
              <a:extLst>
                <a:ext uri="{FF2B5EF4-FFF2-40B4-BE49-F238E27FC236}">
                  <a16:creationId xmlns:a16="http://schemas.microsoft.com/office/drawing/2014/main" id="{C3FA2F8C-BD2B-EA46-8D5D-0F3383BE1ABC}"/>
                </a:ext>
              </a:extLst>
            </p:cNvPr>
            <p:cNvCxnSpPr>
              <a:cxnSpLocks/>
              <a:stCxn id="107" idx="0"/>
            </p:cNvCxnSpPr>
            <p:nvPr/>
          </p:nvCxnSpPr>
          <p:spPr>
            <a:xfrm flipV="1">
              <a:off x="3630567" y="11189818"/>
              <a:ext cx="139568" cy="420850"/>
            </a:xfrm>
            <a:prstGeom prst="line">
              <a:avLst/>
            </a:prstGeom>
            <a:ln w="57150">
              <a:solidFill>
                <a:srgbClr val="7030A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FA5FF7A3-C74C-4FE5-B833-7A91A2C1AE4B}"/>
                </a:ext>
              </a:extLst>
            </p:cNvPr>
            <p:cNvSpPr/>
            <p:nvPr/>
          </p:nvSpPr>
          <p:spPr>
            <a:xfrm>
              <a:off x="2883237" y="11610668"/>
              <a:ext cx="1494659" cy="606270"/>
            </a:xfrm>
            <a:prstGeom prst="rect">
              <a:avLst/>
            </a:prstGeom>
            <a:ln w="38100" cap="rnd">
              <a:solidFill>
                <a:srgbClr val="7030A0"/>
              </a:solidFill>
            </a:ln>
          </p:spPr>
          <p:txBody>
            <a:bodyPr wrap="square">
              <a:no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7F7198C-7C38-4F60-87E4-90E1DEFBAFBE}"/>
              </a:ext>
            </a:extLst>
          </p:cNvPr>
          <p:cNvSpPr/>
          <p:nvPr/>
        </p:nvSpPr>
        <p:spPr>
          <a:xfrm>
            <a:off x="1395188" y="11484148"/>
            <a:ext cx="883558" cy="206782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8" name="Picture 197">
            <a:extLst>
              <a:ext uri="{FF2B5EF4-FFF2-40B4-BE49-F238E27FC236}">
                <a16:creationId xmlns:a16="http://schemas.microsoft.com/office/drawing/2014/main" id="{A27309C3-0DFC-4094-8C59-3727F636AE18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10" y="12158791"/>
            <a:ext cx="970280" cy="701040"/>
          </a:xfrm>
          <a:prstGeom prst="rect">
            <a:avLst/>
          </a:prstGeom>
          <a:noFill/>
        </p:spPr>
      </p:pic>
      <p:pic>
        <p:nvPicPr>
          <p:cNvPr id="199" name="Picture 198">
            <a:extLst>
              <a:ext uri="{FF2B5EF4-FFF2-40B4-BE49-F238E27FC236}">
                <a16:creationId xmlns:a16="http://schemas.microsoft.com/office/drawing/2014/main" id="{31A78D00-7B70-425C-A3ED-A0225141F841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892" y="91371"/>
            <a:ext cx="820663" cy="944453"/>
          </a:xfrm>
          <a:prstGeom prst="rect">
            <a:avLst/>
          </a:prstGeom>
          <a:noFill/>
        </p:spPr>
      </p:pic>
      <p:sp>
        <p:nvSpPr>
          <p:cNvPr id="221" name="Rectangle 220">
            <a:extLst>
              <a:ext uri="{FF2B5EF4-FFF2-40B4-BE49-F238E27FC236}">
                <a16:creationId xmlns:a16="http://schemas.microsoft.com/office/drawing/2014/main" id="{B9941BA4-DD1A-4273-B105-011D72F1E1E7}"/>
              </a:ext>
            </a:extLst>
          </p:cNvPr>
          <p:cNvSpPr/>
          <p:nvPr/>
        </p:nvSpPr>
        <p:spPr>
          <a:xfrm>
            <a:off x="4856691" y="10176776"/>
            <a:ext cx="1028250" cy="571308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D450B57F-9CE4-4E52-A525-E6156DB5C5D3}"/>
              </a:ext>
            </a:extLst>
          </p:cNvPr>
          <p:cNvSpPr txBox="1"/>
          <p:nvPr/>
        </p:nvSpPr>
        <p:spPr>
          <a:xfrm>
            <a:off x="4916288" y="10151038"/>
            <a:ext cx="972861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>
                <a:latin typeface="Arial Narrow" panose="020B0606020202030204" pitchFamily="34" charset="0"/>
              </a:rPr>
              <a:t>Assessment:</a:t>
            </a:r>
          </a:p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Performing Jingles</a:t>
            </a: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F6664404-57A5-4989-BA69-E1BD0B2EA11F}"/>
              </a:ext>
            </a:extLst>
          </p:cNvPr>
          <p:cNvSpPr/>
          <p:nvPr/>
        </p:nvSpPr>
        <p:spPr>
          <a:xfrm>
            <a:off x="3627690" y="10150629"/>
            <a:ext cx="1043907" cy="636124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no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2FEDE644-11E1-43BA-B33F-7B123D46DB21}"/>
              </a:ext>
            </a:extLst>
          </p:cNvPr>
          <p:cNvSpPr txBox="1"/>
          <p:nvPr/>
        </p:nvSpPr>
        <p:spPr>
          <a:xfrm>
            <a:off x="3568479" y="10133443"/>
            <a:ext cx="1102891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Singing: </a:t>
            </a:r>
            <a:r>
              <a:rPr lang="en-US" sz="1100" dirty="0">
                <a:latin typeface="Arial Narrow" panose="020B0606020202030204" pitchFamily="34" charset="0"/>
              </a:rPr>
              <a:t>Learn to sing melodies as an ensemble</a:t>
            </a:r>
            <a:endParaRPr lang="en-US" sz="1100" i="1" dirty="0">
              <a:latin typeface="Arial Narrow" panose="020B0606020202030204" pitchFamily="34" charset="0"/>
            </a:endParaRP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5B045F24-CBE6-462F-8599-6A8157242422}"/>
              </a:ext>
            </a:extLst>
          </p:cNvPr>
          <p:cNvSpPr txBox="1"/>
          <p:nvPr/>
        </p:nvSpPr>
        <p:spPr>
          <a:xfrm>
            <a:off x="1914994" y="10143711"/>
            <a:ext cx="1650642" cy="427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Assessment</a:t>
            </a:r>
            <a:br>
              <a:rPr lang="en-US" sz="1100" b="1" dirty="0">
                <a:latin typeface="Arial Narrow" panose="020B0606020202030204" pitchFamily="34" charset="0"/>
              </a:rPr>
            </a:br>
            <a:r>
              <a:rPr lang="en-US" sz="1100" i="1" dirty="0">
                <a:latin typeface="Arial Narrow" panose="020B0606020202030204" pitchFamily="34" charset="0"/>
              </a:rPr>
              <a:t>Ensemble singing a song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F60BCEF6-FE32-4D98-9F5D-FBA2254140FB}"/>
              </a:ext>
            </a:extLst>
          </p:cNvPr>
          <p:cNvSpPr/>
          <p:nvPr/>
        </p:nvSpPr>
        <p:spPr>
          <a:xfrm>
            <a:off x="1974771" y="10157726"/>
            <a:ext cx="1549396" cy="408830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6CD01645-3A96-4C8D-BC65-5DC1DB6EC1E8}"/>
              </a:ext>
            </a:extLst>
          </p:cNvPr>
          <p:cNvCxnSpPr>
            <a:cxnSpLocks/>
          </p:cNvCxnSpPr>
          <p:nvPr/>
        </p:nvCxnSpPr>
        <p:spPr>
          <a:xfrm flipH="1">
            <a:off x="4016123" y="10776269"/>
            <a:ext cx="75442" cy="306087"/>
          </a:xfrm>
          <a:prstGeom prst="line">
            <a:avLst/>
          </a:prstGeom>
          <a:ln w="571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0B9EAE7D-F448-4DAF-BCF7-A217B3A46ECF}"/>
              </a:ext>
            </a:extLst>
          </p:cNvPr>
          <p:cNvCxnSpPr>
            <a:cxnSpLocks/>
            <a:stCxn id="228" idx="2"/>
          </p:cNvCxnSpPr>
          <p:nvPr/>
        </p:nvCxnSpPr>
        <p:spPr>
          <a:xfrm>
            <a:off x="2749469" y="10566556"/>
            <a:ext cx="142843" cy="463905"/>
          </a:xfrm>
          <a:prstGeom prst="line">
            <a:avLst/>
          </a:prstGeom>
          <a:ln w="571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238">
            <a:extLst>
              <a:ext uri="{FF2B5EF4-FFF2-40B4-BE49-F238E27FC236}">
                <a16:creationId xmlns:a16="http://schemas.microsoft.com/office/drawing/2014/main" id="{66E522D9-8BA9-44C0-89D8-1D755D21CDDC}"/>
              </a:ext>
            </a:extLst>
          </p:cNvPr>
          <p:cNvSpPr txBox="1"/>
          <p:nvPr/>
        </p:nvSpPr>
        <p:spPr>
          <a:xfrm>
            <a:off x="1351158" y="11488701"/>
            <a:ext cx="9627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i="1" dirty="0">
                <a:latin typeface="Arial Narrow" panose="020B0606020202030204" pitchFamily="34" charset="0"/>
              </a:rPr>
              <a:t>Topic 3: Uke-pop</a:t>
            </a:r>
            <a:endParaRPr lang="en-US" sz="800" i="1" dirty="0">
              <a:latin typeface="Arial Narrow" panose="020B0606020202030204" pitchFamily="34" charset="0"/>
            </a:endParaRPr>
          </a:p>
        </p:txBody>
      </p: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A38CB056-E9F2-484E-BD49-C0DE2D1A1232}"/>
              </a:ext>
            </a:extLst>
          </p:cNvPr>
          <p:cNvCxnSpPr>
            <a:cxnSpLocks/>
            <a:stCxn id="109" idx="0"/>
          </p:cNvCxnSpPr>
          <p:nvPr/>
        </p:nvCxnSpPr>
        <p:spPr>
          <a:xfrm flipV="1">
            <a:off x="1836967" y="11059266"/>
            <a:ext cx="372269" cy="424882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TextBox 248">
            <a:extLst>
              <a:ext uri="{FF2B5EF4-FFF2-40B4-BE49-F238E27FC236}">
                <a16:creationId xmlns:a16="http://schemas.microsoft.com/office/drawing/2014/main" id="{C52F5350-1C61-4A6F-9E9F-A94695438090}"/>
              </a:ext>
            </a:extLst>
          </p:cNvPr>
          <p:cNvSpPr txBox="1"/>
          <p:nvPr/>
        </p:nvSpPr>
        <p:spPr>
          <a:xfrm>
            <a:off x="6201686" y="9619701"/>
            <a:ext cx="10788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i="1" dirty="0">
                <a:latin typeface="Arial Narrow" panose="020B0606020202030204" pitchFamily="34" charset="0"/>
              </a:rPr>
              <a:t>Topic 1: </a:t>
            </a:r>
            <a:r>
              <a:rPr lang="en-US" sz="1050" i="1" dirty="0">
                <a:latin typeface="Arial Narrow" panose="020B0606020202030204" pitchFamily="34" charset="0"/>
              </a:rPr>
              <a:t>African Rhythm &amp; Melody</a:t>
            </a: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42B67658-B3DE-48D7-A2B4-405B8C870B1E}"/>
              </a:ext>
            </a:extLst>
          </p:cNvPr>
          <p:cNvSpPr/>
          <p:nvPr/>
        </p:nvSpPr>
        <p:spPr>
          <a:xfrm>
            <a:off x="6745618" y="11731212"/>
            <a:ext cx="827644" cy="466009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5080A967-CED6-41E0-9266-D4F0C764D563}"/>
              </a:ext>
            </a:extLst>
          </p:cNvPr>
          <p:cNvCxnSpPr>
            <a:cxnSpLocks/>
            <a:stCxn id="253" idx="0"/>
          </p:cNvCxnSpPr>
          <p:nvPr/>
        </p:nvCxnSpPr>
        <p:spPr>
          <a:xfrm flipH="1" flipV="1">
            <a:off x="7128175" y="11127435"/>
            <a:ext cx="31265" cy="603777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Rectangle 259">
            <a:extLst>
              <a:ext uri="{FF2B5EF4-FFF2-40B4-BE49-F238E27FC236}">
                <a16:creationId xmlns:a16="http://schemas.microsoft.com/office/drawing/2014/main" id="{09B449C7-25CB-443A-B6A8-D8DC01F3A7EE}"/>
              </a:ext>
            </a:extLst>
          </p:cNvPr>
          <p:cNvSpPr/>
          <p:nvPr/>
        </p:nvSpPr>
        <p:spPr>
          <a:xfrm>
            <a:off x="103267" y="9894590"/>
            <a:ext cx="814193" cy="497900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F9C64C83-BC66-4DE4-B8B2-E16FD5F83174}"/>
              </a:ext>
            </a:extLst>
          </p:cNvPr>
          <p:cNvSpPr txBox="1"/>
          <p:nvPr/>
        </p:nvSpPr>
        <p:spPr>
          <a:xfrm>
            <a:off x="99931" y="9880501"/>
            <a:ext cx="77435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1" dirty="0">
                <a:latin typeface="Arial Narrow" panose="020B0606020202030204" pitchFamily="34" charset="0"/>
              </a:rPr>
              <a:t>Topic 4: </a:t>
            </a:r>
            <a:r>
              <a:rPr lang="en-US" sz="900" i="1" dirty="0">
                <a:latin typeface="Arial Narrow" panose="020B0606020202030204" pitchFamily="34" charset="0"/>
              </a:rPr>
              <a:t>Bhangra Fusion</a:t>
            </a: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BA7B6B62-2F90-4B07-810D-A6238CE06F1F}"/>
              </a:ext>
            </a:extLst>
          </p:cNvPr>
          <p:cNvSpPr txBox="1"/>
          <p:nvPr/>
        </p:nvSpPr>
        <p:spPr>
          <a:xfrm>
            <a:off x="281941" y="7674751"/>
            <a:ext cx="7606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Topic 5: </a:t>
            </a:r>
            <a:r>
              <a:rPr lang="en-US" sz="1100" dirty="0">
                <a:latin typeface="Arial Narrow" panose="020B0606020202030204" pitchFamily="34" charset="0"/>
              </a:rPr>
              <a:t>Keyboard skills</a:t>
            </a:r>
            <a:endParaRPr lang="en-US" sz="1100" i="1" dirty="0">
              <a:latin typeface="Arial Narrow" panose="020B0606020202030204" pitchFamily="34" charset="0"/>
            </a:endParaRP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C3EB5483-CCB5-40D6-A2C8-7B5B569F387D}"/>
              </a:ext>
            </a:extLst>
          </p:cNvPr>
          <p:cNvSpPr txBox="1"/>
          <p:nvPr/>
        </p:nvSpPr>
        <p:spPr>
          <a:xfrm>
            <a:off x="1967409" y="9371226"/>
            <a:ext cx="942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Arial Narrow" panose="020B0606020202030204" pitchFamily="34" charset="0"/>
              </a:rPr>
              <a:t>Notation:</a:t>
            </a:r>
          </a:p>
          <a:p>
            <a:pPr algn="ctr"/>
            <a:r>
              <a:rPr lang="en-US" sz="800" i="1" dirty="0">
                <a:latin typeface="Arial Narrow" panose="020B0606020202030204" pitchFamily="34" charset="0"/>
              </a:rPr>
              <a:t>Learning to read scores and notation to play the keyboard music</a:t>
            </a:r>
          </a:p>
        </p:txBody>
      </p:sp>
      <p:sp>
        <p:nvSpPr>
          <p:cNvPr id="314" name="Rectangle 313">
            <a:extLst>
              <a:ext uri="{FF2B5EF4-FFF2-40B4-BE49-F238E27FC236}">
                <a16:creationId xmlns:a16="http://schemas.microsoft.com/office/drawing/2014/main" id="{4F554CDA-ECAA-4B0E-87AC-413D2B24EA21}"/>
              </a:ext>
            </a:extLst>
          </p:cNvPr>
          <p:cNvSpPr/>
          <p:nvPr/>
        </p:nvSpPr>
        <p:spPr>
          <a:xfrm>
            <a:off x="2007511" y="9368609"/>
            <a:ext cx="856923" cy="707249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0339ADE2-5662-4605-925F-DFC931056083}"/>
              </a:ext>
            </a:extLst>
          </p:cNvPr>
          <p:cNvCxnSpPr>
            <a:cxnSpLocks/>
            <a:stCxn id="314" idx="0"/>
          </p:cNvCxnSpPr>
          <p:nvPr/>
        </p:nvCxnSpPr>
        <p:spPr>
          <a:xfrm flipH="1" flipV="1">
            <a:off x="1992596" y="8989589"/>
            <a:ext cx="443377" cy="379020"/>
          </a:xfrm>
          <a:prstGeom prst="line">
            <a:avLst/>
          </a:prstGeom>
          <a:ln w="571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>
            <a:extLst>
              <a:ext uri="{FF2B5EF4-FFF2-40B4-BE49-F238E27FC236}">
                <a16:creationId xmlns:a16="http://schemas.microsoft.com/office/drawing/2014/main" id="{EE876798-4D9E-4995-AE29-3EE733A44903}"/>
              </a:ext>
            </a:extLst>
          </p:cNvPr>
          <p:cNvSpPr txBox="1"/>
          <p:nvPr/>
        </p:nvSpPr>
        <p:spPr>
          <a:xfrm>
            <a:off x="99931" y="6020290"/>
            <a:ext cx="86972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>
                <a:latin typeface="Arial Narrow" panose="020B0606020202030204" pitchFamily="34" charset="0"/>
              </a:rPr>
              <a:t>Assessment</a:t>
            </a:r>
          </a:p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Production of audio produced in a game clip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AA3D5147-9DA7-4772-970C-545073ED2E9B}"/>
              </a:ext>
            </a:extLst>
          </p:cNvPr>
          <p:cNvSpPr/>
          <p:nvPr/>
        </p:nvSpPr>
        <p:spPr>
          <a:xfrm>
            <a:off x="155357" y="6017484"/>
            <a:ext cx="757513" cy="972673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4A43566E-9805-4D01-9A9B-B77E21B18175}"/>
              </a:ext>
            </a:extLst>
          </p:cNvPr>
          <p:cNvSpPr txBox="1"/>
          <p:nvPr/>
        </p:nvSpPr>
        <p:spPr>
          <a:xfrm>
            <a:off x="3064546" y="7306692"/>
            <a:ext cx="9250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>
                <a:latin typeface="Arial Narrow" panose="020B0606020202030204" pitchFamily="34" charset="0"/>
              </a:rPr>
              <a:t>Rotation 1: </a:t>
            </a:r>
            <a:br>
              <a:rPr lang="en-US" sz="1100" i="1" dirty="0">
                <a:latin typeface="Arial Narrow" panose="020B0606020202030204" pitchFamily="34" charset="0"/>
              </a:rPr>
            </a:br>
            <a:r>
              <a:rPr lang="en-US" sz="1100" i="1" dirty="0">
                <a:latin typeface="Arial Narrow" panose="020B0606020202030204" pitchFamily="34" charset="0"/>
              </a:rPr>
              <a:t>Games music</a:t>
            </a: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35E6C80D-4210-4441-8E1C-6469A2E2CCE1}"/>
              </a:ext>
            </a:extLst>
          </p:cNvPr>
          <p:cNvSpPr/>
          <p:nvPr/>
        </p:nvSpPr>
        <p:spPr>
          <a:xfrm>
            <a:off x="3111272" y="7310852"/>
            <a:ext cx="827644" cy="466009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66D90BD4-09D5-4BCE-8235-F42FAF3690C0}"/>
              </a:ext>
            </a:extLst>
          </p:cNvPr>
          <p:cNvCxnSpPr>
            <a:cxnSpLocks/>
            <a:stCxn id="207" idx="0"/>
          </p:cNvCxnSpPr>
          <p:nvPr/>
        </p:nvCxnSpPr>
        <p:spPr>
          <a:xfrm flipH="1" flipV="1">
            <a:off x="3371590" y="6671671"/>
            <a:ext cx="153504" cy="639181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>
            <a:extLst>
              <a:ext uri="{FF2B5EF4-FFF2-40B4-BE49-F238E27FC236}">
                <a16:creationId xmlns:a16="http://schemas.microsoft.com/office/drawing/2014/main" id="{97C79FE5-CF02-4F71-8B8A-8BCB3DF5FFBD}"/>
              </a:ext>
            </a:extLst>
          </p:cNvPr>
          <p:cNvSpPr txBox="1"/>
          <p:nvPr/>
        </p:nvSpPr>
        <p:spPr>
          <a:xfrm>
            <a:off x="58583" y="7034785"/>
            <a:ext cx="3038185" cy="556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Features of Games music</a:t>
            </a:r>
            <a:br>
              <a:rPr lang="en-US" sz="1100" b="1" dirty="0">
                <a:latin typeface="Arial Narrow" panose="020B0606020202030204" pitchFamily="34" charset="0"/>
              </a:rPr>
            </a:br>
            <a:r>
              <a:rPr lang="en-US" sz="900" dirty="0">
                <a:latin typeface="Arial Narrow" panose="020B0606020202030204" pitchFamily="34" charset="0"/>
              </a:rPr>
              <a:t>Knowledge of different types of game, the styles of music to match and the features that enable the audio styles</a:t>
            </a:r>
            <a:endParaRPr lang="en-US" sz="1100" dirty="0">
              <a:latin typeface="Arial Narrow" panose="020B0606020202030204" pitchFamily="34" charset="0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E1E9B8BF-D608-47ED-AE7D-65A22B6F234E}"/>
              </a:ext>
            </a:extLst>
          </p:cNvPr>
          <p:cNvSpPr/>
          <p:nvPr/>
        </p:nvSpPr>
        <p:spPr>
          <a:xfrm>
            <a:off x="1877927" y="5750006"/>
            <a:ext cx="1031939" cy="550949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DD113A90-AB46-44B8-B55F-E7A7BD445CFA}"/>
              </a:ext>
            </a:extLst>
          </p:cNvPr>
          <p:cNvSpPr/>
          <p:nvPr/>
        </p:nvSpPr>
        <p:spPr>
          <a:xfrm>
            <a:off x="2988977" y="5722877"/>
            <a:ext cx="710569" cy="588602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89E01D7F-EE4B-4011-8547-7FBC384AD6F6}"/>
              </a:ext>
            </a:extLst>
          </p:cNvPr>
          <p:cNvSpPr txBox="1"/>
          <p:nvPr/>
        </p:nvSpPr>
        <p:spPr>
          <a:xfrm>
            <a:off x="2956466" y="5712138"/>
            <a:ext cx="79540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DAW, recording &amp; sequencing</a:t>
            </a:r>
            <a:endParaRPr lang="en-US" sz="1100" i="1" dirty="0">
              <a:latin typeface="Arial Narrow" panose="020B0606020202030204" pitchFamily="34" charset="0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A0B9BBE2-5908-426C-B6E2-CBBC56742AFD}"/>
              </a:ext>
            </a:extLst>
          </p:cNvPr>
          <p:cNvSpPr txBox="1"/>
          <p:nvPr/>
        </p:nvSpPr>
        <p:spPr>
          <a:xfrm>
            <a:off x="1817692" y="5725315"/>
            <a:ext cx="11388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Creating melody, texture, harmony &amp; rhythms to a clip</a:t>
            </a:r>
          </a:p>
        </p:txBody>
      </p: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6A56F110-89AB-42EF-941B-97A2318945B7}"/>
              </a:ext>
            </a:extLst>
          </p:cNvPr>
          <p:cNvCxnSpPr>
            <a:cxnSpLocks/>
          </p:cNvCxnSpPr>
          <p:nvPr/>
        </p:nvCxnSpPr>
        <p:spPr>
          <a:xfrm>
            <a:off x="2373282" y="6308839"/>
            <a:ext cx="97499" cy="331706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1D994861-9A21-461D-8637-7242B1E2B5E5}"/>
              </a:ext>
            </a:extLst>
          </p:cNvPr>
          <p:cNvCxnSpPr>
            <a:cxnSpLocks/>
          </p:cNvCxnSpPr>
          <p:nvPr/>
        </p:nvCxnSpPr>
        <p:spPr>
          <a:xfrm flipH="1">
            <a:off x="2909242" y="6297712"/>
            <a:ext cx="459565" cy="347458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Rectangle 233">
            <a:extLst>
              <a:ext uri="{FF2B5EF4-FFF2-40B4-BE49-F238E27FC236}">
                <a16:creationId xmlns:a16="http://schemas.microsoft.com/office/drawing/2014/main" id="{F10593D1-B8DD-48AC-8AD1-B79B3663A65D}"/>
              </a:ext>
            </a:extLst>
          </p:cNvPr>
          <p:cNvSpPr/>
          <p:nvPr/>
        </p:nvSpPr>
        <p:spPr>
          <a:xfrm>
            <a:off x="2006877" y="5427291"/>
            <a:ext cx="1697017" cy="250009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C349C98C-08CE-4BAB-A7B3-378C347BC401}"/>
              </a:ext>
            </a:extLst>
          </p:cNvPr>
          <p:cNvSpPr txBox="1"/>
          <p:nvPr/>
        </p:nvSpPr>
        <p:spPr>
          <a:xfrm>
            <a:off x="1976605" y="5420086"/>
            <a:ext cx="17515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>
                <a:latin typeface="Arial Narrow" panose="020B0606020202030204" pitchFamily="34" charset="0"/>
              </a:rPr>
              <a:t>Rotation 2: </a:t>
            </a:r>
            <a:r>
              <a:rPr lang="en-US" sz="1100" i="1" dirty="0">
                <a:latin typeface="Arial Narrow" panose="020B0606020202030204" pitchFamily="34" charset="0"/>
              </a:rPr>
              <a:t>‘Genres of music’</a:t>
            </a:r>
          </a:p>
        </p:txBody>
      </p:sp>
      <p:pic>
        <p:nvPicPr>
          <p:cNvPr id="36" name="Picture 2" descr="Stewardship Spotlight - Subtraction, Not Addition, As The Way of Wisdom -  First Central Congregational Church">
            <a:extLst>
              <a:ext uri="{FF2B5EF4-FFF2-40B4-BE49-F238E27FC236}">
                <a16:creationId xmlns:a16="http://schemas.microsoft.com/office/drawing/2014/main" id="{A1154E8E-C236-4C92-8E37-5161E4BEB2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42"/>
          <a:stretch/>
        </p:blipFill>
        <p:spPr bwMode="auto">
          <a:xfrm rot="20869070">
            <a:off x="3597976" y="4589934"/>
            <a:ext cx="637047" cy="31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6,410 Bending Over Backwards Illustrations &amp; Clip Art - iStock">
            <a:extLst>
              <a:ext uri="{FF2B5EF4-FFF2-40B4-BE49-F238E27FC236}">
                <a16:creationId xmlns:a16="http://schemas.microsoft.com/office/drawing/2014/main" id="{909CD914-462E-4B13-871B-56A084AB1B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6667" b="50327" l="17593" r="80741">
                        <a14:foregroundMark x1="21296" y1="41830" x2="21296" y2="41830"/>
                        <a14:foregroundMark x1="17593" y1="41176" x2="17593" y2="41176"/>
                        <a14:foregroundMark x1="35556" y1="50327" x2="35556" y2="50327"/>
                        <a14:foregroundMark x1="51111" y1="31863" x2="51111" y2="31863"/>
                        <a14:foregroundMark x1="42963" y1="30065" x2="42963" y2="30065"/>
                        <a14:foregroundMark x1="36667" y1="28758" x2="36667" y2="28758"/>
                        <a14:foregroundMark x1="31111" y1="27941" x2="31111" y2="27941"/>
                        <a14:foregroundMark x1="30741" y1="24837" x2="30741" y2="24837"/>
                        <a14:foregroundMark x1="31852" y1="24346" x2="31852" y2="24346"/>
                        <a14:foregroundMark x1="36667" y1="24837" x2="36667" y2="24837"/>
                        <a14:foregroundMark x1="36667" y1="24837" x2="36667" y2="24837"/>
                        <a14:foregroundMark x1="45926" y1="23856" x2="45926" y2="23856"/>
                        <a14:foregroundMark x1="45926" y1="23856" x2="47222" y2="23856"/>
                        <a14:foregroundMark x1="66481" y1="24837" x2="66481" y2="24837"/>
                        <a14:foregroundMark x1="66481" y1="24837" x2="66481" y2="24837"/>
                        <a14:foregroundMark x1="69259" y1="25654" x2="69259" y2="25654"/>
                        <a14:foregroundMark x1="70185" y1="25654" x2="70185" y2="25654"/>
                        <a14:foregroundMark x1="73889" y1="24346" x2="73889" y2="24346"/>
                        <a14:foregroundMark x1="70185" y1="20752" x2="70185" y2="20752"/>
                        <a14:foregroundMark x1="65556" y1="19608" x2="65556" y2="19608"/>
                        <a14:foregroundMark x1="53704" y1="19444" x2="53704" y2="19444"/>
                        <a14:foregroundMark x1="45741" y1="18137" x2="45741" y2="18137"/>
                        <a14:foregroundMark x1="35926" y1="17974" x2="35926" y2="17974"/>
                        <a14:foregroundMark x1="32222" y1="16993" x2="32222" y2="16993"/>
                        <a14:foregroundMark x1="28148" y1="17484" x2="28148" y2="17484"/>
                        <a14:foregroundMark x1="26667" y1="21569" x2="26667" y2="21569"/>
                        <a14:foregroundMark x1="26852" y1="24020" x2="26852" y2="24020"/>
                        <a14:foregroundMark x1="27407" y1="30556" x2="27407" y2="30556"/>
                        <a14:foregroundMark x1="45185" y1="32026" x2="45185" y2="32026"/>
                        <a14:foregroundMark x1="41667" y1="32680" x2="41667" y2="32680"/>
                        <a14:foregroundMark x1="58148" y1="32843" x2="58148" y2="32843"/>
                        <a14:foregroundMark x1="78704" y1="28268" x2="78704" y2="28268"/>
                        <a14:foregroundMark x1="80741" y1="27124" x2="80741" y2="27124"/>
                        <a14:foregroundMark x1="76111" y1="19118" x2="76111" y2="19118"/>
                        <a14:foregroundMark x1="57778" y1="16993" x2="57778" y2="16993"/>
                        <a14:foregroundMark x1="66296" y1="24346" x2="66296" y2="24346"/>
                        <a14:foregroundMark x1="61296" y1="25000" x2="61296" y2="25000"/>
                        <a14:foregroundMark x1="59074" y1="24673" x2="59074" y2="24673"/>
                        <a14:foregroundMark x1="56667" y1="24510" x2="56667" y2="24510"/>
                        <a14:foregroundMark x1="55185" y1="24837" x2="55185" y2="24837"/>
                        <a14:foregroundMark x1="55185" y1="24837" x2="55185" y2="24837"/>
                        <a14:foregroundMark x1="51852" y1="24837" x2="51852" y2="24837"/>
                        <a14:foregroundMark x1="46667" y1="25000" x2="46667" y2="25000"/>
                        <a14:foregroundMark x1="43333" y1="25163" x2="43333" y2="25163"/>
                        <a14:foregroundMark x1="43333" y1="24183" x2="43333" y2="24183"/>
                        <a14:foregroundMark x1="39630" y1="24673" x2="39630" y2="24673"/>
                        <a14:foregroundMark x1="40000" y1="24673" x2="40000" y2="24673"/>
                        <a14:foregroundMark x1="40185" y1="23693" x2="40185" y2="23693"/>
                        <a14:foregroundMark x1="40000" y1="22222" x2="40000" y2="22222"/>
                        <a14:foregroundMark x1="39444" y1="21569" x2="39444" y2="21569"/>
                        <a14:foregroundMark x1="38519" y1="21569" x2="38519" y2="21569"/>
                        <a14:foregroundMark x1="36481" y1="24673" x2="36481" y2="24673"/>
                        <a14:foregroundMark x1="37593" y1="25654" x2="37593" y2="25654"/>
                        <a14:foregroundMark x1="33333" y1="24510" x2="33333" y2="24510"/>
                        <a14:foregroundMark x1="33333" y1="23203" x2="33333" y2="23203"/>
                        <a14:foregroundMark x1="51852" y1="25000" x2="51852" y2="25000"/>
                        <a14:foregroundMark x1="50000" y1="24183" x2="50000" y2="24183"/>
                        <a14:foregroundMark x1="47963" y1="25163" x2="47963" y2="25163"/>
                        <a14:foregroundMark x1="48889" y1="26471" x2="48889" y2="26471"/>
                        <a14:foregroundMark x1="60185" y1="24673" x2="60185" y2="24673"/>
                        <a14:foregroundMark x1="64074" y1="23366" x2="64074" y2="23366"/>
                        <a14:foregroundMark x1="60741" y1="22712" x2="60741" y2="22712"/>
                        <a14:foregroundMark x1="54630" y1="32026" x2="54630" y2="32026"/>
                        <a14:foregroundMark x1="38889" y1="32190" x2="38889" y2="32190"/>
                        <a14:foregroundMark x1="26852" y1="29412" x2="26852" y2="29412"/>
                        <a14:foregroundMark x1="26481" y1="22222" x2="26481" y2="22222"/>
                        <a14:foregroundMark x1="26852" y1="20261" x2="26852" y2="20261"/>
                        <a14:foregroundMark x1="29444" y1="18137" x2="29444" y2="18137"/>
                        <a14:foregroundMark x1="36667" y1="17810" x2="36667" y2="17810"/>
                        <a14:foregroundMark x1="53519" y1="18137" x2="53519" y2="18137"/>
                        <a14:foregroundMark x1="58889" y1="17810" x2="58889" y2="17810"/>
                        <a14:foregroundMark x1="62407" y1="17810" x2="62407" y2="17810"/>
                        <a14:foregroundMark x1="42963" y1="17484" x2="42963" y2="17484"/>
                        <a14:foregroundMark x1="73889" y1="18464" x2="73889" y2="18464"/>
                        <a14:foregroundMark x1="72407" y1="16993" x2="72407" y2="16993"/>
                        <a14:foregroundMark x1="67593" y1="17647" x2="67593" y2="17647"/>
                        <a14:foregroundMark x1="77037" y1="21078" x2="77037" y2="21078"/>
                        <a14:foregroundMark x1="80741" y1="23856" x2="80741" y2="23856"/>
                        <a14:foregroundMark x1="78889" y1="26471" x2="78889" y2="26471"/>
                        <a14:foregroundMark x1="78704" y1="27124" x2="78704" y2="27124"/>
                        <a14:foregroundMark x1="74815" y1="30065" x2="74815" y2="30065"/>
                        <a14:foregroundMark x1="73519" y1="31046" x2="73519" y2="31046"/>
                        <a14:foregroundMark x1="28333" y1="31536" x2="28333" y2="315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372" t="15092" r="15368" b="48393"/>
          <a:stretch/>
        </p:blipFill>
        <p:spPr bwMode="auto">
          <a:xfrm rot="20021290">
            <a:off x="1815316" y="6462397"/>
            <a:ext cx="622082" cy="3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" name="TextBox 244">
            <a:extLst>
              <a:ext uri="{FF2B5EF4-FFF2-40B4-BE49-F238E27FC236}">
                <a16:creationId xmlns:a16="http://schemas.microsoft.com/office/drawing/2014/main" id="{2E6AA337-E9D7-46D1-A98C-8664D1CFFEB2}"/>
              </a:ext>
            </a:extLst>
          </p:cNvPr>
          <p:cNvSpPr txBox="1"/>
          <p:nvPr/>
        </p:nvSpPr>
        <p:spPr>
          <a:xfrm>
            <a:off x="134929" y="4759192"/>
            <a:ext cx="772937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 Narrow" panose="020B0606020202030204" pitchFamily="34" charset="0"/>
              </a:rPr>
              <a:t>Knowing about a range of styles of music from past to present</a:t>
            </a:r>
            <a:endParaRPr lang="en-US" sz="1050" i="1" dirty="0">
              <a:latin typeface="Arial Narrow" panose="020B0606020202030204" pitchFamily="34" charset="0"/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96C4C529-DBA2-423E-8DDE-451AF87924BE}"/>
              </a:ext>
            </a:extLst>
          </p:cNvPr>
          <p:cNvSpPr/>
          <p:nvPr/>
        </p:nvSpPr>
        <p:spPr>
          <a:xfrm>
            <a:off x="162526" y="4040126"/>
            <a:ext cx="1070679" cy="574929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DCCBB755-28A8-48E5-AF96-B60F8383C397}"/>
              </a:ext>
            </a:extLst>
          </p:cNvPr>
          <p:cNvSpPr/>
          <p:nvPr/>
        </p:nvSpPr>
        <p:spPr>
          <a:xfrm>
            <a:off x="1330417" y="3228564"/>
            <a:ext cx="965561" cy="876604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E4749511-F94B-4CA1-A7C8-4AC6227F61ED}"/>
              </a:ext>
            </a:extLst>
          </p:cNvPr>
          <p:cNvCxnSpPr>
            <a:cxnSpLocks/>
          </p:cNvCxnSpPr>
          <p:nvPr/>
        </p:nvCxnSpPr>
        <p:spPr>
          <a:xfrm>
            <a:off x="881682" y="4617883"/>
            <a:ext cx="457218" cy="458292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>
            <a:extLst>
              <a:ext uri="{FF2B5EF4-FFF2-40B4-BE49-F238E27FC236}">
                <a16:creationId xmlns:a16="http://schemas.microsoft.com/office/drawing/2014/main" id="{6FDA677C-4739-4D94-A8C5-396AD51B38B1}"/>
              </a:ext>
            </a:extLst>
          </p:cNvPr>
          <p:cNvSpPr txBox="1"/>
          <p:nvPr/>
        </p:nvSpPr>
        <p:spPr>
          <a:xfrm>
            <a:off x="132536" y="4057326"/>
            <a:ext cx="110770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latin typeface="Arial Narrow" panose="020B0606020202030204" pitchFamily="34" charset="0"/>
              </a:rPr>
              <a:t>Creating </a:t>
            </a:r>
            <a:r>
              <a:rPr lang="en-US" sz="1050" dirty="0">
                <a:latin typeface="Arial Narrow" panose="020B0606020202030204" pitchFamily="34" charset="0"/>
              </a:rPr>
              <a:t>different analysis of a genre of music</a:t>
            </a:r>
            <a:endParaRPr lang="en-US" sz="1050" i="1" dirty="0">
              <a:latin typeface="Arial Narrow" panose="020B0606020202030204" pitchFamily="34" charset="0"/>
            </a:endParaRP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27344C2C-0CB7-452F-B1AC-FBDAEBADC1FA}"/>
              </a:ext>
            </a:extLst>
          </p:cNvPr>
          <p:cNvSpPr txBox="1"/>
          <p:nvPr/>
        </p:nvSpPr>
        <p:spPr>
          <a:xfrm>
            <a:off x="1287711" y="3217838"/>
            <a:ext cx="103170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i="1" dirty="0">
                <a:latin typeface="Arial Narrow" panose="020B0606020202030204" pitchFamily="34" charset="0"/>
              </a:rPr>
              <a:t>Practical: </a:t>
            </a:r>
            <a:r>
              <a:rPr lang="en-US" sz="1050" i="1" dirty="0">
                <a:latin typeface="Arial Narrow" panose="020B0606020202030204" pitchFamily="34" charset="0"/>
              </a:rPr>
              <a:t>Playing or composing in a style to match the analysis</a:t>
            </a:r>
          </a:p>
        </p:txBody>
      </p:sp>
      <p:pic>
        <p:nvPicPr>
          <p:cNvPr id="1036" name="Picture 12" descr="Music Treble Clef - Free vector graphic on Pixabay">
            <a:extLst>
              <a:ext uri="{FF2B5EF4-FFF2-40B4-BE49-F238E27FC236}">
                <a16:creationId xmlns:a16="http://schemas.microsoft.com/office/drawing/2014/main" id="{5DD3EB15-3705-4150-94E6-92F1310A8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37937">
            <a:off x="1336027" y="9864868"/>
            <a:ext cx="367662" cy="73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2" name="TextBox 261">
            <a:extLst>
              <a:ext uri="{FF2B5EF4-FFF2-40B4-BE49-F238E27FC236}">
                <a16:creationId xmlns:a16="http://schemas.microsoft.com/office/drawing/2014/main" id="{7EAC2CB6-8483-4641-B50C-6763A18D0A4B}"/>
              </a:ext>
            </a:extLst>
          </p:cNvPr>
          <p:cNvSpPr txBox="1"/>
          <p:nvPr/>
        </p:nvSpPr>
        <p:spPr>
          <a:xfrm>
            <a:off x="2294415" y="3102864"/>
            <a:ext cx="79016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 Narrow" panose="020B0606020202030204" pitchFamily="34" charset="0"/>
              </a:rPr>
              <a:t>Key experience of BTEC coursework and learning</a:t>
            </a:r>
            <a:endParaRPr lang="en-US" sz="1050" i="1" dirty="0">
              <a:latin typeface="Arial Narrow" panose="020B0606020202030204" pitchFamily="34" charset="0"/>
            </a:endParaRP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2E890301-5862-4C8B-85CF-54616F95043E}"/>
              </a:ext>
            </a:extLst>
          </p:cNvPr>
          <p:cNvSpPr txBox="1"/>
          <p:nvPr/>
        </p:nvSpPr>
        <p:spPr>
          <a:xfrm>
            <a:off x="1994471" y="5013052"/>
            <a:ext cx="1722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i="1" dirty="0">
                <a:latin typeface="Arial Narrow" panose="020B0606020202030204" pitchFamily="34" charset="0"/>
              </a:rPr>
              <a:t>Assessment: </a:t>
            </a:r>
            <a:r>
              <a:rPr lang="en-US" sz="800" i="1" dirty="0">
                <a:latin typeface="Arial Narrow" panose="020B0606020202030204" pitchFamily="34" charset="0"/>
              </a:rPr>
              <a:t>Production of a portfolio with live music and written research</a:t>
            </a:r>
          </a:p>
        </p:txBody>
      </p: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6CE46C25-EBD8-4BBE-977C-D512CC013883}"/>
              </a:ext>
            </a:extLst>
          </p:cNvPr>
          <p:cNvCxnSpPr>
            <a:cxnSpLocks/>
          </p:cNvCxnSpPr>
          <p:nvPr/>
        </p:nvCxnSpPr>
        <p:spPr>
          <a:xfrm flipH="1" flipV="1">
            <a:off x="2149927" y="4597735"/>
            <a:ext cx="372847" cy="424422"/>
          </a:xfrm>
          <a:prstGeom prst="line">
            <a:avLst/>
          </a:prstGeom>
          <a:ln w="571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Rectangle 272">
            <a:extLst>
              <a:ext uri="{FF2B5EF4-FFF2-40B4-BE49-F238E27FC236}">
                <a16:creationId xmlns:a16="http://schemas.microsoft.com/office/drawing/2014/main" id="{C39DC876-AE04-49D9-A9E3-FC0184EA26F7}"/>
              </a:ext>
            </a:extLst>
          </p:cNvPr>
          <p:cNvSpPr/>
          <p:nvPr/>
        </p:nvSpPr>
        <p:spPr>
          <a:xfrm rot="1186180">
            <a:off x="2090295" y="4435537"/>
            <a:ext cx="1465102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latin typeface="Bahnschrift Condensed" panose="020B0502040204020203" pitchFamily="34" charset="0"/>
              </a:rPr>
              <a:t>Assessment</a:t>
            </a: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7CB6A9DC-068B-488C-890A-094DDC7CD8B6}"/>
              </a:ext>
            </a:extLst>
          </p:cNvPr>
          <p:cNvSpPr/>
          <p:nvPr/>
        </p:nvSpPr>
        <p:spPr>
          <a:xfrm rot="19461269">
            <a:off x="5002379" y="4329678"/>
            <a:ext cx="1465102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latin typeface="Bahnschrift Condensed" panose="020B0502040204020203" pitchFamily="34" charset="0"/>
              </a:rPr>
              <a:t>Assessment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712A92FE-6D62-40DA-88B9-2F57FA803033}"/>
              </a:ext>
            </a:extLst>
          </p:cNvPr>
          <p:cNvSpPr txBox="1"/>
          <p:nvPr/>
        </p:nvSpPr>
        <p:spPr>
          <a:xfrm>
            <a:off x="3018656" y="3346704"/>
            <a:ext cx="8675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>
                <a:latin typeface="Arial Narrow" panose="020B0606020202030204" pitchFamily="34" charset="0"/>
              </a:rPr>
              <a:t>Rotation 3: </a:t>
            </a:r>
            <a:br>
              <a:rPr lang="en-US" sz="1100" i="1" dirty="0">
                <a:latin typeface="Arial Narrow" panose="020B0606020202030204" pitchFamily="34" charset="0"/>
              </a:rPr>
            </a:br>
            <a:r>
              <a:rPr lang="en-US" sz="1100" i="1" dirty="0">
                <a:latin typeface="Arial Narrow" panose="020B0606020202030204" pitchFamily="34" charset="0"/>
              </a:rPr>
              <a:t>Live Lounge</a:t>
            </a: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9DE6F6E5-502B-46AE-8E79-0882DC51DE9B}"/>
              </a:ext>
            </a:extLst>
          </p:cNvPr>
          <p:cNvSpPr/>
          <p:nvPr/>
        </p:nvSpPr>
        <p:spPr>
          <a:xfrm>
            <a:off x="3076155" y="3334165"/>
            <a:ext cx="754493" cy="480618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E5B3BD14-BE62-42D5-A82F-F0C04C162BB9}"/>
              </a:ext>
            </a:extLst>
          </p:cNvPr>
          <p:cNvSpPr/>
          <p:nvPr/>
        </p:nvSpPr>
        <p:spPr>
          <a:xfrm>
            <a:off x="5682956" y="5030290"/>
            <a:ext cx="680872" cy="632830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A9FDC018-5891-4551-B0CE-500F1D4F5350}"/>
              </a:ext>
            </a:extLst>
          </p:cNvPr>
          <p:cNvSpPr txBox="1"/>
          <p:nvPr/>
        </p:nvSpPr>
        <p:spPr>
          <a:xfrm>
            <a:off x="5674596" y="5059844"/>
            <a:ext cx="721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i="1" dirty="0">
                <a:latin typeface="Arial Narrow" panose="020B0606020202030204" pitchFamily="34" charset="0"/>
              </a:rPr>
              <a:t>Assessment</a:t>
            </a:r>
          </a:p>
          <a:p>
            <a:pPr algn="ctr"/>
            <a:r>
              <a:rPr lang="en-US" sz="800" i="1" dirty="0">
                <a:latin typeface="Arial Narrow" panose="020B0606020202030204" pitchFamily="34" charset="0"/>
              </a:rPr>
              <a:t>Live performance experience</a:t>
            </a:r>
            <a:r>
              <a:rPr lang="en-US" sz="800" dirty="0">
                <a:latin typeface="Arial Narrow" panose="020B0606020202030204" pitchFamily="34" charset="0"/>
              </a:rPr>
              <a:t> </a:t>
            </a:r>
            <a:endParaRPr lang="en-US" sz="800" i="1" dirty="0">
              <a:latin typeface="Arial Narrow" panose="020B0606020202030204" pitchFamily="34" charset="0"/>
            </a:endParaRP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B647E4BD-1AA9-4653-88CC-59958650FBE5}"/>
              </a:ext>
            </a:extLst>
          </p:cNvPr>
          <p:cNvSpPr txBox="1"/>
          <p:nvPr/>
        </p:nvSpPr>
        <p:spPr>
          <a:xfrm>
            <a:off x="4445225" y="5025665"/>
            <a:ext cx="11295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latin typeface="Arial Narrow" panose="020B0606020202030204" pitchFamily="34" charset="0"/>
              </a:rPr>
              <a:t>Rehearsal &amp; Performance </a:t>
            </a:r>
            <a:r>
              <a:rPr lang="en-US" sz="1050" dirty="0">
                <a:latin typeface="Arial Narrow" panose="020B0606020202030204" pitchFamily="34" charset="0"/>
              </a:rPr>
              <a:t>of a ‘live lounge’ version of a song</a:t>
            </a:r>
            <a:r>
              <a:rPr lang="en-US" sz="1050" b="1" dirty="0">
                <a:latin typeface="Arial Narrow" panose="020B0606020202030204" pitchFamily="34" charset="0"/>
              </a:rPr>
              <a:t> </a:t>
            </a:r>
            <a:endParaRPr lang="en-US" sz="1050" i="1" dirty="0">
              <a:latin typeface="Arial Narrow" panose="020B0606020202030204" pitchFamily="34" charset="0"/>
            </a:endParaRP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77DBF7EB-89CE-4D3C-996E-F0107C9C2E00}"/>
              </a:ext>
            </a:extLst>
          </p:cNvPr>
          <p:cNvSpPr txBox="1"/>
          <p:nvPr/>
        </p:nvSpPr>
        <p:spPr>
          <a:xfrm>
            <a:off x="3932531" y="3505145"/>
            <a:ext cx="10272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 Narrow" panose="020B0606020202030204" pitchFamily="34" charset="0"/>
              </a:rPr>
              <a:t>Understand what an existing song is made of and how to produce it</a:t>
            </a:r>
            <a:endParaRPr lang="en-US" sz="1050" i="1" dirty="0">
              <a:latin typeface="Arial Narrow" panose="020B0606020202030204" pitchFamily="34" charset="0"/>
            </a:endParaRPr>
          </a:p>
        </p:txBody>
      </p: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E13C751D-9CA3-48C2-BE9D-25D1DC248D38}"/>
              </a:ext>
            </a:extLst>
          </p:cNvPr>
          <p:cNvCxnSpPr>
            <a:cxnSpLocks/>
          </p:cNvCxnSpPr>
          <p:nvPr/>
        </p:nvCxnSpPr>
        <p:spPr>
          <a:xfrm flipH="1">
            <a:off x="3259906" y="3811733"/>
            <a:ext cx="110141" cy="726692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TextBox 287">
            <a:extLst>
              <a:ext uri="{FF2B5EF4-FFF2-40B4-BE49-F238E27FC236}">
                <a16:creationId xmlns:a16="http://schemas.microsoft.com/office/drawing/2014/main" id="{264A6EDF-DA58-444C-9C79-F5D36D35ADA3}"/>
              </a:ext>
            </a:extLst>
          </p:cNvPr>
          <p:cNvSpPr txBox="1"/>
          <p:nvPr/>
        </p:nvSpPr>
        <p:spPr>
          <a:xfrm>
            <a:off x="3728826" y="5052129"/>
            <a:ext cx="68785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>
                <a:latin typeface="Arial Narrow" panose="020B0606020202030204" pitchFamily="34" charset="0"/>
              </a:rPr>
              <a:t>Working as a team and making a live song</a:t>
            </a:r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C1F47C95-5C0C-4FAA-B06D-B08B51892682}"/>
              </a:ext>
            </a:extLst>
          </p:cNvPr>
          <p:cNvSpPr/>
          <p:nvPr/>
        </p:nvSpPr>
        <p:spPr>
          <a:xfrm>
            <a:off x="3920561" y="3476880"/>
            <a:ext cx="1068684" cy="736945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87AC0F54-57E0-4B73-96A6-9CD8A6237918}"/>
              </a:ext>
            </a:extLst>
          </p:cNvPr>
          <p:cNvSpPr/>
          <p:nvPr/>
        </p:nvSpPr>
        <p:spPr>
          <a:xfrm>
            <a:off x="4441614" y="5032994"/>
            <a:ext cx="1144969" cy="705208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9D1F6D73-8EDA-45F4-A5EF-0D89C863C70D}"/>
              </a:ext>
            </a:extLst>
          </p:cNvPr>
          <p:cNvSpPr/>
          <p:nvPr/>
        </p:nvSpPr>
        <p:spPr>
          <a:xfrm>
            <a:off x="3784878" y="5038733"/>
            <a:ext cx="568579" cy="935873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D41C0610-8D94-4B39-A013-6208AB4CC6BA}"/>
              </a:ext>
            </a:extLst>
          </p:cNvPr>
          <p:cNvCxnSpPr>
            <a:cxnSpLocks/>
            <a:stCxn id="277" idx="0"/>
          </p:cNvCxnSpPr>
          <p:nvPr/>
        </p:nvCxnSpPr>
        <p:spPr>
          <a:xfrm flipV="1">
            <a:off x="6023392" y="4594820"/>
            <a:ext cx="53418" cy="435470"/>
          </a:xfrm>
          <a:prstGeom prst="line">
            <a:avLst/>
          </a:prstGeom>
          <a:ln w="571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2301192F-6D89-412E-B017-763E80FBB7BD}"/>
              </a:ext>
            </a:extLst>
          </p:cNvPr>
          <p:cNvCxnSpPr>
            <a:cxnSpLocks/>
            <a:stCxn id="282" idx="0"/>
          </p:cNvCxnSpPr>
          <p:nvPr/>
        </p:nvCxnSpPr>
        <p:spPr>
          <a:xfrm flipV="1">
            <a:off x="5010007" y="4575857"/>
            <a:ext cx="10203" cy="449808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26D22B76-3451-498D-BF66-9B1E7F9175E9}"/>
              </a:ext>
            </a:extLst>
          </p:cNvPr>
          <p:cNvCxnSpPr>
            <a:cxnSpLocks/>
          </p:cNvCxnSpPr>
          <p:nvPr/>
        </p:nvCxnSpPr>
        <p:spPr>
          <a:xfrm flipV="1">
            <a:off x="4106845" y="4588430"/>
            <a:ext cx="239905" cy="432222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43BC4FD2-15D3-433F-AE2E-70438499EDC7}"/>
              </a:ext>
            </a:extLst>
          </p:cNvPr>
          <p:cNvCxnSpPr>
            <a:cxnSpLocks/>
            <a:stCxn id="289" idx="2"/>
          </p:cNvCxnSpPr>
          <p:nvPr/>
        </p:nvCxnSpPr>
        <p:spPr>
          <a:xfrm flipH="1">
            <a:off x="3699547" y="4213825"/>
            <a:ext cx="755356" cy="331985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Rectangle 324">
            <a:extLst>
              <a:ext uri="{FF2B5EF4-FFF2-40B4-BE49-F238E27FC236}">
                <a16:creationId xmlns:a16="http://schemas.microsoft.com/office/drawing/2014/main" id="{A68814BE-EFD1-4F98-9FC3-E86BAE10EE4E}"/>
              </a:ext>
            </a:extLst>
          </p:cNvPr>
          <p:cNvSpPr/>
          <p:nvPr/>
        </p:nvSpPr>
        <p:spPr>
          <a:xfrm>
            <a:off x="6248635" y="9584209"/>
            <a:ext cx="988056" cy="466009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6798A0AA-714E-498C-BD02-0520AEC6B236}"/>
              </a:ext>
            </a:extLst>
          </p:cNvPr>
          <p:cNvSpPr txBox="1"/>
          <p:nvPr/>
        </p:nvSpPr>
        <p:spPr>
          <a:xfrm>
            <a:off x="6718997" y="11701861"/>
            <a:ext cx="86899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1" dirty="0">
                <a:latin typeface="Arial Narrow" panose="020B0606020202030204" pitchFamily="34" charset="0"/>
              </a:rPr>
              <a:t>Topic 1: </a:t>
            </a:r>
            <a:br>
              <a:rPr lang="en-US" sz="900" i="1" dirty="0">
                <a:latin typeface="Arial Narrow" panose="020B0606020202030204" pitchFamily="34" charset="0"/>
              </a:rPr>
            </a:br>
            <a:r>
              <a:rPr lang="en-US" sz="900" i="1" dirty="0">
                <a:latin typeface="Arial Narrow" panose="020B0606020202030204" pitchFamily="34" charset="0"/>
              </a:rPr>
              <a:t>Composing Jingles</a:t>
            </a:r>
          </a:p>
        </p:txBody>
      </p: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C737D92B-E22C-4B21-B607-DAA2DFA81263}"/>
              </a:ext>
            </a:extLst>
          </p:cNvPr>
          <p:cNvCxnSpPr>
            <a:cxnSpLocks/>
          </p:cNvCxnSpPr>
          <p:nvPr/>
        </p:nvCxnSpPr>
        <p:spPr>
          <a:xfrm flipH="1" flipV="1">
            <a:off x="6560934" y="8955378"/>
            <a:ext cx="167616" cy="620632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8" name="Group 477">
            <a:extLst>
              <a:ext uri="{FF2B5EF4-FFF2-40B4-BE49-F238E27FC236}">
                <a16:creationId xmlns:a16="http://schemas.microsoft.com/office/drawing/2014/main" id="{ABB53433-C9FF-41E2-8EA9-BCCA2D47A935}"/>
              </a:ext>
            </a:extLst>
          </p:cNvPr>
          <p:cNvGrpSpPr/>
          <p:nvPr/>
        </p:nvGrpSpPr>
        <p:grpSpPr>
          <a:xfrm>
            <a:off x="2957951" y="8968976"/>
            <a:ext cx="774359" cy="1098890"/>
            <a:chOff x="9083872" y="9677379"/>
            <a:chExt cx="774359" cy="1098890"/>
          </a:xfrm>
        </p:grpSpPr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D608FEE0-258C-4A08-A120-4D59460DF53D}"/>
                </a:ext>
              </a:extLst>
            </p:cNvPr>
            <p:cNvSpPr txBox="1"/>
            <p:nvPr/>
          </p:nvSpPr>
          <p:spPr>
            <a:xfrm>
              <a:off x="9083872" y="10215070"/>
              <a:ext cx="7743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i="1" dirty="0">
                  <a:latin typeface="Arial Narrow" panose="020B0606020202030204" pitchFamily="34" charset="0"/>
                </a:rPr>
                <a:t>Rotation 6: </a:t>
              </a:r>
              <a:br>
                <a:rPr lang="en-US" sz="900" i="1" dirty="0">
                  <a:latin typeface="Arial Narrow" panose="020B0606020202030204" pitchFamily="34" charset="0"/>
                </a:rPr>
              </a:br>
              <a:r>
                <a:rPr lang="en-US" sz="900" i="1" dirty="0">
                  <a:latin typeface="Arial Narrow" panose="020B0606020202030204" pitchFamily="34" charset="0"/>
                </a:rPr>
                <a:t>Gamelan</a:t>
              </a:r>
            </a:p>
          </p:txBody>
        </p: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FD4731A3-5B0D-4E50-A449-6B150DD16184}"/>
                </a:ext>
              </a:extLst>
            </p:cNvPr>
            <p:cNvCxnSpPr>
              <a:cxnSpLocks/>
              <a:stCxn id="330" idx="0"/>
            </p:cNvCxnSpPr>
            <p:nvPr/>
          </p:nvCxnSpPr>
          <p:spPr>
            <a:xfrm flipH="1" flipV="1">
              <a:off x="9459377" y="9677379"/>
              <a:ext cx="11788" cy="445814"/>
            </a:xfrm>
            <a:prstGeom prst="line">
              <a:avLst/>
            </a:prstGeom>
            <a:ln w="571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0" name="Rectangle 329">
              <a:extLst>
                <a:ext uri="{FF2B5EF4-FFF2-40B4-BE49-F238E27FC236}">
                  <a16:creationId xmlns:a16="http://schemas.microsoft.com/office/drawing/2014/main" id="{CE922939-0884-4A9C-AA4E-D8F189EF3A64}"/>
                </a:ext>
              </a:extLst>
            </p:cNvPr>
            <p:cNvSpPr/>
            <p:nvPr/>
          </p:nvSpPr>
          <p:spPr>
            <a:xfrm>
              <a:off x="9163115" y="10123193"/>
              <a:ext cx="616099" cy="653076"/>
            </a:xfrm>
            <a:prstGeom prst="rect">
              <a:avLst/>
            </a:prstGeom>
            <a:ln w="38100" cap="rnd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35" name="TextBox 334">
            <a:extLst>
              <a:ext uri="{FF2B5EF4-FFF2-40B4-BE49-F238E27FC236}">
                <a16:creationId xmlns:a16="http://schemas.microsoft.com/office/drawing/2014/main" id="{14931F66-55F4-4B4C-8A7E-5BDDF5A83983}"/>
              </a:ext>
            </a:extLst>
          </p:cNvPr>
          <p:cNvSpPr txBox="1"/>
          <p:nvPr/>
        </p:nvSpPr>
        <p:spPr>
          <a:xfrm>
            <a:off x="2515660" y="7874317"/>
            <a:ext cx="1784008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err="1">
                <a:latin typeface="Arial Narrow" panose="020B0606020202030204" pitchFamily="34" charset="0"/>
              </a:rPr>
              <a:t>Pentatonics</a:t>
            </a:r>
            <a:endParaRPr lang="en-US" sz="1100" b="1" dirty="0">
              <a:latin typeface="Arial Narrow" panose="020B0606020202030204" pitchFamily="34" charset="0"/>
            </a:endParaRPr>
          </a:p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Using Pentatonic notation to create a gamelan melody</a:t>
            </a:r>
          </a:p>
        </p:txBody>
      </p:sp>
      <p:sp>
        <p:nvSpPr>
          <p:cNvPr id="339" name="Rectangle 338">
            <a:extLst>
              <a:ext uri="{FF2B5EF4-FFF2-40B4-BE49-F238E27FC236}">
                <a16:creationId xmlns:a16="http://schemas.microsoft.com/office/drawing/2014/main" id="{15225408-6281-4FCA-B7E9-5C54224D3F09}"/>
              </a:ext>
            </a:extLst>
          </p:cNvPr>
          <p:cNvSpPr/>
          <p:nvPr/>
        </p:nvSpPr>
        <p:spPr>
          <a:xfrm>
            <a:off x="2619530" y="7884715"/>
            <a:ext cx="1568475" cy="555908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3" name="Straight Connector 342">
            <a:extLst>
              <a:ext uri="{FF2B5EF4-FFF2-40B4-BE49-F238E27FC236}">
                <a16:creationId xmlns:a16="http://schemas.microsoft.com/office/drawing/2014/main" id="{9236A5B2-22F2-4093-974C-977F44911B26}"/>
              </a:ext>
            </a:extLst>
          </p:cNvPr>
          <p:cNvCxnSpPr>
            <a:cxnSpLocks/>
            <a:stCxn id="339" idx="2"/>
          </p:cNvCxnSpPr>
          <p:nvPr/>
        </p:nvCxnSpPr>
        <p:spPr>
          <a:xfrm>
            <a:off x="3403768" y="8440623"/>
            <a:ext cx="489455" cy="407431"/>
          </a:xfrm>
          <a:prstGeom prst="line">
            <a:avLst/>
          </a:prstGeom>
          <a:ln w="571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" name="Rectangle 346">
            <a:extLst>
              <a:ext uri="{FF2B5EF4-FFF2-40B4-BE49-F238E27FC236}">
                <a16:creationId xmlns:a16="http://schemas.microsoft.com/office/drawing/2014/main" id="{AC6DC9B7-7BA3-4E2F-BB88-08944849C7ED}"/>
              </a:ext>
            </a:extLst>
          </p:cNvPr>
          <p:cNvSpPr/>
          <p:nvPr/>
        </p:nvSpPr>
        <p:spPr>
          <a:xfrm>
            <a:off x="3777769" y="9478985"/>
            <a:ext cx="1648567" cy="557959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no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9D920EF5-0F43-404F-8DF6-1C2130B320BD}"/>
              </a:ext>
            </a:extLst>
          </p:cNvPr>
          <p:cNvCxnSpPr>
            <a:cxnSpLocks/>
            <a:stCxn id="347" idx="0"/>
          </p:cNvCxnSpPr>
          <p:nvPr/>
        </p:nvCxnSpPr>
        <p:spPr>
          <a:xfrm flipH="1" flipV="1">
            <a:off x="3812967" y="8986153"/>
            <a:ext cx="789086" cy="492832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Rectangle 354">
            <a:extLst>
              <a:ext uri="{FF2B5EF4-FFF2-40B4-BE49-F238E27FC236}">
                <a16:creationId xmlns:a16="http://schemas.microsoft.com/office/drawing/2014/main" id="{2EF60258-47A4-4CCC-88B6-BE2EF15D1FC0}"/>
              </a:ext>
            </a:extLst>
          </p:cNvPr>
          <p:cNvSpPr/>
          <p:nvPr/>
        </p:nvSpPr>
        <p:spPr>
          <a:xfrm>
            <a:off x="4264068" y="8059292"/>
            <a:ext cx="849106" cy="575555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C99B32E2-1D2A-4CF2-B0DE-A0F258030268}"/>
              </a:ext>
            </a:extLst>
          </p:cNvPr>
          <p:cNvSpPr txBox="1"/>
          <p:nvPr/>
        </p:nvSpPr>
        <p:spPr>
          <a:xfrm>
            <a:off x="4249328" y="8070237"/>
            <a:ext cx="8687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latin typeface="Arial Narrow" panose="020B0606020202030204" pitchFamily="34" charset="0"/>
              </a:rPr>
              <a:t>Assessment: </a:t>
            </a:r>
          </a:p>
          <a:p>
            <a:pPr algn="ctr"/>
            <a:r>
              <a:rPr lang="en-US" sz="1050" dirty="0">
                <a:latin typeface="Arial Narrow" panose="020B0606020202030204" pitchFamily="34" charset="0"/>
              </a:rPr>
              <a:t>Ensemble composition</a:t>
            </a:r>
          </a:p>
        </p:txBody>
      </p: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B1A73BE6-4782-4D34-916A-99C734169485}"/>
              </a:ext>
            </a:extLst>
          </p:cNvPr>
          <p:cNvCxnSpPr>
            <a:cxnSpLocks/>
            <a:stCxn id="356" idx="2"/>
          </p:cNvCxnSpPr>
          <p:nvPr/>
        </p:nvCxnSpPr>
        <p:spPr>
          <a:xfrm flipH="1">
            <a:off x="4547656" y="8647318"/>
            <a:ext cx="136038" cy="350892"/>
          </a:xfrm>
          <a:prstGeom prst="line">
            <a:avLst/>
          </a:prstGeom>
          <a:ln w="571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TextBox 358">
            <a:extLst>
              <a:ext uri="{FF2B5EF4-FFF2-40B4-BE49-F238E27FC236}">
                <a16:creationId xmlns:a16="http://schemas.microsoft.com/office/drawing/2014/main" id="{99E2BECC-F0AE-4CC4-9FEA-CAFCA61ED225}"/>
              </a:ext>
            </a:extLst>
          </p:cNvPr>
          <p:cNvSpPr txBox="1"/>
          <p:nvPr/>
        </p:nvSpPr>
        <p:spPr>
          <a:xfrm>
            <a:off x="3718295" y="9467500"/>
            <a:ext cx="1609036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>
                <a:latin typeface="Arial Narrow" panose="020B0606020202030204" pitchFamily="34" charset="0"/>
              </a:rPr>
              <a:t>Rhythms and Layers:</a:t>
            </a:r>
          </a:p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What this is and how to utilize it in composition</a:t>
            </a: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5D5B92AD-3184-496E-BFED-6BF6E93E626F}"/>
              </a:ext>
            </a:extLst>
          </p:cNvPr>
          <p:cNvSpPr txBox="1"/>
          <p:nvPr/>
        </p:nvSpPr>
        <p:spPr>
          <a:xfrm>
            <a:off x="8540503" y="5954474"/>
            <a:ext cx="1044029" cy="9387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Melodic layers and texture: </a:t>
            </a:r>
            <a:r>
              <a:rPr lang="en-US" sz="1100" dirty="0">
                <a:latin typeface="Arial Narrow" panose="020B0606020202030204" pitchFamily="34" charset="0"/>
              </a:rPr>
              <a:t>Using DAW to create, loop, layer sequences</a:t>
            </a:r>
            <a:endParaRPr lang="en-US" sz="1100" i="1" dirty="0">
              <a:latin typeface="Arial Narrow" panose="020B0606020202030204" pitchFamily="34" charset="0"/>
            </a:endParaRPr>
          </a:p>
        </p:txBody>
      </p:sp>
      <p:sp>
        <p:nvSpPr>
          <p:cNvPr id="364" name="Rectangle 363">
            <a:extLst>
              <a:ext uri="{FF2B5EF4-FFF2-40B4-BE49-F238E27FC236}">
                <a16:creationId xmlns:a16="http://schemas.microsoft.com/office/drawing/2014/main" id="{D00F23C6-FFC8-4455-80E3-2B1BC43ECB36}"/>
              </a:ext>
            </a:extLst>
          </p:cNvPr>
          <p:cNvSpPr/>
          <p:nvPr/>
        </p:nvSpPr>
        <p:spPr>
          <a:xfrm>
            <a:off x="5301531" y="7472206"/>
            <a:ext cx="1631183" cy="609872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5" name="Rectangle 364">
            <a:extLst>
              <a:ext uri="{FF2B5EF4-FFF2-40B4-BE49-F238E27FC236}">
                <a16:creationId xmlns:a16="http://schemas.microsoft.com/office/drawing/2014/main" id="{08CD9833-5F88-40A3-8B98-72E4E3F7A7A2}"/>
              </a:ext>
            </a:extLst>
          </p:cNvPr>
          <p:cNvSpPr/>
          <p:nvPr/>
        </p:nvSpPr>
        <p:spPr>
          <a:xfrm>
            <a:off x="8699776" y="9304498"/>
            <a:ext cx="785950" cy="1044486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FD173A22-8F21-4CF2-9B7B-F798A1A31C26}"/>
              </a:ext>
            </a:extLst>
          </p:cNvPr>
          <p:cNvSpPr txBox="1"/>
          <p:nvPr/>
        </p:nvSpPr>
        <p:spPr>
          <a:xfrm>
            <a:off x="8641188" y="9334806"/>
            <a:ext cx="901789" cy="9387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Assessment: </a:t>
            </a:r>
          </a:p>
          <a:p>
            <a:pPr algn="ctr"/>
            <a:r>
              <a:rPr lang="en-US" sz="1100" dirty="0">
                <a:latin typeface="Arial Narrow" panose="020B0606020202030204" pitchFamily="34" charset="0"/>
              </a:rPr>
              <a:t>Group composition performed to the class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A32EABF2-742C-4AE5-90C9-5C573C5C6B9D}"/>
              </a:ext>
            </a:extLst>
          </p:cNvPr>
          <p:cNvSpPr txBox="1"/>
          <p:nvPr/>
        </p:nvSpPr>
        <p:spPr>
          <a:xfrm>
            <a:off x="7419384" y="9386713"/>
            <a:ext cx="1214979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Rhythms &amp; Melody: </a:t>
            </a:r>
          </a:p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Creating Djembe rhythms and upbeat African melodic patterns</a:t>
            </a:r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BAE0C385-4BCD-404B-A6EB-08DFF1F5C8BE}"/>
              </a:ext>
            </a:extLst>
          </p:cNvPr>
          <p:cNvSpPr/>
          <p:nvPr/>
        </p:nvSpPr>
        <p:spPr>
          <a:xfrm>
            <a:off x="7491939" y="9347373"/>
            <a:ext cx="1108345" cy="1120650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726B2A9A-3DEB-4EAA-8E49-12E2F30D5042}"/>
              </a:ext>
            </a:extLst>
          </p:cNvPr>
          <p:cNvSpPr txBox="1"/>
          <p:nvPr/>
        </p:nvSpPr>
        <p:spPr>
          <a:xfrm>
            <a:off x="6294038" y="8154785"/>
            <a:ext cx="68465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>
                <a:latin typeface="Arial Narrow" panose="020B0606020202030204" pitchFamily="34" charset="0"/>
              </a:rPr>
              <a:t>Topic 2: </a:t>
            </a:r>
            <a:r>
              <a:rPr lang="en-US" sz="1100" i="1" dirty="0">
                <a:latin typeface="Arial Narrow" panose="020B0606020202030204" pitchFamily="34" charset="0"/>
              </a:rPr>
              <a:t>Blues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1F136FF5-1D43-4D4A-96E2-04B33CAAC65E}"/>
              </a:ext>
            </a:extLst>
          </p:cNvPr>
          <p:cNvSpPr txBox="1"/>
          <p:nvPr/>
        </p:nvSpPr>
        <p:spPr>
          <a:xfrm>
            <a:off x="8904634" y="7694239"/>
            <a:ext cx="696566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>
                <a:latin typeface="Arial Narrow" panose="020B0606020202030204" pitchFamily="34" charset="0"/>
              </a:rPr>
              <a:t>Topic 3: </a:t>
            </a:r>
            <a:r>
              <a:rPr lang="en-US" sz="1100" i="1" dirty="0">
                <a:latin typeface="Arial Narrow" panose="020B0606020202030204" pitchFamily="34" charset="0"/>
              </a:rPr>
              <a:t>Film Music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7ADA7B68-DDD2-43A2-93CA-875DC1E849DE}"/>
              </a:ext>
            </a:extLst>
          </p:cNvPr>
          <p:cNvSpPr txBox="1"/>
          <p:nvPr/>
        </p:nvSpPr>
        <p:spPr>
          <a:xfrm>
            <a:off x="6982767" y="7891195"/>
            <a:ext cx="117181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Notation &amp; structure: </a:t>
            </a:r>
            <a:r>
              <a:rPr lang="en-US" sz="1100" dirty="0">
                <a:latin typeface="Arial Narrow" panose="020B0606020202030204" pitchFamily="34" charset="0"/>
              </a:rPr>
              <a:t>Playing Blues melodies and 12 bar chords</a:t>
            </a:r>
            <a:endParaRPr lang="en-US" sz="1100" i="1" dirty="0">
              <a:latin typeface="Arial Narrow" panose="020B0606020202030204" pitchFamily="34" charset="0"/>
            </a:endParaRP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5D6C540F-ECD7-4335-AEAB-D2EA02AB0551}"/>
              </a:ext>
            </a:extLst>
          </p:cNvPr>
          <p:cNvSpPr txBox="1"/>
          <p:nvPr/>
        </p:nvSpPr>
        <p:spPr>
          <a:xfrm>
            <a:off x="6944281" y="7319260"/>
            <a:ext cx="1127470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DAW: </a:t>
            </a:r>
            <a:r>
              <a:rPr lang="en-US" sz="1100" dirty="0">
                <a:latin typeface="Arial Narrow" panose="020B0606020202030204" pitchFamily="34" charset="0"/>
              </a:rPr>
              <a:t>Using software to create music to a film clip</a:t>
            </a: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4457BED3-CB37-447F-A7B1-EA8D63BBE3AB}"/>
              </a:ext>
            </a:extLst>
          </p:cNvPr>
          <p:cNvSpPr txBox="1"/>
          <p:nvPr/>
        </p:nvSpPr>
        <p:spPr>
          <a:xfrm>
            <a:off x="5269167" y="7465179"/>
            <a:ext cx="1697477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>
                <a:latin typeface="Arial Narrow" panose="020B0606020202030204" pitchFamily="34" charset="0"/>
              </a:rPr>
              <a:t>Instruments, beats &amp; Loops </a:t>
            </a:r>
          </a:p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Merging classical ideas with modern hip hop beats</a:t>
            </a:r>
          </a:p>
        </p:txBody>
      </p:sp>
      <p:sp>
        <p:nvSpPr>
          <p:cNvPr id="375" name="Rectangle 374">
            <a:extLst>
              <a:ext uri="{FF2B5EF4-FFF2-40B4-BE49-F238E27FC236}">
                <a16:creationId xmlns:a16="http://schemas.microsoft.com/office/drawing/2014/main" id="{BBEC7E23-9626-415F-AD17-7BD041FAC7B0}"/>
              </a:ext>
            </a:extLst>
          </p:cNvPr>
          <p:cNvSpPr/>
          <p:nvPr/>
        </p:nvSpPr>
        <p:spPr>
          <a:xfrm>
            <a:off x="8551889" y="5940946"/>
            <a:ext cx="1005457" cy="906921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>
            <a:no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6" name="Rectangle 375">
            <a:extLst>
              <a:ext uri="{FF2B5EF4-FFF2-40B4-BE49-F238E27FC236}">
                <a16:creationId xmlns:a16="http://schemas.microsoft.com/office/drawing/2014/main" id="{B497F51C-EAF7-40A9-A030-808D74EF48B4}"/>
              </a:ext>
            </a:extLst>
          </p:cNvPr>
          <p:cNvSpPr/>
          <p:nvPr/>
        </p:nvSpPr>
        <p:spPr>
          <a:xfrm>
            <a:off x="8969240" y="7673027"/>
            <a:ext cx="570810" cy="615736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7" name="Rectangle 376">
            <a:extLst>
              <a:ext uri="{FF2B5EF4-FFF2-40B4-BE49-F238E27FC236}">
                <a16:creationId xmlns:a16="http://schemas.microsoft.com/office/drawing/2014/main" id="{15086A0B-9A2C-45EB-B52D-5B662A1ED0AD}"/>
              </a:ext>
            </a:extLst>
          </p:cNvPr>
          <p:cNvSpPr/>
          <p:nvPr/>
        </p:nvSpPr>
        <p:spPr>
          <a:xfrm>
            <a:off x="7049823" y="7933866"/>
            <a:ext cx="1054710" cy="687128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" name="Rectangle 377">
            <a:extLst>
              <a:ext uri="{FF2B5EF4-FFF2-40B4-BE49-F238E27FC236}">
                <a16:creationId xmlns:a16="http://schemas.microsoft.com/office/drawing/2014/main" id="{3E0A25FF-475D-4C3F-8207-C193C04CA103}"/>
              </a:ext>
            </a:extLst>
          </p:cNvPr>
          <p:cNvSpPr/>
          <p:nvPr/>
        </p:nvSpPr>
        <p:spPr>
          <a:xfrm>
            <a:off x="6998177" y="7314998"/>
            <a:ext cx="1046580" cy="566178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073EA592-27E2-47D0-8652-093EEA741B36}"/>
              </a:ext>
            </a:extLst>
          </p:cNvPr>
          <p:cNvSpPr/>
          <p:nvPr/>
        </p:nvSpPr>
        <p:spPr>
          <a:xfrm>
            <a:off x="6310481" y="8165939"/>
            <a:ext cx="689029" cy="417459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CEDC9F35-CBF2-44AC-85A5-43731F876B88}"/>
              </a:ext>
            </a:extLst>
          </p:cNvPr>
          <p:cNvCxnSpPr>
            <a:cxnSpLocks/>
          </p:cNvCxnSpPr>
          <p:nvPr/>
        </p:nvCxnSpPr>
        <p:spPr>
          <a:xfrm flipH="1" flipV="1">
            <a:off x="7415750" y="8947731"/>
            <a:ext cx="105717" cy="399302"/>
          </a:xfrm>
          <a:prstGeom prst="line">
            <a:avLst/>
          </a:prstGeom>
          <a:ln w="57150">
            <a:solidFill>
              <a:srgbClr val="007AC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>
            <a:extLst>
              <a:ext uri="{FF2B5EF4-FFF2-40B4-BE49-F238E27FC236}">
                <a16:creationId xmlns:a16="http://schemas.microsoft.com/office/drawing/2014/main" id="{9658550C-9C0E-45E7-A996-61541610BB68}"/>
              </a:ext>
            </a:extLst>
          </p:cNvPr>
          <p:cNvCxnSpPr>
            <a:cxnSpLocks/>
            <a:stCxn id="376" idx="1"/>
          </p:cNvCxnSpPr>
          <p:nvPr/>
        </p:nvCxnSpPr>
        <p:spPr>
          <a:xfrm flipH="1">
            <a:off x="8647814" y="7980895"/>
            <a:ext cx="321426" cy="5143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Straight Connector 381">
            <a:extLst>
              <a:ext uri="{FF2B5EF4-FFF2-40B4-BE49-F238E27FC236}">
                <a16:creationId xmlns:a16="http://schemas.microsoft.com/office/drawing/2014/main" id="{396CDFDD-C5A5-4CAC-AC52-709C72C52419}"/>
              </a:ext>
            </a:extLst>
          </p:cNvPr>
          <p:cNvCxnSpPr>
            <a:cxnSpLocks/>
          </p:cNvCxnSpPr>
          <p:nvPr/>
        </p:nvCxnSpPr>
        <p:spPr>
          <a:xfrm>
            <a:off x="8042596" y="7423801"/>
            <a:ext cx="614123" cy="251007"/>
          </a:xfrm>
          <a:prstGeom prst="line">
            <a:avLst/>
          </a:prstGeom>
          <a:ln w="571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9FA13498-6B4E-4759-8297-E2AB3E4D15D4}"/>
              </a:ext>
            </a:extLst>
          </p:cNvPr>
          <p:cNvCxnSpPr>
            <a:cxnSpLocks/>
          </p:cNvCxnSpPr>
          <p:nvPr/>
        </p:nvCxnSpPr>
        <p:spPr>
          <a:xfrm flipH="1">
            <a:off x="8279647" y="6519819"/>
            <a:ext cx="251950" cy="318890"/>
          </a:xfrm>
          <a:prstGeom prst="line">
            <a:avLst/>
          </a:prstGeom>
          <a:ln w="57150">
            <a:solidFill>
              <a:srgbClr val="007AC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>
            <a:extLst>
              <a:ext uri="{FF2B5EF4-FFF2-40B4-BE49-F238E27FC236}">
                <a16:creationId xmlns:a16="http://schemas.microsoft.com/office/drawing/2014/main" id="{2943155F-411E-417D-86DB-E32EF1391CE2}"/>
              </a:ext>
            </a:extLst>
          </p:cNvPr>
          <p:cNvCxnSpPr>
            <a:cxnSpLocks/>
            <a:stCxn id="374" idx="0"/>
          </p:cNvCxnSpPr>
          <p:nvPr/>
        </p:nvCxnSpPr>
        <p:spPr>
          <a:xfrm flipV="1">
            <a:off x="6117906" y="6712521"/>
            <a:ext cx="880271" cy="752658"/>
          </a:xfrm>
          <a:prstGeom prst="line">
            <a:avLst/>
          </a:prstGeom>
          <a:ln w="57150">
            <a:solidFill>
              <a:srgbClr val="007AC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EF799019-36D8-4092-AD8D-EE1AC2D7F928}"/>
              </a:ext>
            </a:extLst>
          </p:cNvPr>
          <p:cNvCxnSpPr>
            <a:cxnSpLocks/>
            <a:stCxn id="379" idx="2"/>
          </p:cNvCxnSpPr>
          <p:nvPr/>
        </p:nvCxnSpPr>
        <p:spPr>
          <a:xfrm>
            <a:off x="6654996" y="8583398"/>
            <a:ext cx="1424737" cy="20317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979FC999-84CC-4A31-A8DB-BD9C50E19C38}"/>
              </a:ext>
            </a:extLst>
          </p:cNvPr>
          <p:cNvCxnSpPr>
            <a:cxnSpLocks/>
            <a:endCxn id="140" idx="0"/>
          </p:cNvCxnSpPr>
          <p:nvPr/>
        </p:nvCxnSpPr>
        <p:spPr>
          <a:xfrm flipH="1" flipV="1">
            <a:off x="7817573" y="8981168"/>
            <a:ext cx="888440" cy="327726"/>
          </a:xfrm>
          <a:prstGeom prst="line">
            <a:avLst/>
          </a:prstGeom>
          <a:ln w="571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>
            <a:extLst>
              <a:ext uri="{FF2B5EF4-FFF2-40B4-BE49-F238E27FC236}">
                <a16:creationId xmlns:a16="http://schemas.microsoft.com/office/drawing/2014/main" id="{1F1663A7-9F38-403E-B5AB-4A762D80E8C8}"/>
              </a:ext>
            </a:extLst>
          </p:cNvPr>
          <p:cNvCxnSpPr>
            <a:cxnSpLocks/>
          </p:cNvCxnSpPr>
          <p:nvPr/>
        </p:nvCxnSpPr>
        <p:spPr>
          <a:xfrm>
            <a:off x="8104533" y="8513143"/>
            <a:ext cx="335110" cy="112422"/>
          </a:xfrm>
          <a:prstGeom prst="line">
            <a:avLst/>
          </a:prstGeom>
          <a:ln w="57150">
            <a:solidFill>
              <a:srgbClr val="007AC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" name="Picture 14" descr="25 Music Note Die Cuts Music Note Cut Outs Music Note Paper Shape Cutouts  Eighth Note Die Cuts Eighth Note Cutouts Eighth Note Paper Cut Out">
            <a:extLst>
              <a:ext uri="{FF2B5EF4-FFF2-40B4-BE49-F238E27FC236}">
                <a16:creationId xmlns:a16="http://schemas.microsoft.com/office/drawing/2014/main" id="{0870E898-8AF5-48F1-87E3-1C5FE71E61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3520">
            <a:off x="6804306" y="8648673"/>
            <a:ext cx="525454" cy="64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8" name="TextBox 417">
            <a:extLst>
              <a:ext uri="{FF2B5EF4-FFF2-40B4-BE49-F238E27FC236}">
                <a16:creationId xmlns:a16="http://schemas.microsoft.com/office/drawing/2014/main" id="{43BA9EB0-C1CF-4CDA-881E-5D8CB92C1BE9}"/>
              </a:ext>
            </a:extLst>
          </p:cNvPr>
          <p:cNvSpPr txBox="1"/>
          <p:nvPr/>
        </p:nvSpPr>
        <p:spPr>
          <a:xfrm>
            <a:off x="6592806" y="5904349"/>
            <a:ext cx="1007296" cy="434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>
                <a:latin typeface="Arial Narrow" panose="020B0606020202030204" pitchFamily="34" charset="0"/>
              </a:rPr>
              <a:t>Topic 5: </a:t>
            </a:r>
          </a:p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Hip Hop Fusion</a:t>
            </a:r>
          </a:p>
        </p:txBody>
      </p:sp>
      <p:sp>
        <p:nvSpPr>
          <p:cNvPr id="419" name="Rectangle 418">
            <a:extLst>
              <a:ext uri="{FF2B5EF4-FFF2-40B4-BE49-F238E27FC236}">
                <a16:creationId xmlns:a16="http://schemas.microsoft.com/office/drawing/2014/main" id="{36723C7D-3516-481C-BEBC-08C58F739428}"/>
              </a:ext>
            </a:extLst>
          </p:cNvPr>
          <p:cNvSpPr/>
          <p:nvPr/>
        </p:nvSpPr>
        <p:spPr>
          <a:xfrm>
            <a:off x="6641739" y="5944277"/>
            <a:ext cx="894787" cy="376061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20" name="Straight Connector 419">
            <a:extLst>
              <a:ext uri="{FF2B5EF4-FFF2-40B4-BE49-F238E27FC236}">
                <a16:creationId xmlns:a16="http://schemas.microsoft.com/office/drawing/2014/main" id="{174B1CD7-F1C6-4646-A423-D0BA628EF80A}"/>
              </a:ext>
            </a:extLst>
          </p:cNvPr>
          <p:cNvCxnSpPr>
            <a:cxnSpLocks/>
            <a:stCxn id="419" idx="2"/>
          </p:cNvCxnSpPr>
          <p:nvPr/>
        </p:nvCxnSpPr>
        <p:spPr>
          <a:xfrm>
            <a:off x="7089133" y="6320338"/>
            <a:ext cx="360832" cy="328112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4E601FD-0AC5-4A8E-A637-2C2BF85DBFF2}"/>
              </a:ext>
            </a:extLst>
          </p:cNvPr>
          <p:cNvSpPr/>
          <p:nvPr/>
        </p:nvSpPr>
        <p:spPr>
          <a:xfrm>
            <a:off x="4258461" y="2704018"/>
            <a:ext cx="692930" cy="700576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62E798C6-6D0B-414D-8AF5-5509F53DF3AA}"/>
              </a:ext>
            </a:extLst>
          </p:cNvPr>
          <p:cNvSpPr txBox="1"/>
          <p:nvPr/>
        </p:nvSpPr>
        <p:spPr>
          <a:xfrm>
            <a:off x="4210532" y="2730050"/>
            <a:ext cx="741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1" dirty="0">
                <a:latin typeface="Arial Narrow" panose="020B0606020202030204" pitchFamily="34" charset="0"/>
              </a:rPr>
              <a:t>Component 3: </a:t>
            </a:r>
            <a:r>
              <a:rPr lang="en-US" sz="900" i="1" dirty="0">
                <a:latin typeface="Arial Narrow" panose="020B0606020202030204" pitchFamily="34" charset="0"/>
              </a:rPr>
              <a:t>Responding to a brief </a:t>
            </a: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657B8A7D-C3CB-4003-B7A4-F0EB928B9D5A}"/>
              </a:ext>
            </a:extLst>
          </p:cNvPr>
          <p:cNvSpPr/>
          <p:nvPr/>
        </p:nvSpPr>
        <p:spPr>
          <a:xfrm>
            <a:off x="8595030" y="5102408"/>
            <a:ext cx="913184" cy="760719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EFB9D7CB-D9C8-4613-8A2D-BD5C94FDF67D}"/>
              </a:ext>
            </a:extLst>
          </p:cNvPr>
          <p:cNvSpPr txBox="1"/>
          <p:nvPr/>
        </p:nvSpPr>
        <p:spPr>
          <a:xfrm>
            <a:off x="8731760" y="1243701"/>
            <a:ext cx="8217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1" dirty="0">
                <a:latin typeface="Arial Narrow" panose="020B0606020202030204" pitchFamily="34" charset="0"/>
              </a:rPr>
              <a:t>Component 2: </a:t>
            </a:r>
            <a:r>
              <a:rPr lang="en-US" sz="900" i="1" dirty="0">
                <a:latin typeface="Arial Narrow" panose="020B0606020202030204" pitchFamily="34" charset="0"/>
              </a:rPr>
              <a:t>Music Skills Development</a:t>
            </a: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24379BFE-4CF2-4A98-A8DA-44530F5B08A3}"/>
              </a:ext>
            </a:extLst>
          </p:cNvPr>
          <p:cNvSpPr/>
          <p:nvPr/>
        </p:nvSpPr>
        <p:spPr>
          <a:xfrm>
            <a:off x="8719189" y="1222114"/>
            <a:ext cx="808374" cy="554941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93D74923-5467-4BBA-953E-49B4E19F7624}"/>
              </a:ext>
            </a:extLst>
          </p:cNvPr>
          <p:cNvSpPr/>
          <p:nvPr/>
        </p:nvSpPr>
        <p:spPr>
          <a:xfrm>
            <a:off x="7176387" y="5128469"/>
            <a:ext cx="1130714" cy="573847"/>
          </a:xfrm>
          <a:prstGeom prst="rect">
            <a:avLst/>
          </a:prstGeom>
          <a:ln w="38100" cap="rnd">
            <a:solidFill>
              <a:srgbClr val="F6008B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ABB03B9B-B507-4F1B-ACC6-DD4179B13D35}"/>
              </a:ext>
            </a:extLst>
          </p:cNvPr>
          <p:cNvSpPr txBox="1"/>
          <p:nvPr/>
        </p:nvSpPr>
        <p:spPr>
          <a:xfrm>
            <a:off x="8563920" y="5118310"/>
            <a:ext cx="9346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i="1" dirty="0">
                <a:latin typeface="Arial Narrow" panose="020B0606020202030204" pitchFamily="34" charset="0"/>
              </a:rPr>
              <a:t>Component 1: </a:t>
            </a:r>
            <a:r>
              <a:rPr lang="en-US" sz="1050" i="1" dirty="0">
                <a:latin typeface="Arial Narrow" panose="020B0606020202030204" pitchFamily="34" charset="0"/>
              </a:rPr>
              <a:t>Exploring music products and styles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5EA795E1-3B28-429D-9EB0-EE064C79E07B}"/>
              </a:ext>
            </a:extLst>
          </p:cNvPr>
          <p:cNvSpPr txBox="1"/>
          <p:nvPr/>
        </p:nvSpPr>
        <p:spPr>
          <a:xfrm>
            <a:off x="7107389" y="5119256"/>
            <a:ext cx="121926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i="1" dirty="0">
                <a:latin typeface="Arial Narrow" panose="020B0606020202030204" pitchFamily="34" charset="0"/>
              </a:rPr>
              <a:t>BTEC Level 1/2 Tech award in music practice</a:t>
            </a:r>
            <a:endParaRPr lang="en-US" sz="1050" i="1" dirty="0">
              <a:latin typeface="Arial Narrow" panose="020B0606020202030204" pitchFamily="34" charset="0"/>
            </a:endParaRP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8574AF17-C9B8-4991-828A-42FABF1FDC21}"/>
              </a:ext>
            </a:extLst>
          </p:cNvPr>
          <p:cNvSpPr txBox="1"/>
          <p:nvPr/>
        </p:nvSpPr>
        <p:spPr>
          <a:xfrm>
            <a:off x="6684641" y="355452"/>
            <a:ext cx="87508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 Narrow" panose="020B0606020202030204" pitchFamily="34" charset="0"/>
              </a:rPr>
              <a:t>Logging written developments</a:t>
            </a:r>
            <a:endParaRPr lang="en-US" sz="1050" i="1" dirty="0">
              <a:latin typeface="Arial Narrow" panose="020B0606020202030204" pitchFamily="34" charset="0"/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D76A38C9-027D-4EFD-B8C9-56A8448558B6}"/>
              </a:ext>
            </a:extLst>
          </p:cNvPr>
          <p:cNvSpPr txBox="1"/>
          <p:nvPr/>
        </p:nvSpPr>
        <p:spPr>
          <a:xfrm>
            <a:off x="7195500" y="2167092"/>
            <a:ext cx="94455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 Narrow" panose="020B0606020202030204" pitchFamily="34" charset="0"/>
              </a:rPr>
              <a:t>Logging development practically</a:t>
            </a:r>
            <a:endParaRPr lang="en-US" sz="1050" i="1" dirty="0">
              <a:latin typeface="Arial Narrow" panose="020B0606020202030204" pitchFamily="34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08D478A6-7506-4FCF-A2E3-17B9083529F1}"/>
              </a:ext>
            </a:extLst>
          </p:cNvPr>
          <p:cNvSpPr txBox="1"/>
          <p:nvPr/>
        </p:nvSpPr>
        <p:spPr>
          <a:xfrm>
            <a:off x="7575787" y="177023"/>
            <a:ext cx="92679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>
                <a:latin typeface="Arial Narrow" panose="020B0606020202030204" pitchFamily="34" charset="0"/>
              </a:rPr>
              <a:t>Learning how to plan and manage your musical development and record this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E3EE4C99-D591-4CE8-B6E6-8C6C0AFD1567}"/>
              </a:ext>
            </a:extLst>
          </p:cNvPr>
          <p:cNvSpPr txBox="1"/>
          <p:nvPr/>
        </p:nvSpPr>
        <p:spPr>
          <a:xfrm>
            <a:off x="6299648" y="2219624"/>
            <a:ext cx="9231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>
                <a:latin typeface="Arial Narrow" panose="020B0606020202030204" pitchFamily="34" charset="0"/>
              </a:rPr>
              <a:t>Reflecting and evaluating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29FBDA24-085C-4FEA-9C1F-C413666204D3}"/>
              </a:ext>
            </a:extLst>
          </p:cNvPr>
          <p:cNvSpPr txBox="1"/>
          <p:nvPr/>
        </p:nvSpPr>
        <p:spPr>
          <a:xfrm>
            <a:off x="5644223" y="157411"/>
            <a:ext cx="110371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 Narrow" panose="020B0606020202030204" pitchFamily="34" charset="0"/>
              </a:rPr>
              <a:t>Learning how to create two outcomes in either performance, composition or software</a:t>
            </a:r>
            <a:endParaRPr lang="en-US" sz="1050" i="1" dirty="0">
              <a:latin typeface="Arial Narrow" panose="020B0606020202030204" pitchFamily="34" charset="0"/>
            </a:endParaRP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FB519B32-5147-4CA1-A3FD-CDCCB890DD0F}"/>
              </a:ext>
            </a:extLst>
          </p:cNvPr>
          <p:cNvSpPr txBox="1"/>
          <p:nvPr/>
        </p:nvSpPr>
        <p:spPr>
          <a:xfrm>
            <a:off x="5036884" y="2527012"/>
            <a:ext cx="957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 Narrow" panose="020B0606020202030204" pitchFamily="34" charset="0"/>
              </a:rPr>
              <a:t>Producing two outcomes with the logs in a 15 hour practical</a:t>
            </a:r>
            <a:endParaRPr lang="en-US" sz="1000" i="1" dirty="0">
              <a:latin typeface="Arial Narrow" panose="020B0606020202030204" pitchFamily="34" charset="0"/>
            </a:endParaRP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C954E5F9-EBFD-4C5D-8778-B5C0B7833A55}"/>
              </a:ext>
            </a:extLst>
          </p:cNvPr>
          <p:cNvSpPr/>
          <p:nvPr/>
        </p:nvSpPr>
        <p:spPr>
          <a:xfrm>
            <a:off x="6736739" y="328922"/>
            <a:ext cx="749305" cy="569469"/>
          </a:xfrm>
          <a:prstGeom prst="rect">
            <a:avLst/>
          </a:prstGeom>
          <a:ln w="38100" cap="rnd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5E656589-205C-42D3-BD63-329A5B020BF1}"/>
              </a:ext>
            </a:extLst>
          </p:cNvPr>
          <p:cNvSpPr/>
          <p:nvPr/>
        </p:nvSpPr>
        <p:spPr>
          <a:xfrm>
            <a:off x="5707667" y="132158"/>
            <a:ext cx="964633" cy="1051406"/>
          </a:xfrm>
          <a:prstGeom prst="rect">
            <a:avLst/>
          </a:prstGeom>
          <a:ln w="38100" cap="rnd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965A3198-4CE0-4ACE-9A3B-AB40A86D5654}"/>
              </a:ext>
            </a:extLst>
          </p:cNvPr>
          <p:cNvSpPr/>
          <p:nvPr/>
        </p:nvSpPr>
        <p:spPr>
          <a:xfrm>
            <a:off x="5054834" y="2455619"/>
            <a:ext cx="913418" cy="925148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7D46EAFC-005E-4A0C-B7C5-CADBF20696BE}"/>
              </a:ext>
            </a:extLst>
          </p:cNvPr>
          <p:cNvSpPr/>
          <p:nvPr/>
        </p:nvSpPr>
        <p:spPr>
          <a:xfrm>
            <a:off x="7270576" y="2155624"/>
            <a:ext cx="802158" cy="573847"/>
          </a:xfrm>
          <a:prstGeom prst="rect">
            <a:avLst/>
          </a:prstGeom>
          <a:ln w="38100" cap="rnd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E2E83D26-B868-4EA9-B2CB-5933B3E758C3}"/>
              </a:ext>
            </a:extLst>
          </p:cNvPr>
          <p:cNvSpPr/>
          <p:nvPr/>
        </p:nvSpPr>
        <p:spPr>
          <a:xfrm>
            <a:off x="7581432" y="109606"/>
            <a:ext cx="925659" cy="1205103"/>
          </a:xfrm>
          <a:prstGeom prst="rect">
            <a:avLst/>
          </a:prstGeom>
          <a:ln w="38100" cap="rnd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4AE217BA-360D-4CC8-BC5D-3A32A480BA2C}"/>
              </a:ext>
            </a:extLst>
          </p:cNvPr>
          <p:cNvSpPr/>
          <p:nvPr/>
        </p:nvSpPr>
        <p:spPr>
          <a:xfrm>
            <a:off x="6350036" y="2203509"/>
            <a:ext cx="826351" cy="425934"/>
          </a:xfrm>
          <a:prstGeom prst="rect">
            <a:avLst/>
          </a:prstGeom>
          <a:ln w="38100" cap="rnd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C4F8BC06-5574-42A2-9ABB-E2B3F2431883}"/>
              </a:ext>
            </a:extLst>
          </p:cNvPr>
          <p:cNvCxnSpPr>
            <a:cxnSpLocks/>
          </p:cNvCxnSpPr>
          <p:nvPr/>
        </p:nvCxnSpPr>
        <p:spPr>
          <a:xfrm flipH="1" flipV="1">
            <a:off x="7645555" y="4594820"/>
            <a:ext cx="105813" cy="520111"/>
          </a:xfrm>
          <a:prstGeom prst="line">
            <a:avLst/>
          </a:prstGeom>
          <a:ln w="57150">
            <a:solidFill>
              <a:srgbClr val="F6008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23F53680-D6A9-4681-BB54-C97AAC762950}"/>
              </a:ext>
            </a:extLst>
          </p:cNvPr>
          <p:cNvCxnSpPr>
            <a:cxnSpLocks/>
            <a:stCxn id="213" idx="0"/>
            <a:endCxn id="133" idx="0"/>
          </p:cNvCxnSpPr>
          <p:nvPr/>
        </p:nvCxnSpPr>
        <p:spPr>
          <a:xfrm flipH="1" flipV="1">
            <a:off x="7892005" y="4596237"/>
            <a:ext cx="1159617" cy="506171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5FA81BD4-3277-42AF-9BFD-6ECB6FC46198}"/>
              </a:ext>
            </a:extLst>
          </p:cNvPr>
          <p:cNvCxnSpPr>
            <a:cxnSpLocks/>
            <a:stCxn id="218" idx="1"/>
            <a:endCxn id="156" idx="0"/>
          </p:cNvCxnSpPr>
          <p:nvPr/>
        </p:nvCxnSpPr>
        <p:spPr>
          <a:xfrm flipH="1">
            <a:off x="8056217" y="1499585"/>
            <a:ext cx="662972" cy="176127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6E34E5E9-2323-49EC-A51C-ADF3C99E68B2}"/>
              </a:ext>
            </a:extLst>
          </p:cNvPr>
          <p:cNvCxnSpPr>
            <a:cxnSpLocks/>
            <a:stCxn id="258" idx="0"/>
          </p:cNvCxnSpPr>
          <p:nvPr/>
        </p:nvCxnSpPr>
        <p:spPr>
          <a:xfrm flipH="1" flipV="1">
            <a:off x="7102346" y="1746279"/>
            <a:ext cx="569309" cy="409345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0671C6B1-6C5F-468D-857A-7CEB687E9131}"/>
              </a:ext>
            </a:extLst>
          </p:cNvPr>
          <p:cNvCxnSpPr>
            <a:cxnSpLocks/>
            <a:stCxn id="263" idx="0"/>
          </p:cNvCxnSpPr>
          <p:nvPr/>
        </p:nvCxnSpPr>
        <p:spPr>
          <a:xfrm flipH="1" flipV="1">
            <a:off x="6563982" y="1753000"/>
            <a:ext cx="199230" cy="450509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1DDE116-F789-4BAE-AB0A-67BB0BDF7780}"/>
              </a:ext>
            </a:extLst>
          </p:cNvPr>
          <p:cNvCxnSpPr>
            <a:cxnSpLocks/>
          </p:cNvCxnSpPr>
          <p:nvPr/>
        </p:nvCxnSpPr>
        <p:spPr>
          <a:xfrm>
            <a:off x="7156689" y="911467"/>
            <a:ext cx="189771" cy="826217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CBD59BF-38B2-4E50-A5E0-0D7489A64993}"/>
              </a:ext>
            </a:extLst>
          </p:cNvPr>
          <p:cNvCxnSpPr>
            <a:cxnSpLocks/>
          </p:cNvCxnSpPr>
          <p:nvPr/>
        </p:nvCxnSpPr>
        <p:spPr>
          <a:xfrm>
            <a:off x="6252965" y="1188923"/>
            <a:ext cx="607916" cy="542415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TextBox 295">
            <a:extLst>
              <a:ext uri="{FF2B5EF4-FFF2-40B4-BE49-F238E27FC236}">
                <a16:creationId xmlns:a16="http://schemas.microsoft.com/office/drawing/2014/main" id="{C6AD0465-9E30-47EE-B7E6-B065625EC2D4}"/>
              </a:ext>
            </a:extLst>
          </p:cNvPr>
          <p:cNvSpPr txBox="1"/>
          <p:nvPr/>
        </p:nvSpPr>
        <p:spPr>
          <a:xfrm>
            <a:off x="7192111" y="3654743"/>
            <a:ext cx="11835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>
                <a:latin typeface="Arial Narrow" panose="020B0606020202030204" pitchFamily="34" charset="0"/>
              </a:rPr>
              <a:t>Four different portfolio write ups</a:t>
            </a: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42A56E04-9946-4595-A966-6D72BE725885}"/>
              </a:ext>
            </a:extLst>
          </p:cNvPr>
          <p:cNvSpPr txBox="1"/>
          <p:nvPr/>
        </p:nvSpPr>
        <p:spPr>
          <a:xfrm>
            <a:off x="8848069" y="3204922"/>
            <a:ext cx="66639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>
                <a:latin typeface="Arial Narrow" panose="020B0606020202030204" pitchFamily="34" charset="0"/>
              </a:rPr>
              <a:t>Links and research to examples of styles</a:t>
            </a: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BF8EFF1D-CE30-4494-84F3-293E44AD75BA}"/>
              </a:ext>
            </a:extLst>
          </p:cNvPr>
          <p:cNvSpPr txBox="1"/>
          <p:nvPr/>
        </p:nvSpPr>
        <p:spPr>
          <a:xfrm>
            <a:off x="8859105" y="4366244"/>
            <a:ext cx="66639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>
                <a:latin typeface="Arial Narrow" panose="020B0606020202030204" pitchFamily="34" charset="0"/>
              </a:rPr>
              <a:t>Research different styles</a:t>
            </a: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BB631114-111D-47C2-B613-48F44075C858}"/>
              </a:ext>
            </a:extLst>
          </p:cNvPr>
          <p:cNvSpPr txBox="1"/>
          <p:nvPr/>
        </p:nvSpPr>
        <p:spPr>
          <a:xfrm>
            <a:off x="6422441" y="3158839"/>
            <a:ext cx="191106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>
                <a:latin typeface="Arial Narrow" panose="020B0606020202030204" pitchFamily="34" charset="0"/>
              </a:rPr>
              <a:t>Producing three different practical performances</a:t>
            </a:r>
          </a:p>
        </p:txBody>
      </p: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5C21413E-2061-4479-92D2-C94FED682164}"/>
              </a:ext>
            </a:extLst>
          </p:cNvPr>
          <p:cNvCxnSpPr>
            <a:cxnSpLocks/>
          </p:cNvCxnSpPr>
          <p:nvPr/>
        </p:nvCxnSpPr>
        <p:spPr>
          <a:xfrm flipH="1">
            <a:off x="7751367" y="1277267"/>
            <a:ext cx="238063" cy="447561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Rectangle 307">
            <a:extLst>
              <a:ext uri="{FF2B5EF4-FFF2-40B4-BE49-F238E27FC236}">
                <a16:creationId xmlns:a16="http://schemas.microsoft.com/office/drawing/2014/main" id="{C1055D29-3CA3-4F82-9652-5A4799EF9298}"/>
              </a:ext>
            </a:extLst>
          </p:cNvPr>
          <p:cNvSpPr/>
          <p:nvPr/>
        </p:nvSpPr>
        <p:spPr>
          <a:xfrm>
            <a:off x="6065211" y="2791165"/>
            <a:ext cx="2321667" cy="328661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BF3A7BE8-5764-4659-8C76-AEC2771AC689}"/>
              </a:ext>
            </a:extLst>
          </p:cNvPr>
          <p:cNvSpPr/>
          <p:nvPr/>
        </p:nvSpPr>
        <p:spPr>
          <a:xfrm>
            <a:off x="8900803" y="3175191"/>
            <a:ext cx="584923" cy="988556"/>
          </a:xfrm>
          <a:prstGeom prst="rect">
            <a:avLst/>
          </a:prstGeom>
          <a:ln w="38100" cap="rnd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ADC04388-441A-4271-9CDB-B88EB3209C66}"/>
              </a:ext>
            </a:extLst>
          </p:cNvPr>
          <p:cNvSpPr/>
          <p:nvPr/>
        </p:nvSpPr>
        <p:spPr>
          <a:xfrm>
            <a:off x="8858328" y="4316897"/>
            <a:ext cx="645874" cy="616610"/>
          </a:xfrm>
          <a:prstGeom prst="rect">
            <a:avLst/>
          </a:prstGeom>
          <a:ln w="38100" cap="rnd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13683452-4633-44C1-8121-9E6F0FFB4987}"/>
              </a:ext>
            </a:extLst>
          </p:cNvPr>
          <p:cNvSpPr/>
          <p:nvPr/>
        </p:nvSpPr>
        <p:spPr>
          <a:xfrm>
            <a:off x="7304898" y="3632817"/>
            <a:ext cx="957813" cy="458205"/>
          </a:xfrm>
          <a:prstGeom prst="rect">
            <a:avLst/>
          </a:prstGeom>
          <a:ln w="38100" cap="rnd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BDF72370-066A-4369-900F-B79C3F151AB4}"/>
              </a:ext>
            </a:extLst>
          </p:cNvPr>
          <p:cNvSpPr/>
          <p:nvPr/>
        </p:nvSpPr>
        <p:spPr>
          <a:xfrm>
            <a:off x="6294578" y="3170364"/>
            <a:ext cx="1953759" cy="380805"/>
          </a:xfrm>
          <a:prstGeom prst="rect">
            <a:avLst/>
          </a:prstGeom>
          <a:ln w="38100" cap="rnd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6" name="Rectangle 315">
            <a:extLst>
              <a:ext uri="{FF2B5EF4-FFF2-40B4-BE49-F238E27FC236}">
                <a16:creationId xmlns:a16="http://schemas.microsoft.com/office/drawing/2014/main" id="{37F54908-A3E8-4E64-A2C9-B97BAB4F536F}"/>
              </a:ext>
            </a:extLst>
          </p:cNvPr>
          <p:cNvSpPr/>
          <p:nvPr/>
        </p:nvSpPr>
        <p:spPr>
          <a:xfrm>
            <a:off x="8882187" y="2094914"/>
            <a:ext cx="661809" cy="412319"/>
          </a:xfrm>
          <a:prstGeom prst="rect">
            <a:avLst/>
          </a:prstGeom>
          <a:ln w="38100" cap="rnd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BCF4743A-DD91-47F6-AB4A-E1959B880424}"/>
              </a:ext>
            </a:extLst>
          </p:cNvPr>
          <p:cNvSpPr txBox="1"/>
          <p:nvPr/>
        </p:nvSpPr>
        <p:spPr>
          <a:xfrm>
            <a:off x="6025927" y="2841703"/>
            <a:ext cx="24394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 Narrow" panose="020B0606020202030204" pitchFamily="34" charset="0"/>
              </a:rPr>
              <a:t>Coursework submission (based on  given theme)</a:t>
            </a:r>
            <a:endParaRPr lang="en-US" sz="1000" i="1" dirty="0">
              <a:latin typeface="Arial Narrow" panose="020B0606020202030204" pitchFamily="34" charset="0"/>
            </a:endParaRPr>
          </a:p>
        </p:txBody>
      </p: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05D3E67D-AE42-4427-A7D9-1C1620DBF0A4}"/>
              </a:ext>
            </a:extLst>
          </p:cNvPr>
          <p:cNvCxnSpPr>
            <a:cxnSpLocks/>
          </p:cNvCxnSpPr>
          <p:nvPr/>
        </p:nvCxnSpPr>
        <p:spPr>
          <a:xfrm flipV="1">
            <a:off x="5785593" y="1737920"/>
            <a:ext cx="494214" cy="717203"/>
          </a:xfrm>
          <a:prstGeom prst="line">
            <a:avLst/>
          </a:prstGeom>
          <a:ln w="571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085FF91E-8589-4CD8-A9F8-0C4E86BD84F3}"/>
              </a:ext>
            </a:extLst>
          </p:cNvPr>
          <p:cNvCxnSpPr>
            <a:cxnSpLocks/>
          </p:cNvCxnSpPr>
          <p:nvPr/>
        </p:nvCxnSpPr>
        <p:spPr>
          <a:xfrm flipV="1">
            <a:off x="8241376" y="1960527"/>
            <a:ext cx="217459" cy="829516"/>
          </a:xfrm>
          <a:prstGeom prst="line">
            <a:avLst/>
          </a:prstGeom>
          <a:ln w="571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A807C509-7AA2-4D77-A7D1-FD8584035CE2}"/>
              </a:ext>
            </a:extLst>
          </p:cNvPr>
          <p:cNvCxnSpPr>
            <a:cxnSpLocks/>
          </p:cNvCxnSpPr>
          <p:nvPr/>
        </p:nvCxnSpPr>
        <p:spPr>
          <a:xfrm flipH="1">
            <a:off x="8656719" y="2278755"/>
            <a:ext cx="224077" cy="21229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CC07DACD-E61B-4F1E-BB3A-C081CFC959E3}"/>
              </a:ext>
            </a:extLst>
          </p:cNvPr>
          <p:cNvCxnSpPr>
            <a:cxnSpLocks/>
          </p:cNvCxnSpPr>
          <p:nvPr/>
        </p:nvCxnSpPr>
        <p:spPr>
          <a:xfrm flipV="1">
            <a:off x="8250735" y="2821590"/>
            <a:ext cx="503290" cy="524325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DBEC45EE-A101-4B2A-8E4D-6154E3F6B781}"/>
              </a:ext>
            </a:extLst>
          </p:cNvPr>
          <p:cNvCxnSpPr>
            <a:cxnSpLocks/>
            <a:stCxn id="309" idx="1"/>
          </p:cNvCxnSpPr>
          <p:nvPr/>
        </p:nvCxnSpPr>
        <p:spPr>
          <a:xfrm flipH="1">
            <a:off x="8708407" y="3669469"/>
            <a:ext cx="192396" cy="243575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57041182-8721-4BA1-978F-C92B0BCE619A}"/>
              </a:ext>
            </a:extLst>
          </p:cNvPr>
          <p:cNvCxnSpPr>
            <a:cxnSpLocks/>
          </p:cNvCxnSpPr>
          <p:nvPr/>
        </p:nvCxnSpPr>
        <p:spPr>
          <a:xfrm flipH="1" flipV="1">
            <a:off x="8481632" y="4378529"/>
            <a:ext cx="426950" cy="307593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305B8898-A3C6-4563-A34D-6909C6747E8C}"/>
              </a:ext>
            </a:extLst>
          </p:cNvPr>
          <p:cNvCxnSpPr>
            <a:cxnSpLocks/>
            <a:stCxn id="311" idx="2"/>
          </p:cNvCxnSpPr>
          <p:nvPr/>
        </p:nvCxnSpPr>
        <p:spPr>
          <a:xfrm>
            <a:off x="7783805" y="4091022"/>
            <a:ext cx="482552" cy="465115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Rectangle 361">
            <a:extLst>
              <a:ext uri="{FF2B5EF4-FFF2-40B4-BE49-F238E27FC236}">
                <a16:creationId xmlns:a16="http://schemas.microsoft.com/office/drawing/2014/main" id="{0CFC4058-BA81-4B52-A3F4-E3A07623E7D8}"/>
              </a:ext>
            </a:extLst>
          </p:cNvPr>
          <p:cNvSpPr/>
          <p:nvPr/>
        </p:nvSpPr>
        <p:spPr>
          <a:xfrm>
            <a:off x="4463411" y="322194"/>
            <a:ext cx="776853" cy="752442"/>
          </a:xfrm>
          <a:prstGeom prst="rect">
            <a:avLst/>
          </a:prstGeom>
          <a:ln w="38100" cap="rnd">
            <a:solidFill>
              <a:srgbClr val="F6008B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FA5DAB6A-3940-4BF1-9073-0DCB3F99F10A}"/>
              </a:ext>
            </a:extLst>
          </p:cNvPr>
          <p:cNvSpPr txBox="1"/>
          <p:nvPr/>
        </p:nvSpPr>
        <p:spPr>
          <a:xfrm>
            <a:off x="2090291" y="795620"/>
            <a:ext cx="10927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 Narrow" panose="020B0606020202030204" pitchFamily="34" charset="0"/>
              </a:rPr>
              <a:t>Task 3: </a:t>
            </a:r>
            <a:br>
              <a:rPr lang="en-US" sz="1000" b="1" dirty="0">
                <a:latin typeface="Arial Narrow" panose="020B0606020202030204" pitchFamily="34" charset="0"/>
              </a:rPr>
            </a:br>
            <a:r>
              <a:rPr lang="en-US" sz="1000" dirty="0">
                <a:latin typeface="Arial Narrow" panose="020B0606020202030204" pitchFamily="34" charset="0"/>
              </a:rPr>
              <a:t>Tracking progress and contribution</a:t>
            </a:r>
            <a:endParaRPr lang="en-US" sz="1000" i="1" dirty="0">
              <a:latin typeface="Arial Narrow" panose="020B0606020202030204" pitchFamily="34" charset="0"/>
            </a:endParaRPr>
          </a:p>
        </p:txBody>
      </p:sp>
      <p:sp>
        <p:nvSpPr>
          <p:cNvPr id="388" name="TextBox 387">
            <a:extLst>
              <a:ext uri="{FF2B5EF4-FFF2-40B4-BE49-F238E27FC236}">
                <a16:creationId xmlns:a16="http://schemas.microsoft.com/office/drawing/2014/main" id="{7B6DD6A9-0C71-4F81-AEC0-C722285F5835}"/>
              </a:ext>
            </a:extLst>
          </p:cNvPr>
          <p:cNvSpPr txBox="1"/>
          <p:nvPr/>
        </p:nvSpPr>
        <p:spPr>
          <a:xfrm>
            <a:off x="3361555" y="778830"/>
            <a:ext cx="10551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 Narrow" panose="020B0606020202030204" pitchFamily="34" charset="0"/>
              </a:rPr>
              <a:t>Task 1: </a:t>
            </a:r>
            <a:r>
              <a:rPr lang="en-US" sz="1000" dirty="0">
                <a:latin typeface="Arial Narrow" panose="020B0606020202030204" pitchFamily="34" charset="0"/>
              </a:rPr>
              <a:t>Planning a musical response to a brief</a:t>
            </a:r>
            <a:endParaRPr lang="en-US" sz="1000" i="1" dirty="0">
              <a:latin typeface="Arial Narrow" panose="020B0606020202030204" pitchFamily="34" charset="0"/>
            </a:endParaRPr>
          </a:p>
        </p:txBody>
      </p:sp>
      <p:sp>
        <p:nvSpPr>
          <p:cNvPr id="389" name="TextBox 388">
            <a:extLst>
              <a:ext uri="{FF2B5EF4-FFF2-40B4-BE49-F238E27FC236}">
                <a16:creationId xmlns:a16="http://schemas.microsoft.com/office/drawing/2014/main" id="{975809C9-2EC4-4AD7-805F-BD2E3DDAD22B}"/>
              </a:ext>
            </a:extLst>
          </p:cNvPr>
          <p:cNvSpPr txBox="1"/>
          <p:nvPr/>
        </p:nvSpPr>
        <p:spPr>
          <a:xfrm>
            <a:off x="2467282" y="2119197"/>
            <a:ext cx="1000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 Narrow" panose="020B0606020202030204" pitchFamily="34" charset="0"/>
              </a:rPr>
              <a:t>Task 2: </a:t>
            </a:r>
            <a:r>
              <a:rPr lang="en-US" sz="1000" dirty="0">
                <a:latin typeface="Arial Narrow" panose="020B0606020202030204" pitchFamily="34" charset="0"/>
              </a:rPr>
              <a:t>Create a music product</a:t>
            </a:r>
            <a:endParaRPr lang="en-US" sz="1000" i="1" dirty="0">
              <a:latin typeface="Arial Narrow" panose="020B0606020202030204" pitchFamily="34" charset="0"/>
            </a:endParaRP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94D67C55-5254-405F-A108-FD76340ACD32}"/>
              </a:ext>
            </a:extLst>
          </p:cNvPr>
          <p:cNvSpPr txBox="1"/>
          <p:nvPr/>
        </p:nvSpPr>
        <p:spPr>
          <a:xfrm>
            <a:off x="1558057" y="2376569"/>
            <a:ext cx="712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 Narrow" panose="020B0606020202030204" pitchFamily="34" charset="0"/>
              </a:rPr>
              <a:t>Task 4:  </a:t>
            </a:r>
            <a:r>
              <a:rPr lang="en-US" sz="1000" dirty="0">
                <a:latin typeface="Arial Narrow" panose="020B0606020202030204" pitchFamily="34" charset="0"/>
              </a:rPr>
              <a:t>Evaluation &amp; Portfolio submission </a:t>
            </a:r>
            <a:endParaRPr lang="en-US" sz="1000" i="1" dirty="0">
              <a:latin typeface="Arial Narrow" panose="020B0606020202030204" pitchFamily="34" charset="0"/>
            </a:endParaRP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7D5415E1-FE84-4B90-B89A-50A9A965712E}"/>
              </a:ext>
            </a:extLst>
          </p:cNvPr>
          <p:cNvSpPr txBox="1"/>
          <p:nvPr/>
        </p:nvSpPr>
        <p:spPr>
          <a:xfrm>
            <a:off x="3837271" y="2200267"/>
            <a:ext cx="633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 Narrow" panose="020B0606020202030204" pitchFamily="34" charset="0"/>
              </a:rPr>
              <a:t>Types of research </a:t>
            </a:r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60AD8458-25A8-478B-B163-73B1BEDEA722}"/>
              </a:ext>
            </a:extLst>
          </p:cNvPr>
          <p:cNvSpPr txBox="1"/>
          <p:nvPr/>
        </p:nvSpPr>
        <p:spPr>
          <a:xfrm>
            <a:off x="4377897" y="366750"/>
            <a:ext cx="957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 Narrow" panose="020B0606020202030204" pitchFamily="34" charset="0"/>
              </a:rPr>
              <a:t>Work as a performer, composer or sequencer</a:t>
            </a:r>
            <a:endParaRPr lang="en-US" sz="1000" i="1" dirty="0">
              <a:latin typeface="Arial Narrow" panose="020B0606020202030204" pitchFamily="34" charset="0"/>
            </a:endParaRP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545D7200-10AB-43C6-9EB0-985F51205BDB}"/>
              </a:ext>
            </a:extLst>
          </p:cNvPr>
          <p:cNvSpPr txBox="1"/>
          <p:nvPr/>
        </p:nvSpPr>
        <p:spPr>
          <a:xfrm>
            <a:off x="3075471" y="2687733"/>
            <a:ext cx="9577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 Narrow" panose="020B0606020202030204" pitchFamily="34" charset="0"/>
              </a:rPr>
              <a:t>Learning to plan and develop musical ideas</a:t>
            </a:r>
          </a:p>
        </p:txBody>
      </p:sp>
      <p:sp>
        <p:nvSpPr>
          <p:cNvPr id="394" name="Rectangle 393">
            <a:extLst>
              <a:ext uri="{FF2B5EF4-FFF2-40B4-BE49-F238E27FC236}">
                <a16:creationId xmlns:a16="http://schemas.microsoft.com/office/drawing/2014/main" id="{E55C292E-6625-44AD-A9C0-2DAFD33BBE17}"/>
              </a:ext>
            </a:extLst>
          </p:cNvPr>
          <p:cNvSpPr/>
          <p:nvPr/>
        </p:nvSpPr>
        <p:spPr>
          <a:xfrm>
            <a:off x="2122436" y="795303"/>
            <a:ext cx="1026012" cy="538904"/>
          </a:xfrm>
          <a:prstGeom prst="rect">
            <a:avLst/>
          </a:prstGeom>
          <a:ln w="38100" cap="rnd">
            <a:solidFill>
              <a:srgbClr val="F6008B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5" name="Rectangle 394">
            <a:extLst>
              <a:ext uri="{FF2B5EF4-FFF2-40B4-BE49-F238E27FC236}">
                <a16:creationId xmlns:a16="http://schemas.microsoft.com/office/drawing/2014/main" id="{5F588342-5F33-48AC-8941-DEB8D99A91CC}"/>
              </a:ext>
            </a:extLst>
          </p:cNvPr>
          <p:cNvSpPr/>
          <p:nvPr/>
        </p:nvSpPr>
        <p:spPr>
          <a:xfrm>
            <a:off x="3881601" y="2189626"/>
            <a:ext cx="560989" cy="437556"/>
          </a:xfrm>
          <a:prstGeom prst="rect">
            <a:avLst/>
          </a:prstGeom>
          <a:ln w="38100" cap="rnd">
            <a:solidFill>
              <a:srgbClr val="F6008B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6" name="Rectangle 395">
            <a:extLst>
              <a:ext uri="{FF2B5EF4-FFF2-40B4-BE49-F238E27FC236}">
                <a16:creationId xmlns:a16="http://schemas.microsoft.com/office/drawing/2014/main" id="{F9C8CB4A-6DD3-4801-B0DC-40AA76DE4B72}"/>
              </a:ext>
            </a:extLst>
          </p:cNvPr>
          <p:cNvSpPr/>
          <p:nvPr/>
        </p:nvSpPr>
        <p:spPr>
          <a:xfrm>
            <a:off x="3330306" y="771424"/>
            <a:ext cx="1055127" cy="564597"/>
          </a:xfrm>
          <a:prstGeom prst="rect">
            <a:avLst/>
          </a:prstGeom>
          <a:ln w="38100" cap="rnd">
            <a:solidFill>
              <a:srgbClr val="F6008B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7" name="Rectangle 396">
            <a:extLst>
              <a:ext uri="{FF2B5EF4-FFF2-40B4-BE49-F238E27FC236}">
                <a16:creationId xmlns:a16="http://schemas.microsoft.com/office/drawing/2014/main" id="{E8262DC6-B64A-47E9-B5AB-B4C522BCA379}"/>
              </a:ext>
            </a:extLst>
          </p:cNvPr>
          <p:cNvSpPr/>
          <p:nvPr/>
        </p:nvSpPr>
        <p:spPr>
          <a:xfrm>
            <a:off x="3136611" y="2678578"/>
            <a:ext cx="821705" cy="596067"/>
          </a:xfrm>
          <a:prstGeom prst="rect">
            <a:avLst/>
          </a:prstGeom>
          <a:ln w="38100" cap="rnd">
            <a:solidFill>
              <a:srgbClr val="F6008B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CC40972C-9F43-490F-BC14-DF2505221A93}"/>
              </a:ext>
            </a:extLst>
          </p:cNvPr>
          <p:cNvSpPr/>
          <p:nvPr/>
        </p:nvSpPr>
        <p:spPr>
          <a:xfrm>
            <a:off x="1523664" y="2382969"/>
            <a:ext cx="750838" cy="744576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" name="Rectangle 398">
            <a:extLst>
              <a:ext uri="{FF2B5EF4-FFF2-40B4-BE49-F238E27FC236}">
                <a16:creationId xmlns:a16="http://schemas.microsoft.com/office/drawing/2014/main" id="{51928A79-50FB-463F-93C7-C35DFF7D6FA8}"/>
              </a:ext>
            </a:extLst>
          </p:cNvPr>
          <p:cNvSpPr/>
          <p:nvPr/>
        </p:nvSpPr>
        <p:spPr>
          <a:xfrm>
            <a:off x="2467282" y="2085853"/>
            <a:ext cx="995971" cy="524564"/>
          </a:xfrm>
          <a:prstGeom prst="rect">
            <a:avLst/>
          </a:prstGeom>
          <a:ln w="38100" cap="rnd">
            <a:solidFill>
              <a:srgbClr val="F6008B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00" name="Straight Connector 399">
            <a:extLst>
              <a:ext uri="{FF2B5EF4-FFF2-40B4-BE49-F238E27FC236}">
                <a16:creationId xmlns:a16="http://schemas.microsoft.com/office/drawing/2014/main" id="{DCE8978C-FA82-4C25-9196-C47FDC54E6BB}"/>
              </a:ext>
            </a:extLst>
          </p:cNvPr>
          <p:cNvCxnSpPr>
            <a:cxnSpLocks/>
          </p:cNvCxnSpPr>
          <p:nvPr/>
        </p:nvCxnSpPr>
        <p:spPr>
          <a:xfrm flipV="1">
            <a:off x="4091565" y="1738083"/>
            <a:ext cx="1262" cy="465426"/>
          </a:xfrm>
          <a:prstGeom prst="line">
            <a:avLst/>
          </a:prstGeom>
          <a:ln w="57150">
            <a:solidFill>
              <a:srgbClr val="F6008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Connector 400">
            <a:extLst>
              <a:ext uri="{FF2B5EF4-FFF2-40B4-BE49-F238E27FC236}">
                <a16:creationId xmlns:a16="http://schemas.microsoft.com/office/drawing/2014/main" id="{0CB2448C-77A1-49B4-87A7-753DFCDB522E}"/>
              </a:ext>
            </a:extLst>
          </p:cNvPr>
          <p:cNvCxnSpPr>
            <a:cxnSpLocks/>
            <a:stCxn id="397" idx="0"/>
          </p:cNvCxnSpPr>
          <p:nvPr/>
        </p:nvCxnSpPr>
        <p:spPr>
          <a:xfrm flipV="1">
            <a:off x="3547464" y="1771962"/>
            <a:ext cx="312524" cy="906616"/>
          </a:xfrm>
          <a:prstGeom prst="line">
            <a:avLst/>
          </a:prstGeom>
          <a:ln w="57150">
            <a:solidFill>
              <a:srgbClr val="F6008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1976E63C-CA0E-4870-89F5-24AAAF863CD3}"/>
              </a:ext>
            </a:extLst>
          </p:cNvPr>
          <p:cNvCxnSpPr>
            <a:cxnSpLocks/>
          </p:cNvCxnSpPr>
          <p:nvPr/>
        </p:nvCxnSpPr>
        <p:spPr>
          <a:xfrm flipH="1">
            <a:off x="4404202" y="1068609"/>
            <a:ext cx="443710" cy="656545"/>
          </a:xfrm>
          <a:prstGeom prst="line">
            <a:avLst/>
          </a:prstGeom>
          <a:ln w="57150">
            <a:solidFill>
              <a:srgbClr val="F6008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>
            <a:extLst>
              <a:ext uri="{FF2B5EF4-FFF2-40B4-BE49-F238E27FC236}">
                <a16:creationId xmlns:a16="http://schemas.microsoft.com/office/drawing/2014/main" id="{AE699C02-5981-47BC-8445-65017AD5458F}"/>
              </a:ext>
            </a:extLst>
          </p:cNvPr>
          <p:cNvCxnSpPr>
            <a:cxnSpLocks/>
          </p:cNvCxnSpPr>
          <p:nvPr/>
        </p:nvCxnSpPr>
        <p:spPr>
          <a:xfrm flipV="1">
            <a:off x="4626292" y="1758259"/>
            <a:ext cx="58814" cy="939052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>
            <a:extLst>
              <a:ext uri="{FF2B5EF4-FFF2-40B4-BE49-F238E27FC236}">
                <a16:creationId xmlns:a16="http://schemas.microsoft.com/office/drawing/2014/main" id="{DC497F32-C740-4A9F-96BA-E734253D9941}"/>
              </a:ext>
            </a:extLst>
          </p:cNvPr>
          <p:cNvCxnSpPr>
            <a:cxnSpLocks/>
          </p:cNvCxnSpPr>
          <p:nvPr/>
        </p:nvCxnSpPr>
        <p:spPr>
          <a:xfrm flipH="1">
            <a:off x="3414719" y="1357675"/>
            <a:ext cx="328741" cy="396004"/>
          </a:xfrm>
          <a:prstGeom prst="line">
            <a:avLst/>
          </a:prstGeom>
          <a:ln w="57150">
            <a:solidFill>
              <a:srgbClr val="F6008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>
            <a:extLst>
              <a:ext uri="{FF2B5EF4-FFF2-40B4-BE49-F238E27FC236}">
                <a16:creationId xmlns:a16="http://schemas.microsoft.com/office/drawing/2014/main" id="{136F5A23-BD1E-4021-AE18-E80614BF667D}"/>
              </a:ext>
            </a:extLst>
          </p:cNvPr>
          <p:cNvCxnSpPr>
            <a:cxnSpLocks/>
            <a:stCxn id="399" idx="0"/>
          </p:cNvCxnSpPr>
          <p:nvPr/>
        </p:nvCxnSpPr>
        <p:spPr>
          <a:xfrm flipH="1" flipV="1">
            <a:off x="2952810" y="1741223"/>
            <a:ext cx="12458" cy="344630"/>
          </a:xfrm>
          <a:prstGeom prst="line">
            <a:avLst/>
          </a:prstGeom>
          <a:ln w="57150">
            <a:solidFill>
              <a:srgbClr val="F6008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Straight Connector 407">
            <a:extLst>
              <a:ext uri="{FF2B5EF4-FFF2-40B4-BE49-F238E27FC236}">
                <a16:creationId xmlns:a16="http://schemas.microsoft.com/office/drawing/2014/main" id="{73420210-591C-45ED-843F-AC514F71A4BC}"/>
              </a:ext>
            </a:extLst>
          </p:cNvPr>
          <p:cNvCxnSpPr>
            <a:cxnSpLocks/>
          </p:cNvCxnSpPr>
          <p:nvPr/>
        </p:nvCxnSpPr>
        <p:spPr>
          <a:xfrm flipH="1">
            <a:off x="2511902" y="1342217"/>
            <a:ext cx="93373" cy="409023"/>
          </a:xfrm>
          <a:prstGeom prst="line">
            <a:avLst/>
          </a:prstGeom>
          <a:ln w="57150">
            <a:solidFill>
              <a:srgbClr val="F6008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Connector 408">
            <a:extLst>
              <a:ext uri="{FF2B5EF4-FFF2-40B4-BE49-F238E27FC236}">
                <a16:creationId xmlns:a16="http://schemas.microsoft.com/office/drawing/2014/main" id="{7FD008CA-A10D-48E5-9CF9-EC552389D131}"/>
              </a:ext>
            </a:extLst>
          </p:cNvPr>
          <p:cNvCxnSpPr>
            <a:cxnSpLocks/>
            <a:stCxn id="398" idx="0"/>
            <a:endCxn id="196" idx="1"/>
          </p:cNvCxnSpPr>
          <p:nvPr/>
        </p:nvCxnSpPr>
        <p:spPr>
          <a:xfrm flipV="1">
            <a:off x="1899083" y="1723800"/>
            <a:ext cx="84505" cy="659169"/>
          </a:xfrm>
          <a:prstGeom prst="line">
            <a:avLst/>
          </a:prstGeom>
          <a:ln w="571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Rectangle 285">
            <a:extLst>
              <a:ext uri="{FF2B5EF4-FFF2-40B4-BE49-F238E27FC236}">
                <a16:creationId xmlns:a16="http://schemas.microsoft.com/office/drawing/2014/main" id="{DA940261-9484-4672-B92F-F46D1389F785}"/>
              </a:ext>
            </a:extLst>
          </p:cNvPr>
          <p:cNvSpPr/>
          <p:nvPr/>
        </p:nvSpPr>
        <p:spPr>
          <a:xfrm rot="1019039">
            <a:off x="3935587" y="8747900"/>
            <a:ext cx="1465102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latin typeface="Bahnschrift Condensed" panose="020B0502040204020203" pitchFamily="34" charset="0"/>
              </a:rPr>
              <a:t>Assessment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3A64524-3CE0-4A8F-B79A-375C48B70B15}"/>
              </a:ext>
            </a:extLst>
          </p:cNvPr>
          <p:cNvSpPr/>
          <p:nvPr/>
        </p:nvSpPr>
        <p:spPr>
          <a:xfrm rot="20201087">
            <a:off x="2122488" y="10894780"/>
            <a:ext cx="1465102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latin typeface="Bahnschrift Condensed" panose="020B0502040204020203" pitchFamily="34" charset="0"/>
              </a:rPr>
              <a:t>Assessment</a:t>
            </a: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4C69CA62-E269-4B00-AC8A-726D1E38CC94}"/>
              </a:ext>
            </a:extLst>
          </p:cNvPr>
          <p:cNvSpPr/>
          <p:nvPr/>
        </p:nvSpPr>
        <p:spPr>
          <a:xfrm rot="20201087">
            <a:off x="4474850" y="10904305"/>
            <a:ext cx="1465102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latin typeface="Bahnschrift Condensed" panose="020B0502040204020203" pitchFamily="34" charset="0"/>
              </a:rPr>
              <a:t>Assessment</a:t>
            </a:r>
          </a:p>
        </p:txBody>
      </p: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D47E3259-8243-440A-901A-9F8073B12041}"/>
              </a:ext>
            </a:extLst>
          </p:cNvPr>
          <p:cNvGrpSpPr/>
          <p:nvPr/>
        </p:nvGrpSpPr>
        <p:grpSpPr>
          <a:xfrm>
            <a:off x="4811246" y="11133045"/>
            <a:ext cx="1776106" cy="888286"/>
            <a:chOff x="2601791" y="11189818"/>
            <a:chExt cx="1776106" cy="888286"/>
          </a:xfrm>
        </p:grpSpPr>
        <p:sp>
          <p:nvSpPr>
            <p:cNvPr id="333" name="TextBox 332">
              <a:extLst>
                <a:ext uri="{FF2B5EF4-FFF2-40B4-BE49-F238E27FC236}">
                  <a16:creationId xmlns:a16="http://schemas.microsoft.com/office/drawing/2014/main" id="{2CEF484E-3531-420F-B727-C2F6CEA930A8}"/>
                </a:ext>
              </a:extLst>
            </p:cNvPr>
            <p:cNvSpPr txBox="1"/>
            <p:nvPr/>
          </p:nvSpPr>
          <p:spPr>
            <a:xfrm>
              <a:off x="2627428" y="11642415"/>
              <a:ext cx="171548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latin typeface="Arial Narrow" panose="020B0606020202030204" pitchFamily="34" charset="0"/>
                </a:rPr>
                <a:t>Harmony: </a:t>
              </a:r>
              <a:r>
                <a:rPr lang="en-US" sz="1100" dirty="0">
                  <a:latin typeface="Arial Narrow" panose="020B0606020202030204" pitchFamily="34" charset="0"/>
                </a:rPr>
                <a:t>Learning what harmony is by using chords</a:t>
              </a:r>
            </a:p>
          </p:txBody>
        </p:sp>
        <p:cxnSp>
          <p:nvCxnSpPr>
            <p:cNvPr id="334" name="Straight Connector 333">
              <a:extLst>
                <a:ext uri="{FF2B5EF4-FFF2-40B4-BE49-F238E27FC236}">
                  <a16:creationId xmlns:a16="http://schemas.microsoft.com/office/drawing/2014/main" id="{77F43360-1CBB-4EC1-803A-C9F3BE28B62F}"/>
                </a:ext>
              </a:extLst>
            </p:cNvPr>
            <p:cNvCxnSpPr>
              <a:cxnSpLocks/>
              <a:stCxn id="336" idx="0"/>
            </p:cNvCxnSpPr>
            <p:nvPr/>
          </p:nvCxnSpPr>
          <p:spPr>
            <a:xfrm flipV="1">
              <a:off x="3489844" y="11189818"/>
              <a:ext cx="280291" cy="420850"/>
            </a:xfrm>
            <a:prstGeom prst="line">
              <a:avLst/>
            </a:prstGeom>
            <a:ln w="57150">
              <a:solidFill>
                <a:srgbClr val="7030A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6" name="Rectangle 335">
              <a:extLst>
                <a:ext uri="{FF2B5EF4-FFF2-40B4-BE49-F238E27FC236}">
                  <a16:creationId xmlns:a16="http://schemas.microsoft.com/office/drawing/2014/main" id="{5670F45D-9B50-40DB-A6FD-DBA584910D66}"/>
                </a:ext>
              </a:extLst>
            </p:cNvPr>
            <p:cNvSpPr/>
            <p:nvPr/>
          </p:nvSpPr>
          <p:spPr>
            <a:xfrm>
              <a:off x="2601791" y="11610668"/>
              <a:ext cx="1776106" cy="467436"/>
            </a:xfrm>
            <a:prstGeom prst="rect">
              <a:avLst/>
            </a:prstGeom>
            <a:ln w="38100" cap="rnd">
              <a:solidFill>
                <a:srgbClr val="7030A0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37" name="Rectangle 336">
            <a:extLst>
              <a:ext uri="{FF2B5EF4-FFF2-40B4-BE49-F238E27FC236}">
                <a16:creationId xmlns:a16="http://schemas.microsoft.com/office/drawing/2014/main" id="{29432900-F810-4E81-8D9B-050E20811D92}"/>
              </a:ext>
            </a:extLst>
          </p:cNvPr>
          <p:cNvSpPr/>
          <p:nvPr/>
        </p:nvSpPr>
        <p:spPr>
          <a:xfrm>
            <a:off x="3915122" y="11701861"/>
            <a:ext cx="827644" cy="466009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38" name="Straight Connector 337">
            <a:extLst>
              <a:ext uri="{FF2B5EF4-FFF2-40B4-BE49-F238E27FC236}">
                <a16:creationId xmlns:a16="http://schemas.microsoft.com/office/drawing/2014/main" id="{49FCDD7D-836D-4F1B-B428-3B5EEFC1DE3D}"/>
              </a:ext>
            </a:extLst>
          </p:cNvPr>
          <p:cNvCxnSpPr>
            <a:cxnSpLocks/>
            <a:stCxn id="337" idx="0"/>
          </p:cNvCxnSpPr>
          <p:nvPr/>
        </p:nvCxnSpPr>
        <p:spPr>
          <a:xfrm flipH="1" flipV="1">
            <a:off x="4297679" y="11098084"/>
            <a:ext cx="31265" cy="603777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0" name="TextBox 339">
            <a:extLst>
              <a:ext uri="{FF2B5EF4-FFF2-40B4-BE49-F238E27FC236}">
                <a16:creationId xmlns:a16="http://schemas.microsoft.com/office/drawing/2014/main" id="{DAF7E15B-B7DC-4830-B558-A4831DCB3AE5}"/>
              </a:ext>
            </a:extLst>
          </p:cNvPr>
          <p:cNvSpPr txBox="1"/>
          <p:nvPr/>
        </p:nvSpPr>
        <p:spPr>
          <a:xfrm>
            <a:off x="3888501" y="11672510"/>
            <a:ext cx="86899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1" dirty="0">
                <a:latin typeface="Arial Narrow" panose="020B0606020202030204" pitchFamily="34" charset="0"/>
              </a:rPr>
              <a:t>Topic 2: </a:t>
            </a:r>
            <a:br>
              <a:rPr lang="en-US" sz="900" i="1" dirty="0">
                <a:latin typeface="Arial Narrow" panose="020B0606020202030204" pitchFamily="34" charset="0"/>
              </a:rPr>
            </a:br>
            <a:r>
              <a:rPr lang="en-US" sz="900" i="1" dirty="0">
                <a:latin typeface="Arial Narrow" panose="020B0606020202030204" pitchFamily="34" charset="0"/>
              </a:rPr>
              <a:t>Musical Theatre (SATB)</a:t>
            </a:r>
          </a:p>
        </p:txBody>
      </p:sp>
      <p:sp>
        <p:nvSpPr>
          <p:cNvPr id="341" name="Rectangle 340">
            <a:extLst>
              <a:ext uri="{FF2B5EF4-FFF2-40B4-BE49-F238E27FC236}">
                <a16:creationId xmlns:a16="http://schemas.microsoft.com/office/drawing/2014/main" id="{164B32B5-F215-477D-BF27-27891D9EE4CB}"/>
              </a:ext>
            </a:extLst>
          </p:cNvPr>
          <p:cNvSpPr/>
          <p:nvPr/>
        </p:nvSpPr>
        <p:spPr>
          <a:xfrm>
            <a:off x="881682" y="11749810"/>
            <a:ext cx="1395357" cy="481296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no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2" name="Rectangle 341">
            <a:extLst>
              <a:ext uri="{FF2B5EF4-FFF2-40B4-BE49-F238E27FC236}">
                <a16:creationId xmlns:a16="http://schemas.microsoft.com/office/drawing/2014/main" id="{047EABDB-B388-4368-9794-0C23EFEED465}"/>
              </a:ext>
            </a:extLst>
          </p:cNvPr>
          <p:cNvSpPr/>
          <p:nvPr/>
        </p:nvSpPr>
        <p:spPr>
          <a:xfrm>
            <a:off x="881682" y="11381270"/>
            <a:ext cx="458096" cy="367747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no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07" name="Straight Connector 506">
            <a:extLst>
              <a:ext uri="{FF2B5EF4-FFF2-40B4-BE49-F238E27FC236}">
                <a16:creationId xmlns:a16="http://schemas.microsoft.com/office/drawing/2014/main" id="{922267BA-9727-4AB2-9E19-227F3BA071D1}"/>
              </a:ext>
            </a:extLst>
          </p:cNvPr>
          <p:cNvCxnSpPr>
            <a:cxnSpLocks/>
          </p:cNvCxnSpPr>
          <p:nvPr/>
        </p:nvCxnSpPr>
        <p:spPr>
          <a:xfrm>
            <a:off x="890355" y="11749017"/>
            <a:ext cx="440062" cy="556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4" name="TextBox 343">
            <a:extLst>
              <a:ext uri="{FF2B5EF4-FFF2-40B4-BE49-F238E27FC236}">
                <a16:creationId xmlns:a16="http://schemas.microsoft.com/office/drawing/2014/main" id="{E95B7ADE-2C1A-4301-925D-2D1E900B34FA}"/>
              </a:ext>
            </a:extLst>
          </p:cNvPr>
          <p:cNvSpPr txBox="1"/>
          <p:nvPr/>
        </p:nvSpPr>
        <p:spPr>
          <a:xfrm>
            <a:off x="803881" y="11474159"/>
            <a:ext cx="5942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>
                <a:latin typeface="Arial Narrow" panose="020B0606020202030204" pitchFamily="34" charset="0"/>
              </a:rPr>
              <a:t>Chords</a:t>
            </a:r>
            <a:endParaRPr lang="en-US" sz="1100" i="1" dirty="0">
              <a:latin typeface="Arial Narrow" panose="020B0606020202030204" pitchFamily="34" charset="0"/>
            </a:endParaRP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B7AFF2A8-B7E0-4751-9BAC-2797AB39B084}"/>
              </a:ext>
            </a:extLst>
          </p:cNvPr>
          <p:cNvSpPr txBox="1"/>
          <p:nvPr/>
        </p:nvSpPr>
        <p:spPr>
          <a:xfrm>
            <a:off x="809445" y="11809143"/>
            <a:ext cx="15426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Learning to play chords on the Ukulele and the Piano</a:t>
            </a:r>
          </a:p>
        </p:txBody>
      </p:sp>
      <p:grpSp>
        <p:nvGrpSpPr>
          <p:cNvPr id="351" name="Group 350">
            <a:extLst>
              <a:ext uri="{FF2B5EF4-FFF2-40B4-BE49-F238E27FC236}">
                <a16:creationId xmlns:a16="http://schemas.microsoft.com/office/drawing/2014/main" id="{AABA820A-835B-4CE6-ADED-0B2D901FB6C4}"/>
              </a:ext>
            </a:extLst>
          </p:cNvPr>
          <p:cNvGrpSpPr/>
          <p:nvPr/>
        </p:nvGrpSpPr>
        <p:grpSpPr>
          <a:xfrm>
            <a:off x="39320" y="11015760"/>
            <a:ext cx="1699883" cy="1000769"/>
            <a:chOff x="2868914" y="11838528"/>
            <a:chExt cx="3272578" cy="1065537"/>
          </a:xfrm>
        </p:grpSpPr>
        <p:sp>
          <p:nvSpPr>
            <p:cNvPr id="352" name="TextBox 351">
              <a:extLst>
                <a:ext uri="{FF2B5EF4-FFF2-40B4-BE49-F238E27FC236}">
                  <a16:creationId xmlns:a16="http://schemas.microsoft.com/office/drawing/2014/main" id="{B2614118-0FF3-4133-A70B-A5B0115E5A62}"/>
                </a:ext>
              </a:extLst>
            </p:cNvPr>
            <p:cNvSpPr txBox="1"/>
            <p:nvPr/>
          </p:nvSpPr>
          <p:spPr>
            <a:xfrm>
              <a:off x="2868914" y="11929181"/>
              <a:ext cx="1474409" cy="832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latin typeface="Arial Narrow" panose="020B0606020202030204" pitchFamily="34" charset="0"/>
                </a:rPr>
                <a:t>Tablature: </a:t>
              </a:r>
              <a:r>
                <a:rPr lang="en-US" sz="1100" dirty="0">
                  <a:latin typeface="Arial Narrow" panose="020B0606020202030204" pitchFamily="34" charset="0"/>
                </a:rPr>
                <a:t>How to read tablature and chords</a:t>
              </a:r>
            </a:p>
          </p:txBody>
        </p: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70A2AC2C-4F04-4AAD-8F06-CAC7F8AF9B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86838" y="11838528"/>
              <a:ext cx="1754654" cy="274418"/>
            </a:xfrm>
            <a:prstGeom prst="line">
              <a:avLst/>
            </a:prstGeom>
            <a:ln w="57150">
              <a:solidFill>
                <a:srgbClr val="7030A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4" name="Rectangle 353">
              <a:extLst>
                <a:ext uri="{FF2B5EF4-FFF2-40B4-BE49-F238E27FC236}">
                  <a16:creationId xmlns:a16="http://schemas.microsoft.com/office/drawing/2014/main" id="{CB93E15A-3681-4D0C-A43A-A3A79952DC7A}"/>
                </a:ext>
              </a:extLst>
            </p:cNvPr>
            <p:cNvSpPr/>
            <p:nvPr/>
          </p:nvSpPr>
          <p:spPr>
            <a:xfrm>
              <a:off x="2883237" y="11949169"/>
              <a:ext cx="1494659" cy="954896"/>
            </a:xfrm>
            <a:prstGeom prst="rect">
              <a:avLst/>
            </a:prstGeom>
            <a:ln w="38100" cap="rnd">
              <a:solidFill>
                <a:srgbClr val="7030A0"/>
              </a:solidFill>
            </a:ln>
          </p:spPr>
          <p:txBody>
            <a:bodyPr wrap="square">
              <a:no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58" name="Group 357">
            <a:extLst>
              <a:ext uri="{FF2B5EF4-FFF2-40B4-BE49-F238E27FC236}">
                <a16:creationId xmlns:a16="http://schemas.microsoft.com/office/drawing/2014/main" id="{ED0392CC-16DA-4BE8-BD7B-9491C70677F2}"/>
              </a:ext>
            </a:extLst>
          </p:cNvPr>
          <p:cNvGrpSpPr/>
          <p:nvPr/>
        </p:nvGrpSpPr>
        <p:grpSpPr>
          <a:xfrm>
            <a:off x="3314" y="10457018"/>
            <a:ext cx="1525304" cy="600164"/>
            <a:chOff x="2780010" y="12076525"/>
            <a:chExt cx="2936483" cy="832559"/>
          </a:xfrm>
        </p:grpSpPr>
        <p:sp>
          <p:nvSpPr>
            <p:cNvPr id="360" name="TextBox 359">
              <a:extLst>
                <a:ext uri="{FF2B5EF4-FFF2-40B4-BE49-F238E27FC236}">
                  <a16:creationId xmlns:a16="http://schemas.microsoft.com/office/drawing/2014/main" id="{6D704501-D1E6-402C-9C48-4E388C9D9C9E}"/>
                </a:ext>
              </a:extLst>
            </p:cNvPr>
            <p:cNvSpPr txBox="1"/>
            <p:nvPr/>
          </p:nvSpPr>
          <p:spPr>
            <a:xfrm>
              <a:off x="2780010" y="12076525"/>
              <a:ext cx="2105974" cy="832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latin typeface="Arial Narrow" panose="020B0606020202030204" pitchFamily="34" charset="0"/>
                </a:rPr>
                <a:t>Assessment: </a:t>
              </a:r>
              <a:r>
                <a:rPr lang="en-US" sz="1100" dirty="0">
                  <a:latin typeface="Arial Narrow" panose="020B0606020202030204" pitchFamily="34" charset="0"/>
                </a:rPr>
                <a:t>playing a song on their instrument</a:t>
              </a:r>
            </a:p>
          </p:txBody>
        </p:sp>
        <p:cxnSp>
          <p:nvCxnSpPr>
            <p:cNvPr id="361" name="Straight Connector 360">
              <a:extLst>
                <a:ext uri="{FF2B5EF4-FFF2-40B4-BE49-F238E27FC236}">
                  <a16:creationId xmlns:a16="http://schemas.microsoft.com/office/drawing/2014/main" id="{3808C231-D394-4066-92BE-73CB9845BBB4}"/>
                </a:ext>
              </a:extLst>
            </p:cNvPr>
            <p:cNvCxnSpPr>
              <a:cxnSpLocks/>
              <a:stCxn id="410" idx="3"/>
            </p:cNvCxnSpPr>
            <p:nvPr/>
          </p:nvCxnSpPr>
          <p:spPr>
            <a:xfrm>
              <a:off x="4783942" y="12505244"/>
              <a:ext cx="932551" cy="28696"/>
            </a:xfrm>
            <a:prstGeom prst="line">
              <a:avLst/>
            </a:prstGeom>
            <a:ln w="57150">
              <a:solidFill>
                <a:srgbClr val="FF000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0" name="Rectangle 409">
              <a:extLst>
                <a:ext uri="{FF2B5EF4-FFF2-40B4-BE49-F238E27FC236}">
                  <a16:creationId xmlns:a16="http://schemas.microsoft.com/office/drawing/2014/main" id="{EA05711B-19E6-4F9C-95E7-D3C64B17BF8A}"/>
                </a:ext>
              </a:extLst>
            </p:cNvPr>
            <p:cNvSpPr/>
            <p:nvPr/>
          </p:nvSpPr>
          <p:spPr>
            <a:xfrm>
              <a:off x="2883234" y="12106423"/>
              <a:ext cx="1900708" cy="797642"/>
            </a:xfrm>
            <a:prstGeom prst="rect">
              <a:avLst/>
            </a:prstGeom>
            <a:ln w="38100" cap="rnd">
              <a:solidFill>
                <a:srgbClr val="FF0000"/>
              </a:solidFill>
            </a:ln>
          </p:spPr>
          <p:txBody>
            <a:bodyPr wrap="square">
              <a:no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11" name="Rectangle 410">
            <a:extLst>
              <a:ext uri="{FF2B5EF4-FFF2-40B4-BE49-F238E27FC236}">
                <a16:creationId xmlns:a16="http://schemas.microsoft.com/office/drawing/2014/main" id="{2E685F84-2B00-4B1A-8ED2-FF9BE6235293}"/>
              </a:ext>
            </a:extLst>
          </p:cNvPr>
          <p:cNvSpPr/>
          <p:nvPr/>
        </p:nvSpPr>
        <p:spPr>
          <a:xfrm rot="912860">
            <a:off x="899468" y="10601764"/>
            <a:ext cx="1465102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latin typeface="Bahnschrift Condensed" panose="020B0502040204020203" pitchFamily="34" charset="0"/>
              </a:rPr>
              <a:t>Assessment</a:t>
            </a:r>
          </a:p>
        </p:txBody>
      </p:sp>
      <p:grpSp>
        <p:nvGrpSpPr>
          <p:cNvPr id="415" name="Group 414">
            <a:extLst>
              <a:ext uri="{FF2B5EF4-FFF2-40B4-BE49-F238E27FC236}">
                <a16:creationId xmlns:a16="http://schemas.microsoft.com/office/drawing/2014/main" id="{5C40DC10-46DF-46B8-9F25-89ABFF2AA1E6}"/>
              </a:ext>
            </a:extLst>
          </p:cNvPr>
          <p:cNvGrpSpPr/>
          <p:nvPr/>
        </p:nvGrpSpPr>
        <p:grpSpPr>
          <a:xfrm>
            <a:off x="-12903" y="8331704"/>
            <a:ext cx="1521313" cy="1053940"/>
            <a:chOff x="2780010" y="12076525"/>
            <a:chExt cx="2928799" cy="1462046"/>
          </a:xfrm>
        </p:grpSpPr>
        <p:sp>
          <p:nvSpPr>
            <p:cNvPr id="416" name="TextBox 415">
              <a:extLst>
                <a:ext uri="{FF2B5EF4-FFF2-40B4-BE49-F238E27FC236}">
                  <a16:creationId xmlns:a16="http://schemas.microsoft.com/office/drawing/2014/main" id="{1EC8D8D7-7300-4028-8267-55F5956479F6}"/>
                </a:ext>
              </a:extLst>
            </p:cNvPr>
            <p:cNvSpPr txBox="1"/>
            <p:nvPr/>
          </p:nvSpPr>
          <p:spPr>
            <a:xfrm>
              <a:off x="2780010" y="12076525"/>
              <a:ext cx="2105974" cy="832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latin typeface="Arial Narrow" panose="020B0606020202030204" pitchFamily="34" charset="0"/>
                </a:rPr>
                <a:t>Assessment: </a:t>
              </a:r>
              <a:r>
                <a:rPr lang="en-US" sz="1100" dirty="0">
                  <a:latin typeface="Arial Narrow" panose="020B0606020202030204" pitchFamily="34" charset="0"/>
                </a:rPr>
                <a:t>playing group fusion patterns</a:t>
              </a:r>
            </a:p>
          </p:txBody>
        </p:sp>
        <p:cxnSp>
          <p:nvCxnSpPr>
            <p:cNvPr id="417" name="Straight Connector 416">
              <a:extLst>
                <a:ext uri="{FF2B5EF4-FFF2-40B4-BE49-F238E27FC236}">
                  <a16:creationId xmlns:a16="http://schemas.microsoft.com/office/drawing/2014/main" id="{DD47C5B5-D085-4AA0-ADDF-445AB5AFDB87}"/>
                </a:ext>
              </a:extLst>
            </p:cNvPr>
            <p:cNvCxnSpPr>
              <a:cxnSpLocks/>
              <a:stCxn id="421" idx="3"/>
            </p:cNvCxnSpPr>
            <p:nvPr/>
          </p:nvCxnSpPr>
          <p:spPr>
            <a:xfrm>
              <a:off x="4783942" y="12505244"/>
              <a:ext cx="924867" cy="1033327"/>
            </a:xfrm>
            <a:prstGeom prst="line">
              <a:avLst/>
            </a:prstGeom>
            <a:ln w="57150">
              <a:solidFill>
                <a:srgbClr val="FF000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1" name="Rectangle 420">
              <a:extLst>
                <a:ext uri="{FF2B5EF4-FFF2-40B4-BE49-F238E27FC236}">
                  <a16:creationId xmlns:a16="http://schemas.microsoft.com/office/drawing/2014/main" id="{73B19C9C-6670-4071-AE86-AC7AF36DE896}"/>
                </a:ext>
              </a:extLst>
            </p:cNvPr>
            <p:cNvSpPr/>
            <p:nvPr/>
          </p:nvSpPr>
          <p:spPr>
            <a:xfrm>
              <a:off x="2883234" y="12106423"/>
              <a:ext cx="1900708" cy="797642"/>
            </a:xfrm>
            <a:prstGeom prst="rect">
              <a:avLst/>
            </a:prstGeom>
            <a:ln w="38100" cap="rnd">
              <a:solidFill>
                <a:srgbClr val="FF0000"/>
              </a:solidFill>
            </a:ln>
          </p:spPr>
          <p:txBody>
            <a:bodyPr wrap="square">
              <a:no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83" name="Rectangle 282">
            <a:extLst>
              <a:ext uri="{FF2B5EF4-FFF2-40B4-BE49-F238E27FC236}">
                <a16:creationId xmlns:a16="http://schemas.microsoft.com/office/drawing/2014/main" id="{F2583B9A-B26D-4FBB-985A-E79631C95535}"/>
              </a:ext>
            </a:extLst>
          </p:cNvPr>
          <p:cNvSpPr/>
          <p:nvPr/>
        </p:nvSpPr>
        <p:spPr>
          <a:xfrm rot="20656546">
            <a:off x="809032" y="9132426"/>
            <a:ext cx="1465102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latin typeface="Bahnschrift Condensed" panose="020B0502040204020203" pitchFamily="34" charset="0"/>
              </a:rPr>
              <a:t>Assessment</a:t>
            </a:r>
          </a:p>
        </p:txBody>
      </p: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49C7949A-20F3-4444-A63B-F3B3C13941BB}"/>
              </a:ext>
            </a:extLst>
          </p:cNvPr>
          <p:cNvCxnSpPr>
            <a:cxnSpLocks/>
          </p:cNvCxnSpPr>
          <p:nvPr/>
        </p:nvCxnSpPr>
        <p:spPr>
          <a:xfrm>
            <a:off x="1035388" y="8231880"/>
            <a:ext cx="573766" cy="845398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Rectangle 294">
            <a:extLst>
              <a:ext uri="{FF2B5EF4-FFF2-40B4-BE49-F238E27FC236}">
                <a16:creationId xmlns:a16="http://schemas.microsoft.com/office/drawing/2014/main" id="{E6179612-C74C-4BFC-9FFD-29C4E25D50DB}"/>
              </a:ext>
            </a:extLst>
          </p:cNvPr>
          <p:cNvSpPr/>
          <p:nvPr/>
        </p:nvSpPr>
        <p:spPr>
          <a:xfrm>
            <a:off x="1129034" y="7587088"/>
            <a:ext cx="1405508" cy="604550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no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5953D5B2-821C-4CA4-B06F-BAB6F9A8B994}"/>
              </a:ext>
            </a:extLst>
          </p:cNvPr>
          <p:cNvSpPr txBox="1"/>
          <p:nvPr/>
        </p:nvSpPr>
        <p:spPr>
          <a:xfrm>
            <a:off x="1094010" y="7551463"/>
            <a:ext cx="151055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>
                <a:latin typeface="Arial Narrow" panose="020B0606020202030204" pitchFamily="34" charset="0"/>
              </a:rPr>
              <a:t>Melody and Harmony:</a:t>
            </a:r>
          </a:p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Pieces with tunes and moving left hand harmony</a:t>
            </a:r>
          </a:p>
        </p:txBody>
      </p:sp>
      <p:cxnSp>
        <p:nvCxnSpPr>
          <p:cNvPr id="458" name="Straight Connector 45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1131874" y="8182113"/>
            <a:ext cx="619648" cy="776996"/>
          </a:xfrm>
          <a:prstGeom prst="line">
            <a:avLst/>
          </a:prstGeom>
          <a:ln w="571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4" name="TextBox 423">
            <a:extLst>
              <a:ext uri="{FF2B5EF4-FFF2-40B4-BE49-F238E27FC236}">
                <a16:creationId xmlns:a16="http://schemas.microsoft.com/office/drawing/2014/main" id="{80274A22-1EC1-4C78-829E-6FB5C6A80928}"/>
              </a:ext>
            </a:extLst>
          </p:cNvPr>
          <p:cNvSpPr txBox="1"/>
          <p:nvPr/>
        </p:nvSpPr>
        <p:spPr>
          <a:xfrm>
            <a:off x="1454583" y="8220061"/>
            <a:ext cx="12535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Assessment: </a:t>
            </a:r>
          </a:p>
          <a:p>
            <a:pPr algn="ctr"/>
            <a:r>
              <a:rPr lang="en-US" sz="1100" dirty="0">
                <a:latin typeface="Arial Narrow" panose="020B0606020202030204" pitchFamily="34" charset="0"/>
              </a:rPr>
              <a:t>Solo performance</a:t>
            </a:r>
          </a:p>
        </p:txBody>
      </p: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4DD41120-EC2C-4771-AB8F-366416F391F7}"/>
              </a:ext>
            </a:extLst>
          </p:cNvPr>
          <p:cNvCxnSpPr>
            <a:cxnSpLocks/>
          </p:cNvCxnSpPr>
          <p:nvPr/>
        </p:nvCxnSpPr>
        <p:spPr>
          <a:xfrm>
            <a:off x="2588806" y="8607997"/>
            <a:ext cx="195653" cy="394241"/>
          </a:xfrm>
          <a:prstGeom prst="line">
            <a:avLst/>
          </a:prstGeom>
          <a:ln w="571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6" name="Rectangle 425">
            <a:extLst>
              <a:ext uri="{FF2B5EF4-FFF2-40B4-BE49-F238E27FC236}">
                <a16:creationId xmlns:a16="http://schemas.microsoft.com/office/drawing/2014/main" id="{99E48B8E-F4EA-4531-B418-6EF4791240A5}"/>
              </a:ext>
            </a:extLst>
          </p:cNvPr>
          <p:cNvSpPr/>
          <p:nvPr/>
        </p:nvSpPr>
        <p:spPr>
          <a:xfrm>
            <a:off x="1558521" y="8232752"/>
            <a:ext cx="1048318" cy="375854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no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D16B1ECD-9A03-45F0-8EF7-BDEAF8E1E3B0}"/>
              </a:ext>
            </a:extLst>
          </p:cNvPr>
          <p:cNvSpPr/>
          <p:nvPr/>
        </p:nvSpPr>
        <p:spPr>
          <a:xfrm rot="1019039">
            <a:off x="2001259" y="8719365"/>
            <a:ext cx="1465102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latin typeface="Bahnschrift Condensed" panose="020B0502040204020203" pitchFamily="34" charset="0"/>
              </a:rPr>
              <a:t>Assessment</a:t>
            </a:r>
          </a:p>
        </p:txBody>
      </p:sp>
      <p:sp>
        <p:nvSpPr>
          <p:cNvPr id="427" name="Rectangle 426">
            <a:extLst>
              <a:ext uri="{FF2B5EF4-FFF2-40B4-BE49-F238E27FC236}">
                <a16:creationId xmlns:a16="http://schemas.microsoft.com/office/drawing/2014/main" id="{6BCDBAC1-8742-4409-B28A-2DF341D5FAAF}"/>
              </a:ext>
            </a:extLst>
          </p:cNvPr>
          <p:cNvSpPr/>
          <p:nvPr/>
        </p:nvSpPr>
        <p:spPr>
          <a:xfrm>
            <a:off x="8800646" y="8353256"/>
            <a:ext cx="774988" cy="893270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8" name="TextBox 427">
            <a:extLst>
              <a:ext uri="{FF2B5EF4-FFF2-40B4-BE49-F238E27FC236}">
                <a16:creationId xmlns:a16="http://schemas.microsoft.com/office/drawing/2014/main" id="{E6ADFD9E-50BC-450A-B55E-ED46EE2D31F2}"/>
              </a:ext>
            </a:extLst>
          </p:cNvPr>
          <p:cNvSpPr txBox="1"/>
          <p:nvPr/>
        </p:nvSpPr>
        <p:spPr>
          <a:xfrm>
            <a:off x="8738724" y="8334693"/>
            <a:ext cx="901790" cy="9387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Assessment: </a:t>
            </a:r>
          </a:p>
          <a:p>
            <a:pPr algn="ctr"/>
            <a:r>
              <a:rPr lang="en-US" sz="1100" dirty="0">
                <a:latin typeface="Arial Narrow" panose="020B0606020202030204" pitchFamily="34" charset="0"/>
              </a:rPr>
              <a:t>Solo performance of 12 bar blues</a:t>
            </a:r>
          </a:p>
        </p:txBody>
      </p:sp>
      <p:cxnSp>
        <p:nvCxnSpPr>
          <p:cNvPr id="429" name="Straight Connector 428">
            <a:extLst>
              <a:ext uri="{FF2B5EF4-FFF2-40B4-BE49-F238E27FC236}">
                <a16:creationId xmlns:a16="http://schemas.microsoft.com/office/drawing/2014/main" id="{5A1596FA-4E34-45B7-9AE1-5C98E7E759BE}"/>
              </a:ext>
            </a:extLst>
          </p:cNvPr>
          <p:cNvCxnSpPr>
            <a:cxnSpLocks/>
          </p:cNvCxnSpPr>
          <p:nvPr/>
        </p:nvCxnSpPr>
        <p:spPr>
          <a:xfrm flipH="1" flipV="1">
            <a:off x="8542514" y="8401943"/>
            <a:ext cx="256482" cy="67185"/>
          </a:xfrm>
          <a:prstGeom prst="line">
            <a:avLst/>
          </a:prstGeom>
          <a:ln w="571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" name="Rectangle 429">
            <a:extLst>
              <a:ext uri="{FF2B5EF4-FFF2-40B4-BE49-F238E27FC236}">
                <a16:creationId xmlns:a16="http://schemas.microsoft.com/office/drawing/2014/main" id="{59892389-8421-41A3-B5C0-0472ABC6C01F}"/>
              </a:ext>
            </a:extLst>
          </p:cNvPr>
          <p:cNvSpPr/>
          <p:nvPr/>
        </p:nvSpPr>
        <p:spPr>
          <a:xfrm>
            <a:off x="8824261" y="6902499"/>
            <a:ext cx="733085" cy="701939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1" name="TextBox 430">
            <a:extLst>
              <a:ext uri="{FF2B5EF4-FFF2-40B4-BE49-F238E27FC236}">
                <a16:creationId xmlns:a16="http://schemas.microsoft.com/office/drawing/2014/main" id="{E6166349-A58B-4572-9DEF-C0747858CBDA}"/>
              </a:ext>
            </a:extLst>
          </p:cNvPr>
          <p:cNvSpPr txBox="1"/>
          <p:nvPr/>
        </p:nvSpPr>
        <p:spPr>
          <a:xfrm>
            <a:off x="8747310" y="6887130"/>
            <a:ext cx="884370" cy="7999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Assessment </a:t>
            </a:r>
          </a:p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Music &amp; film Clip as a video file </a:t>
            </a:r>
          </a:p>
        </p:txBody>
      </p:sp>
      <p:cxnSp>
        <p:nvCxnSpPr>
          <p:cNvPr id="432" name="Straight Connector 431">
            <a:extLst>
              <a:ext uri="{FF2B5EF4-FFF2-40B4-BE49-F238E27FC236}">
                <a16:creationId xmlns:a16="http://schemas.microsoft.com/office/drawing/2014/main" id="{F41CF19B-9E65-4C76-AC12-3F48D3BAD51C}"/>
              </a:ext>
            </a:extLst>
          </p:cNvPr>
          <p:cNvCxnSpPr>
            <a:cxnSpLocks/>
          </p:cNvCxnSpPr>
          <p:nvPr/>
        </p:nvCxnSpPr>
        <p:spPr>
          <a:xfrm flipH="1">
            <a:off x="8517280" y="7203497"/>
            <a:ext cx="330789" cy="56904"/>
          </a:xfrm>
          <a:prstGeom prst="line">
            <a:avLst/>
          </a:prstGeom>
          <a:ln w="571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7" name="TextBox 436">
            <a:extLst>
              <a:ext uri="{FF2B5EF4-FFF2-40B4-BE49-F238E27FC236}">
                <a16:creationId xmlns:a16="http://schemas.microsoft.com/office/drawing/2014/main" id="{6694F359-18BF-4782-B1F2-7C3FE8B9B8E0}"/>
              </a:ext>
            </a:extLst>
          </p:cNvPr>
          <p:cNvSpPr txBox="1"/>
          <p:nvPr/>
        </p:nvSpPr>
        <p:spPr>
          <a:xfrm>
            <a:off x="6736058" y="7023359"/>
            <a:ext cx="1235291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>
                <a:latin typeface="Arial Narrow" panose="020B0606020202030204" pitchFamily="34" charset="0"/>
              </a:rPr>
              <a:t>Topic 4: </a:t>
            </a:r>
            <a:r>
              <a:rPr lang="en-US" sz="1100" i="1" dirty="0">
                <a:latin typeface="Arial Narrow" panose="020B0606020202030204" pitchFamily="34" charset="0"/>
              </a:rPr>
              <a:t>Minimalism</a:t>
            </a:r>
          </a:p>
        </p:txBody>
      </p:sp>
      <p:sp>
        <p:nvSpPr>
          <p:cNvPr id="438" name="Rectangle 437">
            <a:extLst>
              <a:ext uri="{FF2B5EF4-FFF2-40B4-BE49-F238E27FC236}">
                <a16:creationId xmlns:a16="http://schemas.microsoft.com/office/drawing/2014/main" id="{BEB19D52-1484-47AF-AD4D-B7F040387EDB}"/>
              </a:ext>
            </a:extLst>
          </p:cNvPr>
          <p:cNvSpPr/>
          <p:nvPr/>
        </p:nvSpPr>
        <p:spPr>
          <a:xfrm>
            <a:off x="6759521" y="7055825"/>
            <a:ext cx="1191585" cy="21433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no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39" name="Straight Connector 438">
            <a:extLst>
              <a:ext uri="{FF2B5EF4-FFF2-40B4-BE49-F238E27FC236}">
                <a16:creationId xmlns:a16="http://schemas.microsoft.com/office/drawing/2014/main" id="{3621933B-2266-4692-B5EA-2C84EEC7AB63}"/>
              </a:ext>
            </a:extLst>
          </p:cNvPr>
          <p:cNvCxnSpPr>
            <a:cxnSpLocks/>
            <a:stCxn id="438" idx="3"/>
          </p:cNvCxnSpPr>
          <p:nvPr/>
        </p:nvCxnSpPr>
        <p:spPr>
          <a:xfrm flipV="1">
            <a:off x="7951106" y="7031768"/>
            <a:ext cx="478869" cy="131222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Rectangle 344">
            <a:extLst>
              <a:ext uri="{FF2B5EF4-FFF2-40B4-BE49-F238E27FC236}">
                <a16:creationId xmlns:a16="http://schemas.microsoft.com/office/drawing/2014/main" id="{0D3AB0DA-5F4C-4F5C-BA20-0A5EF9B96289}"/>
              </a:ext>
            </a:extLst>
          </p:cNvPr>
          <p:cNvSpPr/>
          <p:nvPr/>
        </p:nvSpPr>
        <p:spPr>
          <a:xfrm>
            <a:off x="7608509" y="5808164"/>
            <a:ext cx="902674" cy="556773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38B78FEB-2597-4B00-96CE-AE48819CED09}"/>
              </a:ext>
            </a:extLst>
          </p:cNvPr>
          <p:cNvSpPr txBox="1"/>
          <p:nvPr/>
        </p:nvSpPr>
        <p:spPr>
          <a:xfrm>
            <a:off x="7551338" y="5790670"/>
            <a:ext cx="1030658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Assessment </a:t>
            </a:r>
          </a:p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Exporting &amp; creating an MP3</a:t>
            </a:r>
          </a:p>
        </p:txBody>
      </p: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13FEE17F-1F08-4504-A698-A91BA5D73931}"/>
              </a:ext>
            </a:extLst>
          </p:cNvPr>
          <p:cNvCxnSpPr>
            <a:cxnSpLocks/>
            <a:stCxn id="345" idx="2"/>
            <a:endCxn id="155" idx="0"/>
          </p:cNvCxnSpPr>
          <p:nvPr/>
        </p:nvCxnSpPr>
        <p:spPr>
          <a:xfrm flipH="1">
            <a:off x="7920469" y="6364937"/>
            <a:ext cx="139377" cy="327858"/>
          </a:xfrm>
          <a:prstGeom prst="line">
            <a:avLst/>
          </a:prstGeom>
          <a:ln w="571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" name="Rectangle 412">
            <a:extLst>
              <a:ext uri="{FF2B5EF4-FFF2-40B4-BE49-F238E27FC236}">
                <a16:creationId xmlns:a16="http://schemas.microsoft.com/office/drawing/2014/main" id="{894A8766-2A6F-4C27-AC1B-A726A6D07460}"/>
              </a:ext>
            </a:extLst>
          </p:cNvPr>
          <p:cNvSpPr/>
          <p:nvPr/>
        </p:nvSpPr>
        <p:spPr>
          <a:xfrm>
            <a:off x="5540404" y="5784134"/>
            <a:ext cx="1052401" cy="558607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4" name="TextBox 413">
            <a:extLst>
              <a:ext uri="{FF2B5EF4-FFF2-40B4-BE49-F238E27FC236}">
                <a16:creationId xmlns:a16="http://schemas.microsoft.com/office/drawing/2014/main" id="{035D45C8-6DE8-4E6B-8DA7-C0486A1933E1}"/>
              </a:ext>
            </a:extLst>
          </p:cNvPr>
          <p:cNvSpPr txBox="1"/>
          <p:nvPr/>
        </p:nvSpPr>
        <p:spPr>
          <a:xfrm>
            <a:off x="5486793" y="5754625"/>
            <a:ext cx="1151752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Assessment: </a:t>
            </a:r>
          </a:p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Merging of the two styles as a track</a:t>
            </a:r>
          </a:p>
        </p:txBody>
      </p:sp>
      <p:sp>
        <p:nvSpPr>
          <p:cNvPr id="433" name="Rectangle 432">
            <a:extLst>
              <a:ext uri="{FF2B5EF4-FFF2-40B4-BE49-F238E27FC236}">
                <a16:creationId xmlns:a16="http://schemas.microsoft.com/office/drawing/2014/main" id="{B7ABCCD4-17A6-4F2B-9E84-4DEFAC49234D}"/>
              </a:ext>
            </a:extLst>
          </p:cNvPr>
          <p:cNvSpPr/>
          <p:nvPr/>
        </p:nvSpPr>
        <p:spPr>
          <a:xfrm>
            <a:off x="5202430" y="7044487"/>
            <a:ext cx="991340" cy="285604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34" name="Straight Connector 433">
            <a:extLst>
              <a:ext uri="{FF2B5EF4-FFF2-40B4-BE49-F238E27FC236}">
                <a16:creationId xmlns:a16="http://schemas.microsoft.com/office/drawing/2014/main" id="{2878B9AE-7892-4D8F-A2B5-1CFA99721719}"/>
              </a:ext>
            </a:extLst>
          </p:cNvPr>
          <p:cNvCxnSpPr>
            <a:cxnSpLocks/>
            <a:stCxn id="433" idx="0"/>
          </p:cNvCxnSpPr>
          <p:nvPr/>
        </p:nvCxnSpPr>
        <p:spPr>
          <a:xfrm flipV="1">
            <a:off x="5698100" y="6701795"/>
            <a:ext cx="393858" cy="342692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5" name="TextBox 434">
            <a:extLst>
              <a:ext uri="{FF2B5EF4-FFF2-40B4-BE49-F238E27FC236}">
                <a16:creationId xmlns:a16="http://schemas.microsoft.com/office/drawing/2014/main" id="{1C43DAB1-C59B-4CC1-BDFB-DE5FF03AD315}"/>
              </a:ext>
            </a:extLst>
          </p:cNvPr>
          <p:cNvSpPr txBox="1"/>
          <p:nvPr/>
        </p:nvSpPr>
        <p:spPr>
          <a:xfrm>
            <a:off x="4555712" y="5780525"/>
            <a:ext cx="971783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>
                <a:latin typeface="Arial Narrow" panose="020B0606020202030204" pitchFamily="34" charset="0"/>
              </a:rPr>
              <a:t>Plaing</a:t>
            </a:r>
            <a:r>
              <a:rPr lang="en-US" sz="1100" dirty="0">
                <a:latin typeface="Arial Narrow" panose="020B0606020202030204" pitchFamily="34" charset="0"/>
              </a:rPr>
              <a:t> riffs, chords &amp; Syncopation</a:t>
            </a:r>
          </a:p>
        </p:txBody>
      </p:sp>
      <p:sp>
        <p:nvSpPr>
          <p:cNvPr id="436" name="Rectangle 435">
            <a:extLst>
              <a:ext uri="{FF2B5EF4-FFF2-40B4-BE49-F238E27FC236}">
                <a16:creationId xmlns:a16="http://schemas.microsoft.com/office/drawing/2014/main" id="{385918DE-A619-4812-B2EF-1F65A0DA261E}"/>
              </a:ext>
            </a:extLst>
          </p:cNvPr>
          <p:cNvSpPr/>
          <p:nvPr/>
        </p:nvSpPr>
        <p:spPr>
          <a:xfrm>
            <a:off x="4617165" y="5803981"/>
            <a:ext cx="860472" cy="545033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40" name="Straight Connector 439">
            <a:extLst>
              <a:ext uri="{FF2B5EF4-FFF2-40B4-BE49-F238E27FC236}">
                <a16:creationId xmlns:a16="http://schemas.microsoft.com/office/drawing/2014/main" id="{32E97CFA-CD94-43F8-BCC4-400839389659}"/>
              </a:ext>
            </a:extLst>
          </p:cNvPr>
          <p:cNvCxnSpPr>
            <a:cxnSpLocks/>
          </p:cNvCxnSpPr>
          <p:nvPr/>
        </p:nvCxnSpPr>
        <p:spPr>
          <a:xfrm>
            <a:off x="5477637" y="6353618"/>
            <a:ext cx="320272" cy="306088"/>
          </a:xfrm>
          <a:prstGeom prst="line">
            <a:avLst/>
          </a:prstGeom>
          <a:ln w="57150">
            <a:solidFill>
              <a:srgbClr val="007AC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44FC9876-6958-4BE9-89A3-684A996B7EB9}"/>
              </a:ext>
            </a:extLst>
          </p:cNvPr>
          <p:cNvCxnSpPr>
            <a:cxnSpLocks/>
            <a:stCxn id="414" idx="2"/>
          </p:cNvCxnSpPr>
          <p:nvPr/>
        </p:nvCxnSpPr>
        <p:spPr>
          <a:xfrm>
            <a:off x="6062669" y="6354789"/>
            <a:ext cx="671570" cy="356938"/>
          </a:xfrm>
          <a:prstGeom prst="line">
            <a:avLst/>
          </a:prstGeom>
          <a:ln w="571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Rectangle 441">
            <a:extLst>
              <a:ext uri="{FF2B5EF4-FFF2-40B4-BE49-F238E27FC236}">
                <a16:creationId xmlns:a16="http://schemas.microsoft.com/office/drawing/2014/main" id="{4779A66F-9F4B-460F-957B-0C2E833F8346}"/>
              </a:ext>
            </a:extLst>
          </p:cNvPr>
          <p:cNvSpPr/>
          <p:nvPr/>
        </p:nvSpPr>
        <p:spPr>
          <a:xfrm>
            <a:off x="4237743" y="7369267"/>
            <a:ext cx="1004429" cy="624242"/>
          </a:xfrm>
          <a:prstGeom prst="rect">
            <a:avLst/>
          </a:prstGeom>
          <a:ln w="38100" cap="rnd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3" name="TextBox 442">
            <a:extLst>
              <a:ext uri="{FF2B5EF4-FFF2-40B4-BE49-F238E27FC236}">
                <a16:creationId xmlns:a16="http://schemas.microsoft.com/office/drawing/2014/main" id="{482A6A98-CBB7-4594-B8A8-C0046CBCBD2F}"/>
              </a:ext>
            </a:extLst>
          </p:cNvPr>
          <p:cNvSpPr txBox="1"/>
          <p:nvPr/>
        </p:nvSpPr>
        <p:spPr>
          <a:xfrm>
            <a:off x="4176556" y="7381719"/>
            <a:ext cx="11503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latin typeface="Arial Narrow" panose="020B0606020202030204" pitchFamily="34" charset="0"/>
              </a:rPr>
              <a:t>Assessment: </a:t>
            </a:r>
          </a:p>
          <a:p>
            <a:pPr algn="ctr"/>
            <a:r>
              <a:rPr lang="en-US" sz="1050" i="1" dirty="0">
                <a:latin typeface="Arial Narrow" panose="020B0606020202030204" pitchFamily="34" charset="0"/>
              </a:rPr>
              <a:t>Performance of a reggae track</a:t>
            </a:r>
          </a:p>
        </p:txBody>
      </p:sp>
      <p:cxnSp>
        <p:nvCxnSpPr>
          <p:cNvPr id="447" name="Straight Connector 446">
            <a:extLst>
              <a:ext uri="{FF2B5EF4-FFF2-40B4-BE49-F238E27FC236}">
                <a16:creationId xmlns:a16="http://schemas.microsoft.com/office/drawing/2014/main" id="{44DAED0E-FB52-4C0D-A0B7-E9BACE24AAD0}"/>
              </a:ext>
            </a:extLst>
          </p:cNvPr>
          <p:cNvCxnSpPr>
            <a:cxnSpLocks/>
            <a:stCxn id="443" idx="0"/>
          </p:cNvCxnSpPr>
          <p:nvPr/>
        </p:nvCxnSpPr>
        <p:spPr>
          <a:xfrm flipV="1">
            <a:off x="4751746" y="6760465"/>
            <a:ext cx="259166" cy="621254"/>
          </a:xfrm>
          <a:prstGeom prst="line">
            <a:avLst/>
          </a:prstGeom>
          <a:ln w="571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8" name="TextBox 447">
            <a:extLst>
              <a:ext uri="{FF2B5EF4-FFF2-40B4-BE49-F238E27FC236}">
                <a16:creationId xmlns:a16="http://schemas.microsoft.com/office/drawing/2014/main" id="{EF087B3D-426C-462A-8775-DC882B69CA1A}"/>
              </a:ext>
            </a:extLst>
          </p:cNvPr>
          <p:cNvSpPr txBox="1"/>
          <p:nvPr/>
        </p:nvSpPr>
        <p:spPr>
          <a:xfrm>
            <a:off x="5165547" y="7043030"/>
            <a:ext cx="1071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>
                <a:latin typeface="Arial Narrow" panose="020B0606020202030204" pitchFamily="34" charset="0"/>
              </a:rPr>
              <a:t>Topic 6: </a:t>
            </a:r>
            <a:r>
              <a:rPr lang="en-US" sz="1100" i="1" dirty="0">
                <a:latin typeface="Arial Narrow" panose="020B0606020202030204" pitchFamily="34" charset="0"/>
              </a:rPr>
              <a:t>Reggae</a:t>
            </a:r>
          </a:p>
        </p:txBody>
      </p:sp>
      <p:sp>
        <p:nvSpPr>
          <p:cNvPr id="466" name="Rectangle 465">
            <a:extLst>
              <a:ext uri="{FF2B5EF4-FFF2-40B4-BE49-F238E27FC236}">
                <a16:creationId xmlns:a16="http://schemas.microsoft.com/office/drawing/2014/main" id="{D7956EF9-0A73-4735-B716-5D2528E2A74E}"/>
              </a:ext>
            </a:extLst>
          </p:cNvPr>
          <p:cNvSpPr/>
          <p:nvPr/>
        </p:nvSpPr>
        <p:spPr>
          <a:xfrm rot="20031195">
            <a:off x="7265893" y="8809892"/>
            <a:ext cx="1465102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latin typeface="Bahnschrift Condensed" panose="020B0502040204020203" pitchFamily="34" charset="0"/>
              </a:rPr>
              <a:t>Assessment</a:t>
            </a:r>
          </a:p>
        </p:txBody>
      </p:sp>
      <p:sp>
        <p:nvSpPr>
          <p:cNvPr id="468" name="Rectangle 467">
            <a:extLst>
              <a:ext uri="{FF2B5EF4-FFF2-40B4-BE49-F238E27FC236}">
                <a16:creationId xmlns:a16="http://schemas.microsoft.com/office/drawing/2014/main" id="{F20D89BD-55FE-4FEE-BF10-687A94061185}"/>
              </a:ext>
            </a:extLst>
          </p:cNvPr>
          <p:cNvSpPr/>
          <p:nvPr/>
        </p:nvSpPr>
        <p:spPr>
          <a:xfrm rot="2013688">
            <a:off x="7849465" y="8180087"/>
            <a:ext cx="1465102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latin typeface="Bahnschrift Condensed" panose="020B0502040204020203" pitchFamily="34" charset="0"/>
              </a:rPr>
              <a:t>Assessment</a:t>
            </a:r>
          </a:p>
        </p:txBody>
      </p:sp>
      <p:sp>
        <p:nvSpPr>
          <p:cNvPr id="469" name="Rectangle 468">
            <a:extLst>
              <a:ext uri="{FF2B5EF4-FFF2-40B4-BE49-F238E27FC236}">
                <a16:creationId xmlns:a16="http://schemas.microsoft.com/office/drawing/2014/main" id="{5A509876-60F2-40F6-8678-18B5CC045E9C}"/>
              </a:ext>
            </a:extLst>
          </p:cNvPr>
          <p:cNvSpPr/>
          <p:nvPr/>
        </p:nvSpPr>
        <p:spPr>
          <a:xfrm rot="19829450">
            <a:off x="7735191" y="7138142"/>
            <a:ext cx="1465102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latin typeface="Bahnschrift Condensed" panose="020B0502040204020203" pitchFamily="34" charset="0"/>
              </a:rPr>
              <a:t>Assessment</a:t>
            </a:r>
          </a:p>
        </p:txBody>
      </p:sp>
      <p:sp>
        <p:nvSpPr>
          <p:cNvPr id="470" name="Rectangle 469">
            <a:extLst>
              <a:ext uri="{FF2B5EF4-FFF2-40B4-BE49-F238E27FC236}">
                <a16:creationId xmlns:a16="http://schemas.microsoft.com/office/drawing/2014/main" id="{79F1168B-62A7-4816-8842-27764CA17487}"/>
              </a:ext>
            </a:extLst>
          </p:cNvPr>
          <p:cNvSpPr/>
          <p:nvPr/>
        </p:nvSpPr>
        <p:spPr>
          <a:xfrm rot="2044506">
            <a:off x="7087696" y="6472400"/>
            <a:ext cx="1465102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latin typeface="Bahnschrift Condensed" panose="020B0502040204020203" pitchFamily="34" charset="0"/>
              </a:rPr>
              <a:t>Assessment</a:t>
            </a:r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E2EAEA39-691D-4D8A-8DB6-5E5769A1386C}"/>
              </a:ext>
            </a:extLst>
          </p:cNvPr>
          <p:cNvSpPr/>
          <p:nvPr/>
        </p:nvSpPr>
        <p:spPr>
          <a:xfrm rot="20045460">
            <a:off x="5851349" y="6473162"/>
            <a:ext cx="1465102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latin typeface="Bahnschrift Condensed" panose="020B0502040204020203" pitchFamily="34" charset="0"/>
              </a:rPr>
              <a:t>Assessment</a:t>
            </a:r>
          </a:p>
        </p:txBody>
      </p:sp>
      <p:sp>
        <p:nvSpPr>
          <p:cNvPr id="476" name="Rectangle 475">
            <a:extLst>
              <a:ext uri="{FF2B5EF4-FFF2-40B4-BE49-F238E27FC236}">
                <a16:creationId xmlns:a16="http://schemas.microsoft.com/office/drawing/2014/main" id="{470FDC1E-A733-4B64-BF57-01514CB69CE0}"/>
              </a:ext>
            </a:extLst>
          </p:cNvPr>
          <p:cNvSpPr/>
          <p:nvPr/>
        </p:nvSpPr>
        <p:spPr>
          <a:xfrm rot="2044506">
            <a:off x="4448379" y="6484316"/>
            <a:ext cx="1465102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latin typeface="Bahnschrift Condensed" panose="020B0502040204020203" pitchFamily="34" charset="0"/>
              </a:rPr>
              <a:t>Assessment</a:t>
            </a:r>
          </a:p>
        </p:txBody>
      </p:sp>
      <p:cxnSp>
        <p:nvCxnSpPr>
          <p:cNvPr id="449" name="Straight Connector 44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76" idx="0"/>
          </p:cNvCxnSpPr>
          <p:nvPr/>
        </p:nvCxnSpPr>
        <p:spPr>
          <a:xfrm flipV="1">
            <a:off x="1574808" y="6658694"/>
            <a:ext cx="221543" cy="429110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205" idx="3"/>
          </p:cNvCxnSpPr>
          <p:nvPr/>
        </p:nvCxnSpPr>
        <p:spPr>
          <a:xfrm flipV="1">
            <a:off x="912870" y="6359142"/>
            <a:ext cx="543219" cy="144679"/>
          </a:xfrm>
          <a:prstGeom prst="line">
            <a:avLst/>
          </a:prstGeom>
          <a:ln w="571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71" idx="3"/>
          </p:cNvCxnSpPr>
          <p:nvPr/>
        </p:nvCxnSpPr>
        <p:spPr>
          <a:xfrm>
            <a:off x="887493" y="5350202"/>
            <a:ext cx="406606" cy="153312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251" idx="2"/>
          </p:cNvCxnSpPr>
          <p:nvPr/>
        </p:nvCxnSpPr>
        <p:spPr>
          <a:xfrm flipH="1">
            <a:off x="1568788" y="4105168"/>
            <a:ext cx="244410" cy="596749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853151" y="4143443"/>
            <a:ext cx="774277" cy="429471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236" idx="1"/>
          </p:cNvCxnSpPr>
          <p:nvPr/>
        </p:nvCxnSpPr>
        <p:spPr>
          <a:xfrm flipH="1">
            <a:off x="1269029" y="5550891"/>
            <a:ext cx="707576" cy="179849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Rectangle 270">
            <a:extLst>
              <a:ext uri="{FF2B5EF4-FFF2-40B4-BE49-F238E27FC236}">
                <a16:creationId xmlns:a16="http://schemas.microsoft.com/office/drawing/2014/main" id="{5F7B2D04-143E-4E94-81E9-44FBE009C162}"/>
              </a:ext>
            </a:extLst>
          </p:cNvPr>
          <p:cNvSpPr/>
          <p:nvPr/>
        </p:nvSpPr>
        <p:spPr>
          <a:xfrm rot="1623003">
            <a:off x="770933" y="6058591"/>
            <a:ext cx="1465102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latin typeface="Bahnschrift Condensed" panose="020B0502040204020203" pitchFamily="34" charset="0"/>
              </a:rPr>
              <a:t>Assessment</a:t>
            </a: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BCB68A7B-D3BA-42C0-84C2-08CDD47F4997}"/>
              </a:ext>
            </a:extLst>
          </p:cNvPr>
          <p:cNvSpPr txBox="1"/>
          <p:nvPr/>
        </p:nvSpPr>
        <p:spPr>
          <a:xfrm>
            <a:off x="8781733" y="2091946"/>
            <a:ext cx="8647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>
                <a:latin typeface="Arial Narrow" panose="020B0606020202030204" pitchFamily="34" charset="0"/>
              </a:rPr>
              <a:t>X3 commentary</a:t>
            </a:r>
          </a:p>
        </p:txBody>
      </p:sp>
      <p:pic>
        <p:nvPicPr>
          <p:cNvPr id="1026" name="Picture 2" descr="Pop Music Defined from the 1950s to Today">
            <a:extLst>
              <a:ext uri="{FF2B5EF4-FFF2-40B4-BE49-F238E27FC236}">
                <a16:creationId xmlns:a16="http://schemas.microsoft.com/office/drawing/2014/main" id="{B1973E93-1916-43C5-8285-5E25F1E69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34720">
            <a:off x="5189361" y="3482932"/>
            <a:ext cx="963403" cy="722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usic – Kingsfield First School | Biddulph | Staffordshire">
            <a:extLst>
              <a:ext uri="{FF2B5EF4-FFF2-40B4-BE49-F238E27FC236}">
                <a16:creationId xmlns:a16="http://schemas.microsoft.com/office/drawing/2014/main" id="{37610209-066F-4CA0-BC5A-43D052132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604" y="9589633"/>
            <a:ext cx="614410" cy="46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Yellow Music Note Clip Art at Clker.com - vector clip art online, royalty  free &amp; public domain">
            <a:extLst>
              <a:ext uri="{FF2B5EF4-FFF2-40B4-BE49-F238E27FC236}">
                <a16:creationId xmlns:a16="http://schemas.microsoft.com/office/drawing/2014/main" id="{6CB04C01-FF3E-4134-BAA1-D03BDA8A2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401" y="6358975"/>
            <a:ext cx="508666" cy="60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9" name="AutoShape 10" descr="Apple Airpods PNG Images, Transparent Airpod Headphones - Free Transparent  PNG Logos">
            <a:extLst>
              <a:ext uri="{FF2B5EF4-FFF2-40B4-BE49-F238E27FC236}">
                <a16:creationId xmlns:a16="http://schemas.microsoft.com/office/drawing/2014/main" id="{24B8B7B1-F2FD-4F0E-AE44-7BF625AF606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48200" y="624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0" name="Picture 12" descr="Apple Airpods PNG Images, Transparent Airpod Headphones - Free Transparent  PNG Logos">
            <a:extLst>
              <a:ext uri="{FF2B5EF4-FFF2-40B4-BE49-F238E27FC236}">
                <a16:creationId xmlns:a16="http://schemas.microsoft.com/office/drawing/2014/main" id="{5CB3CA4F-61BD-449B-A65B-6FBE26065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89344">
            <a:off x="-130887" y="3062027"/>
            <a:ext cx="1827732" cy="1028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" name="Picture 14" descr="25 Music Note Die Cuts Music Note Cut Outs Music Note Paper Shape Cutouts  Eighth Note Die Cuts Eighth Note Cutouts Eighth Note Paper Cut Out">
            <a:extLst>
              <a:ext uri="{FF2B5EF4-FFF2-40B4-BE49-F238E27FC236}">
                <a16:creationId xmlns:a16="http://schemas.microsoft.com/office/drawing/2014/main" id="{55694DFE-AB07-460F-836D-C94EAD0AC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3520">
            <a:off x="2408521" y="6485141"/>
            <a:ext cx="486446" cy="59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6" name="TextBox 485">
            <a:extLst>
              <a:ext uri="{FF2B5EF4-FFF2-40B4-BE49-F238E27FC236}">
                <a16:creationId xmlns:a16="http://schemas.microsoft.com/office/drawing/2014/main" id="{560EBA4B-8AEC-D046-B76B-ED0FD5A6C7DD}"/>
              </a:ext>
            </a:extLst>
          </p:cNvPr>
          <p:cNvSpPr txBox="1"/>
          <p:nvPr/>
        </p:nvSpPr>
        <p:spPr>
          <a:xfrm>
            <a:off x="3581401" y="6523892"/>
            <a:ext cx="1190190" cy="266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YEAR 9</a:t>
            </a:r>
          </a:p>
        </p:txBody>
      </p:sp>
      <p:pic>
        <p:nvPicPr>
          <p:cNvPr id="513" name="Picture 18" descr="Yellow Music Note Clip Art at Clker.com - vector clip art online, royalty  free &amp; public domain">
            <a:extLst>
              <a:ext uri="{FF2B5EF4-FFF2-40B4-BE49-F238E27FC236}">
                <a16:creationId xmlns:a16="http://schemas.microsoft.com/office/drawing/2014/main" id="{C279A79E-C22D-482D-B22C-CDA00237A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898" y="4226137"/>
            <a:ext cx="508666" cy="60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7" name="TextBox 126">
            <a:extLst>
              <a:ext uri="{FF2B5EF4-FFF2-40B4-BE49-F238E27FC236}">
                <a16:creationId xmlns:a16="http://schemas.microsoft.com/office/drawing/2014/main" id="{560EBA4B-8AEC-D046-B76B-ED0FD5A6C7DD}"/>
              </a:ext>
            </a:extLst>
          </p:cNvPr>
          <p:cNvSpPr txBox="1"/>
          <p:nvPr/>
        </p:nvSpPr>
        <p:spPr>
          <a:xfrm>
            <a:off x="6230440" y="4376836"/>
            <a:ext cx="11705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YEAR 10</a:t>
            </a:r>
          </a:p>
        </p:txBody>
      </p:sp>
      <p:pic>
        <p:nvPicPr>
          <p:cNvPr id="514" name="Picture 18" descr="Yellow Music Note Clip Art at Clker.com - vector clip art online, royalty  free &amp; public domain">
            <a:extLst>
              <a:ext uri="{FF2B5EF4-FFF2-40B4-BE49-F238E27FC236}">
                <a16:creationId xmlns:a16="http://schemas.microsoft.com/office/drawing/2014/main" id="{BE8D23DE-FB30-488D-8CA5-4A74A90C5B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955" y="8594403"/>
            <a:ext cx="508666" cy="60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5" name="TextBox 474">
            <a:extLst>
              <a:ext uri="{FF2B5EF4-FFF2-40B4-BE49-F238E27FC236}">
                <a16:creationId xmlns:a16="http://schemas.microsoft.com/office/drawing/2014/main" id="{560EBA4B-8AEC-D046-B76B-ED0FD5A6C7DD}"/>
              </a:ext>
            </a:extLst>
          </p:cNvPr>
          <p:cNvSpPr txBox="1"/>
          <p:nvPr/>
        </p:nvSpPr>
        <p:spPr>
          <a:xfrm>
            <a:off x="5185782" y="8767981"/>
            <a:ext cx="11705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YEAR 8</a:t>
            </a:r>
          </a:p>
        </p:txBody>
      </p:sp>
      <p:pic>
        <p:nvPicPr>
          <p:cNvPr id="515" name="Picture 18" descr="Yellow Music Note Clip Art at Clker.com - vector clip art online, royalty  free &amp; public domain">
            <a:extLst>
              <a:ext uri="{FF2B5EF4-FFF2-40B4-BE49-F238E27FC236}">
                <a16:creationId xmlns:a16="http://schemas.microsoft.com/office/drawing/2014/main" id="{ADA03EB5-7D96-4E04-9AFB-8BAA872B4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603" y="10799977"/>
            <a:ext cx="508666" cy="60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id="{560EBA4B-8AEC-D046-B76B-ED0FD5A6C7DD}"/>
              </a:ext>
            </a:extLst>
          </p:cNvPr>
          <p:cNvSpPr txBox="1"/>
          <p:nvPr/>
        </p:nvSpPr>
        <p:spPr>
          <a:xfrm>
            <a:off x="7279073" y="10951780"/>
            <a:ext cx="1214979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YEAR 7</a:t>
            </a:r>
          </a:p>
        </p:txBody>
      </p:sp>
      <p:pic>
        <p:nvPicPr>
          <p:cNvPr id="516" name="Picture 18" descr="Yellow Music Note Clip Art at Clker.com - vector clip art online, royalty  free &amp; public domain">
            <a:extLst>
              <a:ext uri="{FF2B5EF4-FFF2-40B4-BE49-F238E27FC236}">
                <a16:creationId xmlns:a16="http://schemas.microsoft.com/office/drawing/2014/main" id="{7AD8FD92-09DB-4F1C-B39A-526FE0395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041" y="1377156"/>
            <a:ext cx="508666" cy="60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" name="TextBox 130">
            <a:extLst>
              <a:ext uri="{FF2B5EF4-FFF2-40B4-BE49-F238E27FC236}">
                <a16:creationId xmlns:a16="http://schemas.microsoft.com/office/drawing/2014/main" id="{560EBA4B-8AEC-D046-B76B-ED0FD5A6C7DD}"/>
              </a:ext>
            </a:extLst>
          </p:cNvPr>
          <p:cNvSpPr txBox="1"/>
          <p:nvPr/>
        </p:nvSpPr>
        <p:spPr>
          <a:xfrm>
            <a:off x="4878471" y="1557537"/>
            <a:ext cx="11705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YEAR 11</a:t>
            </a:r>
          </a:p>
        </p:txBody>
      </p:sp>
      <p:pic>
        <p:nvPicPr>
          <p:cNvPr id="517" name="Picture 12" descr="Music Treble Clef - Free vector graphic on Pixabay">
            <a:extLst>
              <a:ext uri="{FF2B5EF4-FFF2-40B4-BE49-F238E27FC236}">
                <a16:creationId xmlns:a16="http://schemas.microsoft.com/office/drawing/2014/main" id="{4335031E-7CA4-427C-91F4-1C8BB86E0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37937">
            <a:off x="4504313" y="4338095"/>
            <a:ext cx="293540" cy="58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8" name="Picture 14" descr="25 Music Note Die Cuts Music Note Cut Outs Music Note Paper Shape Cutouts  Eighth Note Die Cuts Eighth Note Cutouts Eighth Note Paper Cut Out">
            <a:extLst>
              <a:ext uri="{FF2B5EF4-FFF2-40B4-BE49-F238E27FC236}">
                <a16:creationId xmlns:a16="http://schemas.microsoft.com/office/drawing/2014/main" id="{636C5CDF-8057-4024-83EE-6FF67BA5D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3520">
            <a:off x="1310859" y="4895218"/>
            <a:ext cx="486446" cy="59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9" name="Picture 12" descr="Music Treble Clef - Free vector graphic on Pixabay">
            <a:extLst>
              <a:ext uri="{FF2B5EF4-FFF2-40B4-BE49-F238E27FC236}">
                <a16:creationId xmlns:a16="http://schemas.microsoft.com/office/drawing/2014/main" id="{1A134D52-C188-494B-84DE-90B407C1A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37937">
            <a:off x="8542026" y="3141370"/>
            <a:ext cx="293540" cy="58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0" name="Picture 14" descr="25 Music Note Die Cuts Music Note Cut Outs Music Note Paper Shape Cutouts  Eighth Note Die Cuts Eighth Note Cutouts Eighth Note Paper Cut Out">
            <a:extLst>
              <a:ext uri="{FF2B5EF4-FFF2-40B4-BE49-F238E27FC236}">
                <a16:creationId xmlns:a16="http://schemas.microsoft.com/office/drawing/2014/main" id="{54ABABD3-DF7B-4754-823D-AF8218F4C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3520">
            <a:off x="7983862" y="1573980"/>
            <a:ext cx="486446" cy="59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297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FFC000"/>
      </a:accent2>
      <a:accent3>
        <a:srgbClr val="FFFF00"/>
      </a:accent3>
      <a:accent4>
        <a:srgbClr val="00FF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13780AB8D6DD4AA0AD4E1706960AD4" ma:contentTypeVersion="19" ma:contentTypeDescription="Create a new document." ma:contentTypeScope="" ma:versionID="82c654a3101544b1b5878f7c7d39644f">
  <xsd:schema xmlns:xsd="http://www.w3.org/2001/XMLSchema" xmlns:xs="http://www.w3.org/2001/XMLSchema" xmlns:p="http://schemas.microsoft.com/office/2006/metadata/properties" xmlns:ns1="http://schemas.microsoft.com/sharepoint/v3" xmlns:ns2="9f0b416b-fe84-4286-91e8-fe0b5d39668b" xmlns:ns3="1cf79344-50dc-401d-975b-fcee0e394174" targetNamespace="http://schemas.microsoft.com/office/2006/metadata/properties" ma:root="true" ma:fieldsID="d8b248fe93f84a57a4584a19d937f865" ns1:_="" ns2:_="" ns3:_="">
    <xsd:import namespace="http://schemas.microsoft.com/sharepoint/v3"/>
    <xsd:import namespace="9f0b416b-fe84-4286-91e8-fe0b5d39668b"/>
    <xsd:import namespace="1cf79344-50dc-401d-975b-fcee0e39417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  <xsd:element ref="ns3:_Flow_SignoffStatu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b416b-fe84-4286-91e8-fe0b5d39668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9" nillable="true" ma:displayName="Taxonomy Catch All Column" ma:hidden="true" ma:list="{9a5f880e-4bf8-4fe4-b6df-793712e94303}" ma:internalName="TaxCatchAll" ma:showField="CatchAllData" ma:web="9f0b416b-fe84-4286-91e8-fe0b5d3966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f79344-50dc-401d-975b-fcee0e3941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a7dfba37-aa53-406a-a30f-a20023b16b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dlc_DocId xmlns="9f0b416b-fe84-4286-91e8-fe0b5d39668b">ZZW75JXU4DR4-1383041798-275405</_dlc_DocId>
    <_dlc_DocIdUrl xmlns="9f0b416b-fe84-4286-91e8-fe0b5d39668b">
      <Url>https://tauheedulschools.sharepoint.com/sites/EBBhamEastFiles/_layouts/15/DocIdRedir.aspx?ID=ZZW75JXU4DR4-1383041798-275405</Url>
      <Description>ZZW75JXU4DR4-1383041798-275405</Description>
    </_dlc_DocIdUrl>
    <_Flow_SignoffStatus xmlns="1cf79344-50dc-401d-975b-fcee0e394174" xsi:nil="true"/>
    <TaxCatchAll xmlns="9f0b416b-fe84-4286-91e8-fe0b5d39668b" xsi:nil="true"/>
    <lcf76f155ced4ddcb4097134ff3c332f xmlns="1cf79344-50dc-401d-975b-fcee0e39417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EA6B38C-92B2-48A9-A94D-21C50E087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f0b416b-fe84-4286-91e8-fe0b5d39668b"/>
    <ds:schemaRef ds:uri="1cf79344-50dc-401d-975b-fcee0e3941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E86F76-7997-4D41-BA67-7C7ADC0986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07956E-C8F4-4CCF-B9A8-F5809D99503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3A1943BA-F90C-46D6-AC4F-FB9A9593302E}">
  <ds:schemaRefs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1cf79344-50dc-401d-975b-fcee0e394174"/>
    <ds:schemaRef ds:uri="http://schemas.microsoft.com/office/2006/documentManagement/types"/>
    <ds:schemaRef ds:uri="9f0b416b-fe84-4286-91e8-fe0b5d39668b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23299</TotalTime>
  <Words>700</Words>
  <Application>Microsoft Office PowerPoint</Application>
  <PresentationFormat>A3 Paper (297x420 mm)</PresentationFormat>
  <Paragraphs>124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Bahnschrift Condensed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Heather Walsh</cp:lastModifiedBy>
  <cp:revision>182</cp:revision>
  <cp:lastPrinted>2020-08-25T21:40:14Z</cp:lastPrinted>
  <dcterms:created xsi:type="dcterms:W3CDTF">2019-12-03T13:18:29Z</dcterms:created>
  <dcterms:modified xsi:type="dcterms:W3CDTF">2022-09-29T22:40:40Z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0x0101001513780AB8D6DD4AA0AD4E1706960AD4</vt:lpwstr>
  </property>
  <property fmtid="{D5CDD505-2E9C-101B-9397-08002B2CF9AE}" pid="3" name="_dlc_DocIdItemGuid">
    <vt:lpwstr>26c01379-60eb-425c-8c99-865e3cb7ffe8</vt:lpwstr>
  </property>
</Properties>
</file>