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601200" cy="12801600" type="A3"/>
  <p:notesSz cx="6888163" cy="10021888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>
          <p15:clr>
            <a:srgbClr val="A4A3A4"/>
          </p15:clr>
        </p15:guide>
        <p15:guide id="2" pos="3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98059-7675-74A2-64E2-B89DCF67BE5E}" v="2" dt="2022-09-29T22:38:0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77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625"/>
            <a:ext cx="4592325" cy="37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60375"/>
            <a:ext cx="5510500" cy="45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00" y="4760375"/>
            <a:ext cx="55105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6317937" y="4295055"/>
            <a:ext cx="1579165" cy="628650"/>
          </a:xfrm>
          <a:prstGeom prst="rect">
            <a:avLst/>
          </a:prstGeom>
          <a:solidFill>
            <a:srgbClr val="C6A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102176" y="6411637"/>
            <a:ext cx="4004876" cy="616256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298073" y="8663091"/>
            <a:ext cx="3651290" cy="622300"/>
          </a:xfrm>
          <a:prstGeom prst="rect">
            <a:avLst/>
          </a:prstGeom>
          <a:solidFill>
            <a:srgbClr val="99FE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-5400000">
            <a:off x="722268" y="8956305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107362" y="8666587"/>
            <a:ext cx="2715555" cy="622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 rot="5400000" flipH="1">
            <a:off x="6486977" y="6725515"/>
            <a:ext cx="2876969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9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852874" y="6410406"/>
            <a:ext cx="2269545" cy="616256"/>
          </a:xfrm>
          <a:prstGeom prst="rect">
            <a:avLst/>
          </a:prstGeom>
          <a:solidFill>
            <a:srgbClr val="93E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 rot="-5400000">
            <a:off x="674561" y="4573901"/>
            <a:ext cx="2735805" cy="2183604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3E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069281" y="4294210"/>
            <a:ext cx="4476827" cy="628650"/>
          </a:xfrm>
          <a:prstGeom prst="rect">
            <a:avLst/>
          </a:prstGeom>
          <a:solidFill>
            <a:srgbClr val="93E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5400000" flipH="1">
            <a:off x="6474401" y="2338551"/>
            <a:ext cx="2846387" cy="235373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6A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172152" y="2082006"/>
            <a:ext cx="4636393" cy="650875"/>
          </a:xfrm>
          <a:prstGeom prst="rect">
            <a:avLst/>
          </a:prstGeom>
          <a:solidFill>
            <a:srgbClr val="C6A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111478" y="10820791"/>
            <a:ext cx="6200132" cy="622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>
            <a:off x="1879098" y="4564212"/>
            <a:ext cx="6070264" cy="2269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3"/>
          <p:cNvSpPr/>
          <p:nvPr/>
        </p:nvSpPr>
        <p:spPr>
          <a:xfrm>
            <a:off x="-13775" y="12283379"/>
            <a:ext cx="9614975" cy="518221"/>
          </a:xfrm>
          <a:prstGeom prst="rect">
            <a:avLst/>
          </a:prstGeom>
          <a:solidFill>
            <a:srgbClr val="AB72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5567" y="41035"/>
            <a:ext cx="4432560" cy="769441"/>
          </a:xfrm>
          <a:prstGeom prst="rect">
            <a:avLst/>
          </a:prstGeom>
          <a:solidFill>
            <a:srgbClr val="AB72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Motor Vehicle </a:t>
            </a:r>
            <a:r>
              <a:rPr lang="en-GB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</a:t>
            </a:r>
            <a:endParaRPr dirty="0"/>
          </a:p>
        </p:txBody>
      </p:sp>
      <p:cxnSp>
        <p:nvCxnSpPr>
          <p:cNvPr id="99" name="Google Shape;99;p13"/>
          <p:cNvCxnSpPr/>
          <p:nvPr/>
        </p:nvCxnSpPr>
        <p:spPr>
          <a:xfrm>
            <a:off x="2010900" y="11104892"/>
            <a:ext cx="6371162" cy="1049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13"/>
          <p:cNvCxnSpPr/>
          <p:nvPr/>
        </p:nvCxnSpPr>
        <p:spPr>
          <a:xfrm>
            <a:off x="1879098" y="6665460"/>
            <a:ext cx="6016780" cy="19193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01" name="Google Shape;101;p13"/>
          <p:cNvGrpSpPr/>
          <p:nvPr/>
        </p:nvGrpSpPr>
        <p:grpSpPr>
          <a:xfrm>
            <a:off x="8180601" y="10344953"/>
            <a:ext cx="1221188" cy="1241391"/>
            <a:chOff x="7279073" y="10490852"/>
            <a:chExt cx="1221188" cy="1241391"/>
          </a:xfrm>
        </p:grpSpPr>
        <p:sp>
          <p:nvSpPr>
            <p:cNvPr id="102" name="Google Shape;102;p13"/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279073" y="10951780"/>
              <a:ext cx="12149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/>
            </a:p>
          </p:txBody>
        </p:sp>
      </p:grpSp>
      <p:sp>
        <p:nvSpPr>
          <p:cNvPr id="105" name="Google Shape;105;p13"/>
          <p:cNvSpPr/>
          <p:nvPr/>
        </p:nvSpPr>
        <p:spPr>
          <a:xfrm flipH="1">
            <a:off x="1271500" y="4572283"/>
            <a:ext cx="1164822" cy="2112370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1271500" y="8935701"/>
            <a:ext cx="1403254" cy="2146655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363909" y="6690226"/>
            <a:ext cx="1358601" cy="2305937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 rot="10800000" flipH="1">
            <a:off x="4118708" y="2370497"/>
            <a:ext cx="3902176" cy="19667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3"/>
          <p:cNvSpPr/>
          <p:nvPr/>
        </p:nvSpPr>
        <p:spPr>
          <a:xfrm>
            <a:off x="7197638" y="2390164"/>
            <a:ext cx="1403254" cy="2229081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3"/>
          <p:cNvCxnSpPr/>
          <p:nvPr/>
        </p:nvCxnSpPr>
        <p:spPr>
          <a:xfrm>
            <a:off x="1879098" y="8946504"/>
            <a:ext cx="6371162" cy="10495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3"/>
          <p:cNvSpPr/>
          <p:nvPr/>
        </p:nvSpPr>
        <p:spPr>
          <a:xfrm>
            <a:off x="663098" y="2085319"/>
            <a:ext cx="2547155" cy="650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 rot="-5400000">
            <a:off x="729115" y="1820677"/>
            <a:ext cx="370335" cy="51923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26709" y="1377483"/>
            <a:ext cx="1030013" cy="533813"/>
          </a:xfrm>
          <a:prstGeom prst="triangle">
            <a:avLst>
              <a:gd name="adj" fmla="val 50597"/>
            </a:avLst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3" descr="Image result for road signs ahe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05495">
            <a:off x="1842038" y="1886395"/>
            <a:ext cx="1062048" cy="613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>
            <a:endCxn id="113" idx="3"/>
          </p:cNvCxnSpPr>
          <p:nvPr/>
        </p:nvCxnSpPr>
        <p:spPr>
          <a:xfrm rot="10800000" flipH="1">
            <a:off x="941565" y="1911296"/>
            <a:ext cx="6300" cy="571800"/>
          </a:xfrm>
          <a:prstGeom prst="straightConnector1">
            <a:avLst/>
          </a:prstGeom>
          <a:noFill/>
          <a:ln w="28575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13"/>
          <p:cNvSpPr txBox="1"/>
          <p:nvPr/>
        </p:nvSpPr>
        <p:spPr>
          <a:xfrm>
            <a:off x="11930" y="12238032"/>
            <a:ext cx="31971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JOURNEY</a:t>
            </a:r>
            <a:endParaRPr sz="2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1610" y="12158791"/>
            <a:ext cx="97028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9739" y="91371"/>
            <a:ext cx="541816" cy="662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3"/>
          <p:cNvCxnSpPr/>
          <p:nvPr/>
        </p:nvCxnSpPr>
        <p:spPr>
          <a:xfrm rot="10800000" flipH="1">
            <a:off x="1022022" y="2386945"/>
            <a:ext cx="3179578" cy="1110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3"/>
          <p:cNvSpPr/>
          <p:nvPr/>
        </p:nvSpPr>
        <p:spPr>
          <a:xfrm rot="-1006851">
            <a:off x="2793670" y="2130585"/>
            <a:ext cx="891661" cy="600164"/>
          </a:xfrm>
          <a:prstGeom prst="rect">
            <a:avLst/>
          </a:prstGeom>
          <a:solidFill>
            <a:srgbClr val="FFCCFF"/>
          </a:solidFill>
          <a:ln w="38100" cap="rnd" cmpd="sng">
            <a:solidFill>
              <a:srgbClr val="F600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do now?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540925" y="10686436"/>
            <a:ext cx="1964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UNIT 1</a:t>
            </a:r>
            <a:endParaRPr sz="4800" b="1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295848" y="7896269"/>
            <a:ext cx="12149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about hazards and potential risks relevant to the automotive </a:t>
            </a:r>
            <a:endParaRPr sz="9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8933270" y="2296117"/>
            <a:ext cx="5086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Non hazards waste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943273" y="7945547"/>
            <a:ext cx="12307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suitable workshop tools and equipment required for removal and re-fit of mechanical components.</a:t>
            </a:r>
            <a:endParaRPr sz="8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88759" y="6389705"/>
            <a:ext cx="81601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different engineering tools.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2318456" y="5071616"/>
            <a:ext cx="17607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 an automotive accessory or hand tool suitable for use in the automotive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from a given specification.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8490629" y="9236546"/>
            <a:ext cx="1030192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and refit mechanical components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7223197" y="7319539"/>
            <a:ext cx="9207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on condition of mechanical components</a:t>
            </a:r>
            <a:endParaRPr sz="10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191585" y="9405344"/>
            <a:ext cx="1214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Engine system components </a:t>
            </a:r>
            <a:endParaRPr sz="9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5181891" y="9846021"/>
            <a:ext cx="68217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impacts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1907733" y="9601503"/>
            <a:ext cx="10390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Impact of vehicle end of life cycle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8389670" y="6452810"/>
            <a:ext cx="1090881" cy="645836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07909" y="4950190"/>
            <a:ext cx="8103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Disposing waste.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2778485" y="11653546"/>
            <a:ext cx="1855064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HASAWA 1974 and all regulations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3301183" y="7926139"/>
            <a:ext cx="1474950" cy="474919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38720" y="10780697"/>
            <a:ext cx="903041" cy="704701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8600892" y="1543394"/>
            <a:ext cx="901964" cy="416759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8942045" y="3835728"/>
            <a:ext cx="553450" cy="517508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133376" y="9888941"/>
            <a:ext cx="684655" cy="577081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3007730" y="9331564"/>
            <a:ext cx="2027746" cy="1446550"/>
          </a:xfrm>
          <a:prstGeom prst="rect">
            <a:avLst/>
          </a:prstGeom>
          <a:noFill/>
          <a:ln w="3810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7274238" y="7144860"/>
            <a:ext cx="875414" cy="1295379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6032080" y="7934693"/>
            <a:ext cx="1090880" cy="695698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1966212" y="9544291"/>
            <a:ext cx="814256" cy="461012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838640" y="11607852"/>
            <a:ext cx="1508170" cy="550939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2843138" y="11628915"/>
            <a:ext cx="1790411" cy="487095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7025037" y="9994717"/>
            <a:ext cx="1155564" cy="861774"/>
          </a:xfrm>
          <a:prstGeom prst="rect">
            <a:avLst/>
          </a:prstGeom>
          <a:noFill/>
          <a:ln w="38100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safety equipment suitable for use in automotive</a:t>
            </a: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1300724" y="7882844"/>
            <a:ext cx="1165551" cy="639145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7417979" y="3222928"/>
            <a:ext cx="783561" cy="569387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 circuit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143993" y="6387219"/>
            <a:ext cx="730356" cy="1141257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13"/>
          <p:cNvCxnSpPr/>
          <p:nvPr/>
        </p:nvCxnSpPr>
        <p:spPr>
          <a:xfrm rot="10800000" flipH="1">
            <a:off x="1026896" y="10413770"/>
            <a:ext cx="296821" cy="851044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13"/>
          <p:cNvCxnSpPr>
            <a:stCxn id="152" idx="0"/>
          </p:cNvCxnSpPr>
          <p:nvPr/>
        </p:nvCxnSpPr>
        <p:spPr>
          <a:xfrm rot="10800000" flipH="1">
            <a:off x="4005085" y="9236993"/>
            <a:ext cx="336900" cy="3711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3" name="Google Shape;153;p13"/>
          <p:cNvCxnSpPr/>
          <p:nvPr/>
        </p:nvCxnSpPr>
        <p:spPr>
          <a:xfrm rot="10800000" flipH="1">
            <a:off x="938051" y="9173740"/>
            <a:ext cx="633544" cy="90568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4" name="Google Shape;154;p13"/>
          <p:cNvCxnSpPr/>
          <p:nvPr/>
        </p:nvCxnSpPr>
        <p:spPr>
          <a:xfrm flipH="1">
            <a:off x="4980866" y="10566692"/>
            <a:ext cx="744475" cy="524515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5" name="Google Shape;155;p13"/>
          <p:cNvCxnSpPr/>
          <p:nvPr/>
        </p:nvCxnSpPr>
        <p:spPr>
          <a:xfrm rot="10800000" flipH="1">
            <a:off x="3683459" y="11067491"/>
            <a:ext cx="301910" cy="561392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6" name="Google Shape;156;p13"/>
          <p:cNvCxnSpPr/>
          <p:nvPr/>
        </p:nvCxnSpPr>
        <p:spPr>
          <a:xfrm rot="10800000">
            <a:off x="6016454" y="11082356"/>
            <a:ext cx="545535" cy="550658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7" name="Google Shape;157;p13"/>
          <p:cNvCxnSpPr/>
          <p:nvPr/>
        </p:nvCxnSpPr>
        <p:spPr>
          <a:xfrm rot="10800000" flipH="1">
            <a:off x="1545304" y="6696948"/>
            <a:ext cx="369175" cy="473428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8" name="Google Shape;158;p13"/>
          <p:cNvCxnSpPr/>
          <p:nvPr/>
        </p:nvCxnSpPr>
        <p:spPr>
          <a:xfrm flipH="1">
            <a:off x="5549093" y="10650067"/>
            <a:ext cx="659312" cy="45623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9" name="Google Shape;159;p13"/>
          <p:cNvCxnSpPr/>
          <p:nvPr/>
        </p:nvCxnSpPr>
        <p:spPr>
          <a:xfrm flipH="1">
            <a:off x="6498565" y="10708915"/>
            <a:ext cx="533220" cy="3822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0" name="Google Shape;160;p13"/>
          <p:cNvCxnSpPr/>
          <p:nvPr/>
        </p:nvCxnSpPr>
        <p:spPr>
          <a:xfrm flipH="1">
            <a:off x="6899169" y="6535571"/>
            <a:ext cx="1473574" cy="150888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1" name="Google Shape;161;p13"/>
          <p:cNvCxnSpPr/>
          <p:nvPr/>
        </p:nvCxnSpPr>
        <p:spPr>
          <a:xfrm rot="10800000">
            <a:off x="8565013" y="8545711"/>
            <a:ext cx="115806" cy="669131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2" name="Google Shape;162;p13"/>
          <p:cNvCxnSpPr/>
          <p:nvPr/>
        </p:nvCxnSpPr>
        <p:spPr>
          <a:xfrm rot="10800000" flipH="1">
            <a:off x="1429371" y="11110139"/>
            <a:ext cx="1110972" cy="485418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13"/>
          <p:cNvCxnSpPr>
            <a:stCxn id="164" idx="3"/>
          </p:cNvCxnSpPr>
          <p:nvPr/>
        </p:nvCxnSpPr>
        <p:spPr>
          <a:xfrm rot="10800000" flipH="1">
            <a:off x="908680" y="9883705"/>
            <a:ext cx="335100" cy="31620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5" name="Google Shape;165;p13"/>
          <p:cNvCxnSpPr/>
          <p:nvPr/>
        </p:nvCxnSpPr>
        <p:spPr>
          <a:xfrm>
            <a:off x="2300150" y="8518305"/>
            <a:ext cx="515042" cy="405101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6" name="Google Shape;166;p13"/>
          <p:cNvSpPr txBox="1"/>
          <p:nvPr/>
        </p:nvSpPr>
        <p:spPr>
          <a:xfrm>
            <a:off x="82256" y="10817956"/>
            <a:ext cx="10028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tools correctly and safely.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2928857" y="9608093"/>
            <a:ext cx="21524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importance of wearing the types of PPE required for a range of automotive repair activities</a:t>
            </a:r>
            <a:endParaRPr sz="1100" b="1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3293157" y="7949094"/>
            <a:ext cx="146680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different types of waste produced by the automotive industry</a:t>
            </a: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104325" y="9899823"/>
            <a:ext cx="8043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safety legislation</a:t>
            </a: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825118" y="11685123"/>
            <a:ext cx="15492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Employment and Progression opportunities 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123083" y="9076436"/>
            <a:ext cx="8723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Assessments tasks unit 1 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4914230" y="11687961"/>
            <a:ext cx="33503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1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in an Automotive Industry Environment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4035874" y="7194636"/>
            <a:ext cx="295470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Remove and refit steering and suspension components  </a:t>
            </a: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217885" y="5616622"/>
            <a:ext cx="607233" cy="618358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2065335" y="10108407"/>
            <a:ext cx="587979" cy="618658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4070791" y="7144397"/>
            <a:ext cx="2918937" cy="484003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4603513" y="164904"/>
            <a:ext cx="1604892" cy="1788600"/>
          </a:xfrm>
          <a:prstGeom prst="rect">
            <a:avLst/>
          </a:prstGeom>
          <a:noFill/>
          <a:ln w="38100" cap="rnd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2373340" y="7140317"/>
            <a:ext cx="1180958" cy="449325"/>
          </a:xfrm>
          <a:prstGeom prst="rect">
            <a:avLst/>
          </a:prstGeom>
          <a:noFill/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5971516" y="10055440"/>
            <a:ext cx="903717" cy="587077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5179186" y="9866333"/>
            <a:ext cx="678676" cy="706455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4940987" y="11637905"/>
            <a:ext cx="3294295" cy="560174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189953" y="9040058"/>
            <a:ext cx="727029" cy="492838"/>
          </a:xfrm>
          <a:prstGeom prst="rect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13"/>
          <p:cNvCxnSpPr/>
          <p:nvPr/>
        </p:nvCxnSpPr>
        <p:spPr>
          <a:xfrm flipH="1">
            <a:off x="3456991" y="8440239"/>
            <a:ext cx="526329" cy="514001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2" name="Google Shape;182;p13"/>
          <p:cNvCxnSpPr/>
          <p:nvPr/>
        </p:nvCxnSpPr>
        <p:spPr>
          <a:xfrm>
            <a:off x="985491" y="4414156"/>
            <a:ext cx="1857647" cy="132601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3" name="Google Shape;183;p13"/>
          <p:cNvCxnSpPr/>
          <p:nvPr/>
        </p:nvCxnSpPr>
        <p:spPr>
          <a:xfrm rot="10800000" flipH="1">
            <a:off x="7624446" y="6713001"/>
            <a:ext cx="449435" cy="447621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4" name="Google Shape;184;p13"/>
          <p:cNvCxnSpPr/>
          <p:nvPr/>
        </p:nvCxnSpPr>
        <p:spPr>
          <a:xfrm rot="10800000" flipH="1">
            <a:off x="806104" y="5651051"/>
            <a:ext cx="457529" cy="292175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85;p13"/>
          <p:cNvCxnSpPr/>
          <p:nvPr/>
        </p:nvCxnSpPr>
        <p:spPr>
          <a:xfrm rot="10800000">
            <a:off x="7274238" y="8977737"/>
            <a:ext cx="575494" cy="462952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6" name="Google Shape;186;p13"/>
          <p:cNvCxnSpPr/>
          <p:nvPr/>
        </p:nvCxnSpPr>
        <p:spPr>
          <a:xfrm rot="10800000" flipH="1">
            <a:off x="5531048" y="6673954"/>
            <a:ext cx="501963" cy="475336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7" name="Google Shape;187;p13"/>
          <p:cNvCxnSpPr/>
          <p:nvPr/>
        </p:nvCxnSpPr>
        <p:spPr>
          <a:xfrm flipH="1">
            <a:off x="1524997" y="6182647"/>
            <a:ext cx="1219122" cy="288838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5453567" y="4238973"/>
            <a:ext cx="154423" cy="34480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9" name="Google Shape;189;p13"/>
          <p:cNvCxnSpPr/>
          <p:nvPr/>
        </p:nvCxnSpPr>
        <p:spPr>
          <a:xfrm rot="10800000">
            <a:off x="2567336" y="6682963"/>
            <a:ext cx="143263" cy="460413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7128234" y="8421671"/>
            <a:ext cx="945355" cy="504095"/>
          </a:xfrm>
          <a:prstGeom prst="straightConnector1">
            <a:avLst/>
          </a:prstGeom>
          <a:noFill/>
          <a:ln w="57150" cap="flat" cmpd="sng">
            <a:solidFill>
              <a:srgbClr val="66FF66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1" name="Google Shape;191;p13"/>
          <p:cNvSpPr/>
          <p:nvPr/>
        </p:nvSpPr>
        <p:spPr>
          <a:xfrm>
            <a:off x="2346543" y="5103759"/>
            <a:ext cx="1715428" cy="506363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916982" y="7152449"/>
            <a:ext cx="119972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different types of engineering materials</a:t>
            </a:r>
            <a:endParaRPr sz="105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6604273" y="1135890"/>
            <a:ext cx="8801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dispose of hazardous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</a:t>
            </a:r>
            <a:r>
              <a:rPr lang="en-GB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8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7352057" y="3570275"/>
            <a:ext cx="6832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 circuits  faults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7612756" y="112601"/>
            <a:ext cx="8801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suitable workshop tools and equipment for working on automotive electrical systems.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1755089" y="5621726"/>
            <a:ext cx="806776" cy="431615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5453567" y="5155930"/>
            <a:ext cx="3159311" cy="1142402"/>
          </a:xfrm>
          <a:prstGeom prst="rect">
            <a:avLst/>
          </a:prstGeom>
          <a:noFill/>
          <a:ln w="381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88759" y="3258365"/>
            <a:ext cx="7113502" cy="968838"/>
          </a:xfrm>
          <a:prstGeom prst="rect">
            <a:avLst/>
          </a:prstGeom>
          <a:noFill/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3"/>
          <p:cNvCxnSpPr>
            <a:stCxn id="195" idx="1"/>
          </p:cNvCxnSpPr>
          <p:nvPr/>
        </p:nvCxnSpPr>
        <p:spPr>
          <a:xfrm flipH="1">
            <a:off x="7460956" y="1082097"/>
            <a:ext cx="151800" cy="1291500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0" name="Google Shape;200;p13"/>
          <p:cNvCxnSpPr/>
          <p:nvPr/>
        </p:nvCxnSpPr>
        <p:spPr>
          <a:xfrm flipH="1">
            <a:off x="4012829" y="1945611"/>
            <a:ext cx="1571139" cy="446324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1" name="Google Shape;201;p13"/>
          <p:cNvCxnSpPr>
            <a:stCxn id="197" idx="2"/>
          </p:cNvCxnSpPr>
          <p:nvPr/>
        </p:nvCxnSpPr>
        <p:spPr>
          <a:xfrm flipH="1">
            <a:off x="5340323" y="6298332"/>
            <a:ext cx="1692900" cy="3846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2" name="Google Shape;202;p13"/>
          <p:cNvCxnSpPr/>
          <p:nvPr/>
        </p:nvCxnSpPr>
        <p:spPr>
          <a:xfrm>
            <a:off x="7953592" y="4082934"/>
            <a:ext cx="247948" cy="161379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3" name="Google Shape;203;p13"/>
          <p:cNvCxnSpPr>
            <a:stCxn id="191" idx="0"/>
          </p:cNvCxnSpPr>
          <p:nvPr/>
        </p:nvCxnSpPr>
        <p:spPr>
          <a:xfrm rot="10800000">
            <a:off x="1695257" y="4699659"/>
            <a:ext cx="1509000" cy="4041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4" name="Google Shape;204;p13"/>
          <p:cNvSpPr txBox="1"/>
          <p:nvPr/>
        </p:nvSpPr>
        <p:spPr>
          <a:xfrm>
            <a:off x="2580511" y="5751760"/>
            <a:ext cx="16556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Contextual factors and practitioners’ work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174419" y="5646645"/>
            <a:ext cx="73035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locking devices</a:t>
            </a: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9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710125" y="5612347"/>
            <a:ext cx="886847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handle engineering materials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7624446" y="84260"/>
            <a:ext cx="868467" cy="1969103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8521068" y="9234455"/>
            <a:ext cx="890180" cy="900246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202739" y="4339105"/>
            <a:ext cx="782752" cy="489345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985491" y="7171768"/>
            <a:ext cx="1069650" cy="621750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7226895" y="9428382"/>
            <a:ext cx="1167538" cy="397718"/>
          </a:xfrm>
          <a:prstGeom prst="rect">
            <a:avLst/>
          </a:prstGeom>
          <a:noFill/>
          <a:ln w="38100" cap="rnd" cmpd="sng">
            <a:solidFill>
              <a:srgbClr val="66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139327" y="4965730"/>
            <a:ext cx="808538" cy="428502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13"/>
          <p:cNvCxnSpPr/>
          <p:nvPr/>
        </p:nvCxnSpPr>
        <p:spPr>
          <a:xfrm rot="10800000">
            <a:off x="8076445" y="4340840"/>
            <a:ext cx="753548" cy="185719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4" name="Google Shape;214;p13"/>
          <p:cNvCxnSpPr>
            <a:stCxn id="215" idx="0"/>
          </p:cNvCxnSpPr>
          <p:nvPr/>
        </p:nvCxnSpPr>
        <p:spPr>
          <a:xfrm rot="10800000">
            <a:off x="6139376" y="2388504"/>
            <a:ext cx="572100" cy="448500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216;p13"/>
          <p:cNvCxnSpPr>
            <a:stCxn id="206" idx="0"/>
          </p:cNvCxnSpPr>
          <p:nvPr/>
        </p:nvCxnSpPr>
        <p:spPr>
          <a:xfrm rot="10800000">
            <a:off x="1330349" y="5222347"/>
            <a:ext cx="823200" cy="3900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17;p13"/>
          <p:cNvCxnSpPr/>
          <p:nvPr/>
        </p:nvCxnSpPr>
        <p:spPr>
          <a:xfrm rot="10800000" flipH="1">
            <a:off x="869956" y="6114869"/>
            <a:ext cx="461142" cy="762124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8" name="Google Shape;218;p13"/>
          <p:cNvCxnSpPr/>
          <p:nvPr/>
        </p:nvCxnSpPr>
        <p:spPr>
          <a:xfrm rot="10800000" flipH="1">
            <a:off x="851886" y="4865709"/>
            <a:ext cx="585490" cy="141288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219;p13"/>
          <p:cNvCxnSpPr/>
          <p:nvPr/>
        </p:nvCxnSpPr>
        <p:spPr>
          <a:xfrm rot="10800000" flipH="1">
            <a:off x="6309279" y="8967950"/>
            <a:ext cx="252710" cy="422377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0" name="Google Shape;220;p13"/>
          <p:cNvSpPr txBox="1"/>
          <p:nvPr/>
        </p:nvSpPr>
        <p:spPr>
          <a:xfrm>
            <a:off x="8887390" y="3821736"/>
            <a:ext cx="66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types of automotive battery.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6241268" y="249468"/>
            <a:ext cx="11295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 cluster – blown fuse, blown bulb, open circuit, short circuit, high resistance </a:t>
            </a: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3514263" y="2895050"/>
            <a:ext cx="24377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 faults in the following electrical components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6657080" y="1146091"/>
            <a:ext cx="774544" cy="431584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6389684" y="264424"/>
            <a:ext cx="901453" cy="636750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6070437" y="2837004"/>
            <a:ext cx="1282077" cy="275554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2744118" y="5738705"/>
            <a:ext cx="1304738" cy="456258"/>
          </a:xfrm>
          <a:prstGeom prst="rect">
            <a:avLst/>
          </a:prstGeom>
          <a:noFill/>
          <a:ln w="38100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8554347" y="4565611"/>
            <a:ext cx="948509" cy="471169"/>
          </a:xfrm>
          <a:prstGeom prst="rect">
            <a:avLst/>
          </a:prstGeom>
          <a:noFill/>
          <a:ln w="38100" cap="rnd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13"/>
          <p:cNvCxnSpPr>
            <a:stCxn id="228" idx="0"/>
          </p:cNvCxnSpPr>
          <p:nvPr/>
        </p:nvCxnSpPr>
        <p:spPr>
          <a:xfrm rot="10800000" flipH="1">
            <a:off x="4737227" y="2393195"/>
            <a:ext cx="91800" cy="509700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229;p13"/>
          <p:cNvCxnSpPr/>
          <p:nvPr/>
        </p:nvCxnSpPr>
        <p:spPr>
          <a:xfrm rot="10800000" flipH="1">
            <a:off x="8180601" y="2708549"/>
            <a:ext cx="201461" cy="532587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230;p13"/>
          <p:cNvCxnSpPr/>
          <p:nvPr/>
        </p:nvCxnSpPr>
        <p:spPr>
          <a:xfrm rot="10800000" flipH="1">
            <a:off x="7961862" y="3658736"/>
            <a:ext cx="663664" cy="249344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1" name="Google Shape;231;p13"/>
          <p:cNvCxnSpPr>
            <a:endCxn id="109" idx="0"/>
          </p:cNvCxnSpPr>
          <p:nvPr/>
        </p:nvCxnSpPr>
        <p:spPr>
          <a:xfrm flipH="1">
            <a:off x="7873548" y="1960113"/>
            <a:ext cx="994500" cy="430800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232;p13"/>
          <p:cNvCxnSpPr/>
          <p:nvPr/>
        </p:nvCxnSpPr>
        <p:spPr>
          <a:xfrm flipH="1">
            <a:off x="8582179" y="2900133"/>
            <a:ext cx="635944" cy="360818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3" name="Google Shape;233;p13"/>
          <p:cNvSpPr/>
          <p:nvPr/>
        </p:nvSpPr>
        <p:spPr>
          <a:xfrm>
            <a:off x="2466276" y="6269436"/>
            <a:ext cx="1964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UNIT 2</a:t>
            </a:r>
            <a:endParaRPr sz="4800" b="1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441029" y="4156652"/>
            <a:ext cx="1964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UNIT 4</a:t>
            </a:r>
            <a:endParaRPr sz="4800" b="1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4571493" y="8534743"/>
            <a:ext cx="19642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UNIT 3</a:t>
            </a:r>
            <a:endParaRPr sz="4800" b="1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5563109" y="9397267"/>
            <a:ext cx="1387075" cy="344353"/>
          </a:xfrm>
          <a:prstGeom prst="rect">
            <a:avLst/>
          </a:prstGeom>
          <a:noFill/>
          <a:ln w="3810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5523565" y="9437216"/>
            <a:ext cx="14661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3 Remove and refit mechanical components</a:t>
            </a:r>
            <a:r>
              <a:rPr lang="en-GB" sz="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38" name="Google Shape;238;p13"/>
          <p:cNvCxnSpPr/>
          <p:nvPr/>
        </p:nvCxnSpPr>
        <p:spPr>
          <a:xfrm flipH="1">
            <a:off x="1674255" y="10282758"/>
            <a:ext cx="429323" cy="562801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39;p13"/>
          <p:cNvCxnSpPr/>
          <p:nvPr/>
        </p:nvCxnSpPr>
        <p:spPr>
          <a:xfrm rot="10800000">
            <a:off x="2222924" y="8923406"/>
            <a:ext cx="216186" cy="631681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0" name="Google Shape;240;p13"/>
          <p:cNvSpPr txBox="1"/>
          <p:nvPr/>
        </p:nvSpPr>
        <p:spPr>
          <a:xfrm>
            <a:off x="5340408" y="5142220"/>
            <a:ext cx="328511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Assessment tasks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be completed on removal and refitting engine parts, steering parts, suspension parts and braking system parts 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8338700" y="6477468"/>
            <a:ext cx="119281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Remove and refit braking system components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2354302" y="7136419"/>
            <a:ext cx="1327223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 Using engineering materials and skills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15629" y="3257764"/>
            <a:ext cx="7248043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Assessment Outcomes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manufacture of the hand tool / accessory selected must include all the engineering processes outlined in the Qualification Guide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Engineering Materials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mechanical fasteners which are used on motor vehicles.</a:t>
            </a: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175179" y="4362715"/>
            <a:ext cx="80067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an engineering drawing</a:t>
            </a:r>
            <a:r>
              <a:rPr lang="en-GB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4331975" y="168400"/>
            <a:ext cx="21524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Assessment tasks </a:t>
            </a:r>
            <a:r>
              <a:rPr lang="en-GB" sz="11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 rot="-1049653">
            <a:off x="172340" y="2092069"/>
            <a:ext cx="1878083" cy="975073"/>
          </a:xfrm>
          <a:prstGeom prst="rect">
            <a:avLst/>
          </a:prstGeom>
          <a:noFill/>
          <a:ln w="38100" cap="flat" cmpd="sng">
            <a:solidFill>
              <a:srgbClr val="F600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3588172" y="2902895"/>
            <a:ext cx="2298109" cy="271173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>
            <a:off x="8550712" y="4515965"/>
            <a:ext cx="922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4 automotive electrical principles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8537778" y="1513370"/>
            <a:ext cx="97342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Replacing electrical components</a:t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8911108" y="2271103"/>
            <a:ext cx="553450" cy="643088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7363909" y="3712186"/>
            <a:ext cx="568117" cy="444993"/>
          </a:xfrm>
          <a:prstGeom prst="rect">
            <a:avLst/>
          </a:prstGeom>
          <a:noFill/>
          <a:ln w="38100" cap="rnd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13"/>
          <p:cNvCxnSpPr/>
          <p:nvPr/>
        </p:nvCxnSpPr>
        <p:spPr>
          <a:xfrm>
            <a:off x="6449054" y="949270"/>
            <a:ext cx="146872" cy="1422292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252;p13"/>
          <p:cNvCxnSpPr>
            <a:stCxn id="223" idx="2"/>
          </p:cNvCxnSpPr>
          <p:nvPr/>
        </p:nvCxnSpPr>
        <p:spPr>
          <a:xfrm flipH="1">
            <a:off x="6988252" y="1577675"/>
            <a:ext cx="56100" cy="813000"/>
          </a:xfrm>
          <a:prstGeom prst="straightConnector1">
            <a:avLst/>
          </a:prstGeom>
          <a:noFill/>
          <a:ln w="57150" cap="flat" cmpd="sng">
            <a:solidFill>
              <a:srgbClr val="CC66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3" name="Google Shape;253;p13"/>
          <p:cNvSpPr txBox="1"/>
          <p:nvPr/>
        </p:nvSpPr>
        <p:spPr>
          <a:xfrm rot="-1099557">
            <a:off x="88237" y="2214965"/>
            <a:ext cx="20693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Vehicle technician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Apprentice technician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Parts technician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Body technician 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107392" y="869356"/>
            <a:ext cx="4337839" cy="984403"/>
          </a:xfrm>
          <a:prstGeom prst="rect">
            <a:avLst/>
          </a:prstGeom>
          <a:noFill/>
          <a:ln w="38100" cap="flat" cmpd="sng">
            <a:solidFill>
              <a:srgbClr val="F6008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3" descr="Careers service - Leicester College"/>
          <p:cNvPicPr preferRelativeResize="0"/>
          <p:nvPr/>
        </p:nvPicPr>
        <p:blipFill rotWithShape="1">
          <a:blip r:embed="rId6">
            <a:alphaModFix/>
          </a:blip>
          <a:srcRect l="17293" r="18139"/>
          <a:stretch/>
        </p:blipFill>
        <p:spPr>
          <a:xfrm>
            <a:off x="1983913" y="2626282"/>
            <a:ext cx="1026964" cy="53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Free Daily Calendars for Word - 30+ Templat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60362" y="10842731"/>
            <a:ext cx="524924" cy="67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ITIL Job Roles Filled by a Single Person – Explained!"/>
          <p:cNvPicPr preferRelativeResize="0"/>
          <p:nvPr/>
        </p:nvPicPr>
        <p:blipFill rotWithShape="1">
          <a:blip r:embed="rId8">
            <a:alphaModFix/>
          </a:blip>
          <a:srcRect l="15678" r="13578"/>
          <a:stretch/>
        </p:blipFill>
        <p:spPr>
          <a:xfrm>
            <a:off x="2730019" y="10906724"/>
            <a:ext cx="873182" cy="63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 descr="The Importance of Setting SMART Goals"/>
          <p:cNvPicPr preferRelativeResize="0"/>
          <p:nvPr/>
        </p:nvPicPr>
        <p:blipFill rotWithShape="1">
          <a:blip r:embed="rId9">
            <a:alphaModFix/>
          </a:blip>
          <a:srcRect b="63730"/>
          <a:stretch/>
        </p:blipFill>
        <p:spPr>
          <a:xfrm rot="-640943">
            <a:off x="695729" y="9616205"/>
            <a:ext cx="1165552" cy="25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 descr="How To Improve As A Project Manager - Proggi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660381">
            <a:off x="2411824" y="8076178"/>
            <a:ext cx="1454462" cy="87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Creative &amp; Analytical Skills | Vault"/>
          <p:cNvPicPr preferRelativeResize="0"/>
          <p:nvPr/>
        </p:nvPicPr>
        <p:blipFill rotWithShape="1">
          <a:blip r:embed="rId11">
            <a:alphaModFix/>
          </a:blip>
          <a:srcRect l="9734" r="11897"/>
          <a:stretch/>
        </p:blipFill>
        <p:spPr>
          <a:xfrm>
            <a:off x="8487019" y="7165900"/>
            <a:ext cx="1037412" cy="85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 descr="Citing and referencing material - Harvard referencing quick guide -  LibGuides at Dundalk Institute of Technolog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45137" y="4325506"/>
            <a:ext cx="1810937" cy="64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 descr="The Best All-in-One Computers for 2022 | PCMa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26157" y="4312503"/>
            <a:ext cx="1039010" cy="88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3"/>
          <p:cNvSpPr/>
          <p:nvPr/>
        </p:nvSpPr>
        <p:spPr>
          <a:xfrm rot="-823406">
            <a:off x="8348221" y="3043504"/>
            <a:ext cx="15510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pic>
        <p:nvPicPr>
          <p:cNvPr id="264" name="Google Shape;264;p13" descr="Why collaborative working is your team's ticket to success"/>
          <p:cNvPicPr preferRelativeResize="0"/>
          <p:nvPr/>
        </p:nvPicPr>
        <p:blipFill rotWithShape="1">
          <a:blip r:embed="rId14">
            <a:alphaModFix/>
          </a:blip>
          <a:srcRect l="31906" t="13289" r="31655" b="13311"/>
          <a:stretch/>
        </p:blipFill>
        <p:spPr>
          <a:xfrm>
            <a:off x="5246709" y="2121510"/>
            <a:ext cx="713061" cy="71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Mountain Performing Arts - HAPPY BIRTHDAY RUDOLF LABAN  https://buff.ly/2LhmtWC - (Living Architecture)� Rudolf Laban, also called  Rudolf Von Laban, (born Dec. 15, 1879, Bratislava, Austria-Hungary [now in  Slovakia]—died July 1, 1958, Weybridge,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45898" y="2500131"/>
            <a:ext cx="646998" cy="64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General Information About the Eight Basic Efforts: Laban | Savannah's  Theatre Blog"/>
          <p:cNvPicPr preferRelativeResize="0"/>
          <p:nvPr/>
        </p:nvPicPr>
        <p:blipFill rotWithShape="1">
          <a:blip r:embed="rId16">
            <a:alphaModFix/>
          </a:blip>
          <a:srcRect l="8962" t="7048" r="6127" b="18878"/>
          <a:stretch/>
        </p:blipFill>
        <p:spPr>
          <a:xfrm>
            <a:off x="8627696" y="784174"/>
            <a:ext cx="837773" cy="6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/>
          <p:nvPr/>
        </p:nvSpPr>
        <p:spPr>
          <a:xfrm>
            <a:off x="98799" y="883951"/>
            <a:ext cx="4346432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Level 1 Award in Automotive Studies will give learners a broad understanding of the automotive sector whilst developing the numeracy, literacy and science knowledge applicable to the industry. This can be further enhanced by progressing onto the Level 2 Technical Certificates in Motor Vehicle Studies which will develop their knowledge further.</a:t>
            </a:r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1994920" y="10157901"/>
            <a:ext cx="758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Fire prevention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6014089" y="10109765"/>
            <a:ext cx="114347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safety signs and</a:t>
            </a:r>
            <a:b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equipment.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5967342" y="2882348"/>
            <a:ext cx="259266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parallel circuits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4555005" y="498221"/>
            <a:ext cx="16048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Vehicle Lighting Systems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 out tests on the  electrical components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Solder parallel and series circuits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tools and equipment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00"/>
      </a:accent1>
      <a:accent2>
        <a:srgbClr val="FFC000"/>
      </a:accent2>
      <a:accent3>
        <a:srgbClr val="FFFF00"/>
      </a:accent3>
      <a:accent4>
        <a:srgbClr val="00FF00"/>
      </a:accent4>
      <a:accent5>
        <a:srgbClr val="00B0F0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A3 Paper (297x420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Narrow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Harbott</dc:creator>
  <cp:lastModifiedBy>Heather Walsh</cp:lastModifiedBy>
  <cp:revision>5</cp:revision>
  <dcterms:modified xsi:type="dcterms:W3CDTF">2022-09-29T22:39:28Z</dcterms:modified>
</cp:coreProperties>
</file>