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617149" y="1784804"/>
            <a:ext cx="370335" cy="5192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2284418" y="1341944"/>
            <a:ext cx="1030013" cy="533813"/>
          </a:xfrm>
          <a:prstGeom prst="triangle">
            <a:avLst>
              <a:gd name="adj" fmla="val 50597"/>
            </a:avLst>
          </a:prstGeom>
          <a:gradFill flip="none" rotWithShape="1">
            <a:gsLst>
              <a:gs pos="6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495" y="2082006"/>
            <a:ext cx="1543050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8343566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10-11 Health and Social Care </a:t>
            </a: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93881" y="1480744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Rectangle 401"/>
          <p:cNvSpPr/>
          <p:nvPr/>
        </p:nvSpPr>
        <p:spPr>
          <a:xfrm>
            <a:off x="1922534" y="939889"/>
            <a:ext cx="2215229" cy="430887"/>
          </a:xfrm>
          <a:prstGeom prst="rect">
            <a:avLst/>
          </a:prstGeom>
          <a:ln w="38100" cap="rnd"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Destination One: Qualifications for College </a:t>
            </a:r>
            <a:r>
              <a:rPr lang="en-GB" sz="1100" dirty="0"/>
              <a:t>Apprenticeships or Work.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296800" y="1619624"/>
            <a:ext cx="1150402" cy="161582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Two</a:t>
            </a:r>
            <a:r>
              <a:rPr lang="en-GB" sz="1100" dirty="0"/>
              <a:t> Qualification to continue on at college or study and apprenticeship 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1" y="2871328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57" y="945600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" name="TextBox 2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99247" y="10848947"/>
            <a:ext cx="1573336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100" b="1" dirty="0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4" idx="2"/>
          </p:cNvCxnSpPr>
          <p:nvPr/>
        </p:nvCxnSpPr>
        <p:spPr>
          <a:xfrm flipH="1">
            <a:off x="4510791" y="10513165"/>
            <a:ext cx="307638" cy="64589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298936" y="10082278"/>
            <a:ext cx="1214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Physical Development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5990975" y="10269921"/>
            <a:ext cx="958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Main Life stages 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880431" y="11722061"/>
            <a:ext cx="19317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Areas of growth and development 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37" idx="2"/>
          </p:cNvCxnSpPr>
          <p:nvPr/>
        </p:nvCxnSpPr>
        <p:spPr>
          <a:xfrm flipH="1">
            <a:off x="5990976" y="10700808"/>
            <a:ext cx="479202" cy="45825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5278726" y="11179519"/>
            <a:ext cx="475898" cy="5379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6024770" y="4057930"/>
            <a:ext cx="531489" cy="5390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335910" y="8474160"/>
            <a:ext cx="635210" cy="46586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8555918" y="6399845"/>
            <a:ext cx="222918" cy="6162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3296697" y="6048222"/>
            <a:ext cx="337762" cy="534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3371548" y="11178647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5960632" y="1659525"/>
            <a:ext cx="92524" cy="6692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7728995" y="8935704"/>
            <a:ext cx="193048" cy="56387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0" idx="3"/>
          </p:cNvCxnSpPr>
          <p:nvPr/>
        </p:nvCxnSpPr>
        <p:spPr>
          <a:xfrm>
            <a:off x="1084549" y="10957208"/>
            <a:ext cx="872807" cy="12515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674754" y="10460023"/>
            <a:ext cx="239774" cy="6223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6735390" y="2408105"/>
            <a:ext cx="324393" cy="51829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2280302" y="4672692"/>
            <a:ext cx="0" cy="64146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7159967" y="6028730"/>
            <a:ext cx="354920" cy="61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8" idx="2"/>
          </p:cNvCxnSpPr>
          <p:nvPr/>
        </p:nvCxnSpPr>
        <p:spPr>
          <a:xfrm>
            <a:off x="825560" y="8393336"/>
            <a:ext cx="701088" cy="88726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4183675" y="2368854"/>
            <a:ext cx="314886" cy="7090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5377564" y="6682993"/>
            <a:ext cx="630864" cy="3954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4" idx="0"/>
          </p:cNvCxnSpPr>
          <p:nvPr/>
        </p:nvCxnSpPr>
        <p:spPr>
          <a:xfrm flipH="1" flipV="1">
            <a:off x="3699547" y="8962062"/>
            <a:ext cx="474964" cy="4928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2670250" y="8226616"/>
            <a:ext cx="0" cy="74368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1289203" y="9723415"/>
            <a:ext cx="782296" cy="21443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57356" y="2370496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703892" y="11735014"/>
            <a:ext cx="2078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Intellectual Development 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12625" y="10042166"/>
            <a:ext cx="11806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Language Development  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38024" y="10742162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Emotional Development 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139623" y="9583985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Social Development 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84767" y="8119148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Physical factors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060488" y="7960021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Social and cultural factors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575267" y="9443799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Economic factors </a:t>
            </a:r>
            <a:endParaRPr lang="en-US" sz="11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429164" y="9495538"/>
            <a:ext cx="9926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Types of support 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541484" y="2884340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Person centered approach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317514" y="5954590"/>
            <a:ext cx="117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Types of care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939780" y="5755875"/>
            <a:ext cx="1153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Services 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519976" y="7124258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Barriers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052547" y="5680522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Care Values 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7397" y="6788596"/>
            <a:ext cx="98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Care values in practice 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20316" y="3818832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Reviewing own application 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846371" y="5334444"/>
            <a:ext cx="1089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Health and Wellbeing 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615260" y="3725844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Access to services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568080" y="5228716"/>
            <a:ext cx="7953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Impact of life events 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564484" y="3606050"/>
            <a:ext cx="1040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Health Indicators 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329700" y="4872212"/>
            <a:ext cx="10111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Interpreting health indicators 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197363" y="1217849"/>
            <a:ext cx="1906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Action plan 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761798" y="3059846"/>
            <a:ext cx="1309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Obstacles/barrier  to action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E96EA5-5FBF-449F-99E6-87A6A2D6A949}"/>
              </a:ext>
            </a:extLst>
          </p:cNvPr>
          <p:cNvSpPr/>
          <p:nvPr/>
        </p:nvSpPr>
        <p:spPr>
          <a:xfrm>
            <a:off x="8293689" y="4899781"/>
            <a:ext cx="1018361" cy="56795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F8ED68-26A1-4B6B-89D8-64C7331C1F07}"/>
              </a:ext>
            </a:extLst>
          </p:cNvPr>
          <p:cNvSpPr/>
          <p:nvPr/>
        </p:nvSpPr>
        <p:spPr>
          <a:xfrm>
            <a:off x="5224119" y="1259218"/>
            <a:ext cx="1658073" cy="40030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96E236-1CEA-4AEE-A3B8-364C6D5145A8}"/>
              </a:ext>
            </a:extLst>
          </p:cNvPr>
          <p:cNvSpPr/>
          <p:nvPr/>
        </p:nvSpPr>
        <p:spPr>
          <a:xfrm>
            <a:off x="3779768" y="3066887"/>
            <a:ext cx="1135915" cy="41362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48441-E2FD-431F-989C-6F0B09C808D3}"/>
              </a:ext>
            </a:extLst>
          </p:cNvPr>
          <p:cNvSpPr/>
          <p:nvPr/>
        </p:nvSpPr>
        <p:spPr>
          <a:xfrm>
            <a:off x="6966466" y="5767120"/>
            <a:ext cx="1096841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8281198" y="5958081"/>
            <a:ext cx="995275" cy="4417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953754-CCE7-4359-BEB0-27B4F13A9999}"/>
              </a:ext>
            </a:extLst>
          </p:cNvPr>
          <p:cNvSpPr/>
          <p:nvPr/>
        </p:nvSpPr>
        <p:spPr>
          <a:xfrm>
            <a:off x="3059439" y="5643926"/>
            <a:ext cx="1150040" cy="40429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C984DF-273A-41CF-8117-3C599289DE56}"/>
              </a:ext>
            </a:extLst>
          </p:cNvPr>
          <p:cNvSpPr/>
          <p:nvPr/>
        </p:nvSpPr>
        <p:spPr>
          <a:xfrm>
            <a:off x="130758" y="3790181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719C28-7927-4F32-8AA1-0FE42C162A8F}"/>
              </a:ext>
            </a:extLst>
          </p:cNvPr>
          <p:cNvSpPr/>
          <p:nvPr/>
        </p:nvSpPr>
        <p:spPr>
          <a:xfrm>
            <a:off x="6513980" y="2926167"/>
            <a:ext cx="1143059" cy="40041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5538550" y="3627043"/>
            <a:ext cx="97243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2526752" y="3717242"/>
            <a:ext cx="1333645" cy="29729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4443543" y="5197249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76352-CEA9-4074-B8A9-29D1F612AE2F}"/>
              </a:ext>
            </a:extLst>
          </p:cNvPr>
          <p:cNvSpPr/>
          <p:nvPr/>
        </p:nvSpPr>
        <p:spPr>
          <a:xfrm>
            <a:off x="1819046" y="5292749"/>
            <a:ext cx="940938" cy="45173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B9A2DCA-49F5-4C3F-8246-37134708328E}"/>
              </a:ext>
            </a:extLst>
          </p:cNvPr>
          <p:cNvSpPr/>
          <p:nvPr/>
        </p:nvSpPr>
        <p:spPr>
          <a:xfrm>
            <a:off x="290385" y="6756564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A5A47C-9400-4352-9600-BE86CE56A4ED}"/>
              </a:ext>
            </a:extLst>
          </p:cNvPr>
          <p:cNvSpPr/>
          <p:nvPr/>
        </p:nvSpPr>
        <p:spPr>
          <a:xfrm>
            <a:off x="5542883" y="7078457"/>
            <a:ext cx="931089" cy="36864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107931" y="8212550"/>
            <a:ext cx="1726377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events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1937006" y="7959910"/>
            <a:ext cx="1554986" cy="39950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280509" y="8064492"/>
            <a:ext cx="1090101" cy="32884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CF7094-FF56-4DEA-9364-4B8EC18E1DD5}"/>
              </a:ext>
            </a:extLst>
          </p:cNvPr>
          <p:cNvSpPr/>
          <p:nvPr/>
        </p:nvSpPr>
        <p:spPr>
          <a:xfrm>
            <a:off x="119186" y="10685191"/>
            <a:ext cx="965363" cy="54403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7423231" y="9499582"/>
            <a:ext cx="997624" cy="41087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BE63231-0040-47B8-9548-7E4C1672F283}"/>
              </a:ext>
            </a:extLst>
          </p:cNvPr>
          <p:cNvSpPr/>
          <p:nvPr/>
        </p:nvSpPr>
        <p:spPr>
          <a:xfrm>
            <a:off x="3531646" y="9454904"/>
            <a:ext cx="1285730" cy="41249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6E536DB-C19C-4F1D-B396-406E508B3E55}"/>
              </a:ext>
            </a:extLst>
          </p:cNvPr>
          <p:cNvSpPr/>
          <p:nvPr/>
        </p:nvSpPr>
        <p:spPr>
          <a:xfrm>
            <a:off x="2071499" y="9579428"/>
            <a:ext cx="1338708" cy="28797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2337064" y="10037808"/>
            <a:ext cx="1154928" cy="4222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81383A-29DD-4A92-BC78-C4BB10218AD3}"/>
              </a:ext>
            </a:extLst>
          </p:cNvPr>
          <p:cNvSpPr/>
          <p:nvPr/>
        </p:nvSpPr>
        <p:spPr>
          <a:xfrm>
            <a:off x="4250211" y="10064875"/>
            <a:ext cx="1136436" cy="44829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5987065" y="10276075"/>
            <a:ext cx="999514" cy="40911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4906427" y="11717505"/>
            <a:ext cx="1696393" cy="42933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2676427" y="11732243"/>
            <a:ext cx="1635367" cy="26160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BAC601-D697-4E2A-8CE0-33BB8BA35E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8771" y="7313924"/>
            <a:ext cx="1219306" cy="12375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B6C44B5-D350-42D5-B1AF-BC5BA80703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985849">
            <a:off x="8525851" y="4199159"/>
            <a:ext cx="164606" cy="74377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9EAF9FD-0462-418D-9AFD-C8EF965712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437020">
            <a:off x="5250438" y="4553744"/>
            <a:ext cx="164606" cy="74377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BDAC4C0-271A-46B2-B524-898962F129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958016">
            <a:off x="3323412" y="3954075"/>
            <a:ext cx="164606" cy="7437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69A239B-BA7C-45A6-B492-5424349DF7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064462">
            <a:off x="1073090" y="4172946"/>
            <a:ext cx="164606" cy="74377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0ACBBF8-8EE4-4F6F-A194-BBC17EDD94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13804">
            <a:off x="1056328" y="6083990"/>
            <a:ext cx="164606" cy="743776"/>
          </a:xfrm>
          <a:prstGeom prst="rect">
            <a:avLst/>
          </a:prstGeom>
        </p:spPr>
      </p:pic>
      <p:pic>
        <p:nvPicPr>
          <p:cNvPr id="2" name="Picture 3" descr="A picture containing person&#10;&#10;Description automatically generated">
            <a:extLst>
              <a:ext uri="{FF2B5EF4-FFF2-40B4-BE49-F238E27FC236}">
                <a16:creationId xmlns:a16="http://schemas.microsoft.com/office/drawing/2014/main" id="{A213592F-A3FA-0086-D3B1-3996C4D020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49662" y="1651122"/>
            <a:ext cx="1184032" cy="794973"/>
          </a:xfrm>
          <a:prstGeom prst="rect">
            <a:avLst/>
          </a:prstGeom>
          <a:ln>
            <a:solidFill>
              <a:srgbClr val="4472C4"/>
            </a:solidFill>
          </a:ln>
        </p:spPr>
      </p:pic>
      <p:pic>
        <p:nvPicPr>
          <p:cNvPr id="4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963E3800-33B6-CD83-6C84-85BFAFA6C95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667" y="5142400"/>
            <a:ext cx="1265360" cy="793508"/>
          </a:xfrm>
          <a:prstGeom prst="rect">
            <a:avLst/>
          </a:prstGeom>
          <a:ln>
            <a:solidFill>
              <a:srgbClr val="4472C4"/>
            </a:solidFill>
          </a:ln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F374E758-20DA-E5B6-1A5C-3305E0C516E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27939" y="8059380"/>
            <a:ext cx="1283677" cy="692132"/>
          </a:xfrm>
          <a:prstGeom prst="rect">
            <a:avLst/>
          </a:prstGeom>
          <a:ln>
            <a:solidFill>
              <a:srgbClr val="4472C4"/>
            </a:solidFill>
          </a:ln>
        </p:spPr>
      </p:pic>
      <p:pic>
        <p:nvPicPr>
          <p:cNvPr id="6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83B80533-F89D-A394-F154-4DE44C151EF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36236" y="5265492"/>
            <a:ext cx="1159853" cy="828677"/>
          </a:xfrm>
          <a:prstGeom prst="rect">
            <a:avLst/>
          </a:prstGeom>
          <a:ln>
            <a:solidFill>
              <a:srgbClr val="4472C4"/>
            </a:solidFill>
          </a:ln>
        </p:spPr>
      </p:pic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A1943BA-F90C-46D6-AC4F-FB9A9593302E}">
  <ds:schemaRefs>
    <ds:schemaRef ds:uri="http://schemas.microsoft.com/office/2006/metadata/properties"/>
    <ds:schemaRef ds:uri="http://purl.org/dc/terms/"/>
    <ds:schemaRef ds:uri="9f0b416b-fe84-4286-91e8-fe0b5d39668b"/>
    <ds:schemaRef ds:uri="http://www.w3.org/XML/1998/namespace"/>
    <ds:schemaRef ds:uri="1cf79344-50dc-401d-975b-fcee0e39417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3359</TotalTime>
  <Words>113</Words>
  <Application>Microsoft Office PowerPoint</Application>
  <PresentationFormat>A3 Paper (297x420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151</cp:revision>
  <cp:lastPrinted>2020-08-25T21:40:14Z</cp:lastPrinted>
  <dcterms:created xsi:type="dcterms:W3CDTF">2019-12-03T13:18:29Z</dcterms:created>
  <dcterms:modified xsi:type="dcterms:W3CDTF">2022-09-29T22:23:26Z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