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7" r:id="rId6"/>
  </p:sldIdLst>
  <p:sldSz cx="9601200" cy="12801600" type="A3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1" userDrawn="1">
          <p15:clr>
            <a:srgbClr val="A4A3A4"/>
          </p15:clr>
        </p15:guide>
        <p15:guide id="2" pos="3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08B"/>
    <a:srgbClr val="363839"/>
    <a:srgbClr val="B5D4D7"/>
    <a:srgbClr val="9EA3A6"/>
    <a:srgbClr val="007A87"/>
    <a:srgbClr val="007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59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808" y="48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9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0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6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8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7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3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5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1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5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8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86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6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ectangle 195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1974771" y="2075557"/>
            <a:ext cx="4466798" cy="622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6554233" y="4295350"/>
            <a:ext cx="1339518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4709051" y="8672026"/>
            <a:ext cx="323454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9D66A49-1463-9D47-A58E-F5C50C17B380}"/>
              </a:ext>
            </a:extLst>
          </p:cNvPr>
          <p:cNvSpPr/>
          <p:nvPr/>
        </p:nvSpPr>
        <p:spPr>
          <a:xfrm rot="16200000">
            <a:off x="2617149" y="1784804"/>
            <a:ext cx="370335" cy="51923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4" name="Triangle 70">
            <a:extLst>
              <a:ext uri="{FF2B5EF4-FFF2-40B4-BE49-F238E27FC236}">
                <a16:creationId xmlns:a16="http://schemas.microsoft.com/office/drawing/2014/main" id="{06B7D164-1858-4541-8C3A-54F75AAFB537}"/>
              </a:ext>
            </a:extLst>
          </p:cNvPr>
          <p:cNvSpPr/>
          <p:nvPr/>
        </p:nvSpPr>
        <p:spPr>
          <a:xfrm>
            <a:off x="2284418" y="1341944"/>
            <a:ext cx="1030013" cy="533813"/>
          </a:xfrm>
          <a:prstGeom prst="triangle">
            <a:avLst>
              <a:gd name="adj" fmla="val 50597"/>
            </a:avLst>
          </a:prstGeom>
          <a:gradFill flip="none" rotWithShape="1">
            <a:gsLst>
              <a:gs pos="6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0677CBE9-CC1D-4211-9EAB-815B981A66AD}"/>
              </a:ext>
            </a:extLst>
          </p:cNvPr>
          <p:cNvSpPr/>
          <p:nvPr/>
        </p:nvSpPr>
        <p:spPr>
          <a:xfrm rot="16200000">
            <a:off x="722268" y="8956305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2107362" y="8666587"/>
            <a:ext cx="323454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7A8EDCF-3A87-4473-8233-69B87B9FA5D3}"/>
              </a:ext>
            </a:extLst>
          </p:cNvPr>
          <p:cNvSpPr/>
          <p:nvPr/>
        </p:nvSpPr>
        <p:spPr>
          <a:xfrm rot="5400000" flipH="1">
            <a:off x="6483569" y="6722344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966E969F-C727-4BFF-AAE5-6856E8A06B88}"/>
              </a:ext>
            </a:extLst>
          </p:cNvPr>
          <p:cNvSpPr/>
          <p:nvPr/>
        </p:nvSpPr>
        <p:spPr>
          <a:xfrm>
            <a:off x="2009644" y="6370556"/>
            <a:ext cx="5929312" cy="616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38" name="Block Arc 137">
            <a:extLst>
              <a:ext uri="{FF2B5EF4-FFF2-40B4-BE49-F238E27FC236}">
                <a16:creationId xmlns:a16="http://schemas.microsoft.com/office/drawing/2014/main" id="{3346435E-0FC4-4067-8FA9-4AA7CB3FC6A7}"/>
              </a:ext>
            </a:extLst>
          </p:cNvPr>
          <p:cNvSpPr/>
          <p:nvPr/>
        </p:nvSpPr>
        <p:spPr>
          <a:xfrm rot="16200000">
            <a:off x="718146" y="4547474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36" name="Rectangle 140">
            <a:extLst>
              <a:ext uri="{FF2B5EF4-FFF2-40B4-BE49-F238E27FC236}">
                <a16:creationId xmlns:a16="http://schemas.microsoft.com/office/drawing/2014/main" id="{FDD44234-9F7E-478C-A1C7-83ECF0C22A09}"/>
              </a:ext>
            </a:extLst>
          </p:cNvPr>
          <p:cNvSpPr/>
          <p:nvPr/>
        </p:nvSpPr>
        <p:spPr>
          <a:xfrm>
            <a:off x="2069281" y="4294210"/>
            <a:ext cx="4867737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3" name="Block Arc 132">
            <a:extLst>
              <a:ext uri="{FF2B5EF4-FFF2-40B4-BE49-F238E27FC236}">
                <a16:creationId xmlns:a16="http://schemas.microsoft.com/office/drawing/2014/main" id="{55289239-78C7-4CED-AAF8-AAD155B63115}"/>
              </a:ext>
            </a:extLst>
          </p:cNvPr>
          <p:cNvSpPr/>
          <p:nvPr/>
        </p:nvSpPr>
        <p:spPr>
          <a:xfrm rot="5400000" flipH="1">
            <a:off x="6365434" y="2329786"/>
            <a:ext cx="2846387" cy="235373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F4418F8-8DC8-4229-A64B-ACE2420AAA07}"/>
              </a:ext>
            </a:extLst>
          </p:cNvPr>
          <p:cNvSpPr/>
          <p:nvPr/>
        </p:nvSpPr>
        <p:spPr>
          <a:xfrm>
            <a:off x="6265495" y="2082006"/>
            <a:ext cx="1543050" cy="650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1DA01F9E-3264-4301-B353-70C87CE34286}"/>
              </a:ext>
            </a:extLst>
          </p:cNvPr>
          <p:cNvSpPr/>
          <p:nvPr/>
        </p:nvSpPr>
        <p:spPr>
          <a:xfrm>
            <a:off x="2111478" y="10820791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22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137869" y="2117578"/>
            <a:ext cx="1111685" cy="581897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cxnSp>
        <p:nvCxnSpPr>
          <p:cNvPr id="176" name="Straight Connector 175"/>
          <p:cNvCxnSpPr>
            <a:cxnSpLocks/>
            <a:endCxn id="156" idx="2"/>
          </p:cNvCxnSpPr>
          <p:nvPr/>
        </p:nvCxnSpPr>
        <p:spPr>
          <a:xfrm>
            <a:off x="1879098" y="4572283"/>
            <a:ext cx="6153277" cy="26721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-13774" y="114973"/>
            <a:ext cx="6963154" cy="6216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48" name="Rectangle 147"/>
          <p:cNvSpPr/>
          <p:nvPr/>
        </p:nvSpPr>
        <p:spPr>
          <a:xfrm>
            <a:off x="-13775" y="12220708"/>
            <a:ext cx="9614975" cy="5316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3" name="AutoShape 8" descr="Image result for ferryhill business and enterprise colle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100"/>
          </a:p>
        </p:txBody>
      </p:sp>
      <p:sp>
        <p:nvSpPr>
          <p:cNvPr id="157" name="Rectangle 156"/>
          <p:cNvSpPr/>
          <p:nvPr/>
        </p:nvSpPr>
        <p:spPr>
          <a:xfrm>
            <a:off x="25567" y="41035"/>
            <a:ext cx="52351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YEAR 7-11 Geography</a:t>
            </a:r>
          </a:p>
        </p:txBody>
      </p:sp>
      <p:cxnSp>
        <p:nvCxnSpPr>
          <p:cNvPr id="337" name="Straight Connector 336"/>
          <p:cNvCxnSpPr/>
          <p:nvPr/>
        </p:nvCxnSpPr>
        <p:spPr>
          <a:xfrm flipH="1" flipV="1">
            <a:off x="2793881" y="1480744"/>
            <a:ext cx="8435" cy="614051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2834236" y="2085666"/>
            <a:ext cx="268055" cy="4237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2" name="Rectangle 401"/>
          <p:cNvSpPr/>
          <p:nvPr/>
        </p:nvSpPr>
        <p:spPr>
          <a:xfrm>
            <a:off x="1922534" y="939889"/>
            <a:ext cx="2215229" cy="430887"/>
          </a:xfrm>
          <a:prstGeom prst="rect">
            <a:avLst/>
          </a:prstGeom>
          <a:ln w="38100" cap="rnd">
            <a:noFill/>
          </a:ln>
        </p:spPr>
        <p:txBody>
          <a:bodyPr wrap="square">
            <a:spAutoFit/>
          </a:bodyPr>
          <a:lstStyle/>
          <a:p>
            <a:r>
              <a:rPr lang="en-GB" sz="1100" b="1" dirty="0"/>
              <a:t>Destination One: Qualifications for College </a:t>
            </a:r>
            <a:r>
              <a:rPr lang="en-GB" sz="1100" dirty="0"/>
              <a:t>Apprenticeships or Work.</a:t>
            </a:r>
          </a:p>
        </p:txBody>
      </p:sp>
      <p:sp>
        <p:nvSpPr>
          <p:cNvPr id="405" name="Rectangle 404"/>
          <p:cNvSpPr/>
          <p:nvPr/>
        </p:nvSpPr>
        <p:spPr>
          <a:xfrm>
            <a:off x="296800" y="1619624"/>
            <a:ext cx="1150402" cy="1446550"/>
          </a:xfrm>
          <a:prstGeom prst="rect">
            <a:avLst/>
          </a:prstGeom>
          <a:ln w="38100" cap="rnd">
            <a:solidFill>
              <a:srgbClr val="007AC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Destination Two</a:t>
            </a:r>
            <a:r>
              <a:rPr lang="en-GB" sz="1100" dirty="0"/>
              <a:t> – Continue studying Geography at</a:t>
            </a:r>
          </a:p>
          <a:p>
            <a:pPr algn="ctr"/>
            <a:r>
              <a:rPr lang="en-GB" sz="1100" dirty="0"/>
              <a:t> A-Level.</a:t>
            </a:r>
          </a:p>
          <a:p>
            <a:pPr algn="ctr"/>
            <a:endParaRPr lang="en-GB" sz="1100" dirty="0"/>
          </a:p>
          <a:p>
            <a:endParaRPr lang="en-GB" sz="1100" dirty="0"/>
          </a:p>
          <a:p>
            <a:endParaRPr lang="en-GB" sz="1100" dirty="0"/>
          </a:p>
        </p:txBody>
      </p:sp>
      <p:pic>
        <p:nvPicPr>
          <p:cNvPr id="407" name="Picture 20" descr="Image result for road signs ahe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3" b="98125" l="10000" r="90000">
                        <a14:foregroundMark x1="50938" y1="781" x2="23021" y2="74844"/>
                        <a14:foregroundMark x1="21875" y1="24531" x2="74375" y2="80313"/>
                        <a14:foregroundMark x1="50417" y1="14063" x2="50625" y2="89531"/>
                        <a14:foregroundMark x1="50938" y1="20000" x2="61042" y2="18281"/>
                        <a14:foregroundMark x1="51250" y1="33750" x2="67396" y2="26719"/>
                        <a14:foregroundMark x1="55729" y1="41406" x2="69375" y2="34688"/>
                        <a14:foregroundMark x1="70729" y1="21250" x2="73021" y2="15313"/>
                        <a14:foregroundMark x1="76875" y1="32969" x2="80000" y2="30000"/>
                        <a14:foregroundMark x1="78854" y1="40938" x2="82500" y2="43125"/>
                        <a14:foregroundMark x1="78646" y1="54375" x2="81667" y2="62344"/>
                        <a14:foregroundMark x1="75521" y1="57656" x2="51250" y2="97969"/>
                        <a14:foregroundMark x1="74375" y1="19219" x2="51458" y2="313"/>
                        <a14:foregroundMark x1="35000" y1="10000" x2="30208" y2="10000"/>
                        <a14:foregroundMark x1="23333" y1="22813" x2="33021" y2="7969"/>
                        <a14:foregroundMark x1="34167" y1="7969" x2="45625" y2="1719"/>
                        <a14:foregroundMark x1="55729" y1="2500" x2="72188" y2="13594"/>
                        <a14:foregroundMark x1="58542" y1="4063" x2="66563" y2="8281"/>
                        <a14:foregroundMark x1="63854" y1="93438" x2="72083" y2="86094"/>
                        <a14:foregroundMark x1="75729" y1="78906" x2="79688" y2="66094"/>
                        <a14:foregroundMark x1="80208" y1="66875" x2="81250" y2="56563"/>
                        <a14:foregroundMark x1="81875" y1="56094" x2="82604" y2="45781"/>
                        <a14:foregroundMark x1="58542" y1="96094" x2="64167" y2="92969"/>
                        <a14:foregroundMark x1="39479" y1="94688" x2="48646" y2="98125"/>
                        <a14:foregroundMark x1="38958" y1="94375" x2="28854" y2="86406"/>
                        <a14:foregroundMark x1="28021" y1="85156" x2="19271" y2="67656"/>
                        <a14:foregroundMark x1="19271" y1="65313" x2="16979" y2="48594"/>
                        <a14:foregroundMark x1="17500" y1="47813" x2="19688" y2="3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37" y="2532258"/>
            <a:ext cx="679489" cy="45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2" name="Picture 22" descr="Image result for road signs give wa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57" y="945600"/>
            <a:ext cx="373073" cy="37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1" name="TextBox 29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9924497" y="370818"/>
            <a:ext cx="15733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Simply drag a pin to add it to your journey</a:t>
            </a:r>
          </a:p>
        </p:txBody>
      </p:sp>
      <p:sp>
        <p:nvSpPr>
          <p:cNvPr id="448" name="TextBox 44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9917474" y="59482"/>
            <a:ext cx="1573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PIN BANK</a:t>
            </a: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04" idx="2"/>
          </p:cNvCxnSpPr>
          <p:nvPr/>
        </p:nvCxnSpPr>
        <p:spPr>
          <a:xfrm flipH="1">
            <a:off x="4510790" y="10335597"/>
            <a:ext cx="298228" cy="823461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298936" y="10082278"/>
            <a:ext cx="12149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Number Skills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4A3E031-B76D-D04F-8233-8F8B5D2D3BA2}"/>
              </a:ext>
            </a:extLst>
          </p:cNvPr>
          <p:cNvSpPr txBox="1"/>
          <p:nvPr/>
        </p:nvSpPr>
        <p:spPr>
          <a:xfrm>
            <a:off x="5990975" y="10269921"/>
            <a:ext cx="9584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Number Skills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88CF6B9A-D161-D94B-838C-8556FFF74B3D}"/>
              </a:ext>
            </a:extLst>
          </p:cNvPr>
          <p:cNvSpPr txBox="1"/>
          <p:nvPr/>
        </p:nvSpPr>
        <p:spPr>
          <a:xfrm>
            <a:off x="4997305" y="11727192"/>
            <a:ext cx="2131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Is your walk to school the same as mine?</a:t>
            </a:r>
            <a:endParaRPr lang="en-US" sz="1100" dirty="0"/>
          </a:p>
        </p:txBody>
      </p:sp>
      <p:cxnSp>
        <p:nvCxnSpPr>
          <p:cNvPr id="488" name="Straight Connector 48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37" idx="2"/>
          </p:cNvCxnSpPr>
          <p:nvPr/>
        </p:nvCxnSpPr>
        <p:spPr>
          <a:xfrm flipH="1">
            <a:off x="5990976" y="10531531"/>
            <a:ext cx="479202" cy="62752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Straight Connector 48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07" idx="0"/>
          </p:cNvCxnSpPr>
          <p:nvPr/>
        </p:nvCxnSpPr>
        <p:spPr>
          <a:xfrm flipH="1" flipV="1">
            <a:off x="5278726" y="11179520"/>
            <a:ext cx="773306" cy="53798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71" idx="2"/>
          </p:cNvCxnSpPr>
          <p:nvPr/>
        </p:nvCxnSpPr>
        <p:spPr>
          <a:xfrm>
            <a:off x="894784" y="4521767"/>
            <a:ext cx="421985" cy="53904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85" idx="2"/>
          </p:cNvCxnSpPr>
          <p:nvPr/>
        </p:nvCxnSpPr>
        <p:spPr>
          <a:xfrm flipH="1">
            <a:off x="6335910" y="8517168"/>
            <a:ext cx="635210" cy="42285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7795556" y="7760660"/>
            <a:ext cx="909407" cy="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63" idx="2"/>
          </p:cNvCxnSpPr>
          <p:nvPr/>
        </p:nvCxnSpPr>
        <p:spPr>
          <a:xfrm flipH="1">
            <a:off x="8555918" y="6399845"/>
            <a:ext cx="222918" cy="61624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67" idx="2"/>
          </p:cNvCxnSpPr>
          <p:nvPr/>
        </p:nvCxnSpPr>
        <p:spPr>
          <a:xfrm flipH="1">
            <a:off x="5698766" y="6236012"/>
            <a:ext cx="374350" cy="40244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Straight Connector 42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92" idx="2"/>
          </p:cNvCxnSpPr>
          <p:nvPr/>
        </p:nvCxnSpPr>
        <p:spPr>
          <a:xfrm flipH="1">
            <a:off x="3245092" y="1837699"/>
            <a:ext cx="559878" cy="587429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89" idx="0"/>
          </p:cNvCxnSpPr>
          <p:nvPr/>
        </p:nvCxnSpPr>
        <p:spPr>
          <a:xfrm flipH="1" flipV="1">
            <a:off x="4942098" y="2253562"/>
            <a:ext cx="151270" cy="65326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Connector 431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90" idx="2"/>
          </p:cNvCxnSpPr>
          <p:nvPr/>
        </p:nvCxnSpPr>
        <p:spPr>
          <a:xfrm flipH="1">
            <a:off x="4345022" y="1736751"/>
            <a:ext cx="582196" cy="66134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88" idx="2"/>
          </p:cNvCxnSpPr>
          <p:nvPr/>
        </p:nvCxnSpPr>
        <p:spPr>
          <a:xfrm flipH="1">
            <a:off x="5513916" y="1729291"/>
            <a:ext cx="531762" cy="67810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Connector 434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V="1">
            <a:off x="7456012" y="2599211"/>
            <a:ext cx="410062" cy="45405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Straight Connector 43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8494052" y="4121875"/>
            <a:ext cx="388314" cy="49737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7953478" y="3591286"/>
            <a:ext cx="647414" cy="1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Connector 43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3371548" y="11178647"/>
            <a:ext cx="45102" cy="55359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Connector 43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54" idx="0"/>
          </p:cNvCxnSpPr>
          <p:nvPr/>
        </p:nvCxnSpPr>
        <p:spPr>
          <a:xfrm flipH="1" flipV="1">
            <a:off x="7663048" y="4614516"/>
            <a:ext cx="449432" cy="63775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Straight Connector 43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3586514" y="4193391"/>
            <a:ext cx="83018" cy="346087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92" idx="0"/>
          </p:cNvCxnSpPr>
          <p:nvPr/>
        </p:nvCxnSpPr>
        <p:spPr>
          <a:xfrm flipH="1" flipV="1">
            <a:off x="7728995" y="8935703"/>
            <a:ext cx="123220" cy="56388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90" idx="3"/>
          </p:cNvCxnSpPr>
          <p:nvPr/>
        </p:nvCxnSpPr>
        <p:spPr>
          <a:xfrm>
            <a:off x="1084549" y="10957208"/>
            <a:ext cx="872807" cy="12515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01" idx="2"/>
          </p:cNvCxnSpPr>
          <p:nvPr/>
        </p:nvCxnSpPr>
        <p:spPr>
          <a:xfrm flipH="1">
            <a:off x="2674754" y="10460023"/>
            <a:ext cx="239774" cy="622333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1349960" y="5659407"/>
            <a:ext cx="703681" cy="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Straight Connector 44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59" idx="2"/>
          </p:cNvCxnSpPr>
          <p:nvPr/>
        </p:nvCxnSpPr>
        <p:spPr>
          <a:xfrm flipH="1">
            <a:off x="7159967" y="6028730"/>
            <a:ext cx="363592" cy="61775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  <a:stCxn id="73" idx="0"/>
          </p:cNvCxnSpPr>
          <p:nvPr/>
        </p:nvCxnSpPr>
        <p:spPr>
          <a:xfrm flipV="1">
            <a:off x="1003707" y="6374198"/>
            <a:ext cx="436397" cy="56362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Connector 452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V="1">
            <a:off x="5305334" y="4803334"/>
            <a:ext cx="552990" cy="47116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Straight Connector 455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H="1">
            <a:off x="5570850" y="4212656"/>
            <a:ext cx="97291" cy="30141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Straight Connector 45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99" idx="1"/>
          </p:cNvCxnSpPr>
          <p:nvPr/>
        </p:nvCxnSpPr>
        <p:spPr>
          <a:xfrm flipH="1">
            <a:off x="1289203" y="9583996"/>
            <a:ext cx="782296" cy="353855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Group 123"/>
          <p:cNvGrpSpPr/>
          <p:nvPr/>
        </p:nvGrpSpPr>
        <p:grpSpPr>
          <a:xfrm>
            <a:off x="6208660" y="3922428"/>
            <a:ext cx="1214980" cy="1234099"/>
            <a:chOff x="1212628" y="4031237"/>
            <a:chExt cx="1214980" cy="1304869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10</a:t>
              </a:r>
            </a:p>
          </p:txBody>
        </p:sp>
      </p:grp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AC1A78AC-0BA9-4D6A-AF82-315EB9B1B5D2}"/>
              </a:ext>
            </a:extLst>
          </p:cNvPr>
          <p:cNvCxnSpPr>
            <a:cxnSpLocks/>
          </p:cNvCxnSpPr>
          <p:nvPr/>
        </p:nvCxnSpPr>
        <p:spPr>
          <a:xfrm flipV="1">
            <a:off x="1957356" y="2370496"/>
            <a:ext cx="6063528" cy="31116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505E4AFE-1951-49D4-99AA-8E255E0B892F}"/>
              </a:ext>
            </a:extLst>
          </p:cNvPr>
          <p:cNvCxnSpPr>
            <a:cxnSpLocks/>
          </p:cNvCxnSpPr>
          <p:nvPr/>
        </p:nvCxnSpPr>
        <p:spPr>
          <a:xfrm>
            <a:off x="2010900" y="11104892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F1A0B2FD-F88F-413B-AD2C-7D6729946059}"/>
              </a:ext>
            </a:extLst>
          </p:cNvPr>
          <p:cNvCxnSpPr>
            <a:cxnSpLocks/>
          </p:cNvCxnSpPr>
          <p:nvPr/>
        </p:nvCxnSpPr>
        <p:spPr>
          <a:xfrm>
            <a:off x="1767882" y="6660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E87ECD70-74B6-4FB2-A243-E913355C00A3}"/>
              </a:ext>
            </a:extLst>
          </p:cNvPr>
          <p:cNvCxnSpPr>
            <a:cxnSpLocks/>
          </p:cNvCxnSpPr>
          <p:nvPr/>
        </p:nvCxnSpPr>
        <p:spPr>
          <a:xfrm>
            <a:off x="1879098" y="8946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0" name="Group 1069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7279073" y="10951780"/>
              <a:ext cx="1214979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7</a:t>
              </a:r>
            </a:p>
          </p:txBody>
        </p:sp>
      </p:grpSp>
      <p:sp>
        <p:nvSpPr>
          <p:cNvPr id="152" name="Arc 151">
            <a:extLst>
              <a:ext uri="{FF2B5EF4-FFF2-40B4-BE49-F238E27FC236}">
                <a16:creationId xmlns:a16="http://schemas.microsoft.com/office/drawing/2014/main" id="{B3737292-D276-4836-AF5E-0A1D8E72757F}"/>
              </a:ext>
            </a:extLst>
          </p:cNvPr>
          <p:cNvSpPr/>
          <p:nvPr/>
        </p:nvSpPr>
        <p:spPr>
          <a:xfrm flipH="1">
            <a:off x="1271500" y="4553496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4" name="Arc 153">
            <a:extLst>
              <a:ext uri="{FF2B5EF4-FFF2-40B4-BE49-F238E27FC236}">
                <a16:creationId xmlns:a16="http://schemas.microsoft.com/office/drawing/2014/main" id="{6F77AC31-46FE-40D5-9F9E-8A60BCBEA49A}"/>
              </a:ext>
            </a:extLst>
          </p:cNvPr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5" name="Arc 154">
            <a:extLst>
              <a:ext uri="{FF2B5EF4-FFF2-40B4-BE49-F238E27FC236}">
                <a16:creationId xmlns:a16="http://schemas.microsoft.com/office/drawing/2014/main" id="{5A864DF6-4AE8-478F-A6B6-932D80CDB4AC}"/>
              </a:ext>
            </a:extLst>
          </p:cNvPr>
          <p:cNvSpPr/>
          <p:nvPr/>
        </p:nvSpPr>
        <p:spPr>
          <a:xfrm>
            <a:off x="7330748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6" name="Arc 155">
            <a:extLst>
              <a:ext uri="{FF2B5EF4-FFF2-40B4-BE49-F238E27FC236}">
                <a16:creationId xmlns:a16="http://schemas.microsoft.com/office/drawing/2014/main" id="{70420AA4-C8B8-4B42-A905-790FF4FE57D6}"/>
              </a:ext>
            </a:extLst>
          </p:cNvPr>
          <p:cNvSpPr/>
          <p:nvPr/>
        </p:nvSpPr>
        <p:spPr>
          <a:xfrm>
            <a:off x="7197638" y="2390164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grpSp>
        <p:nvGrpSpPr>
          <p:cNvPr id="472" name="Group 471"/>
          <p:cNvGrpSpPr/>
          <p:nvPr/>
        </p:nvGrpSpPr>
        <p:grpSpPr>
          <a:xfrm>
            <a:off x="4630421" y="8277393"/>
            <a:ext cx="1214980" cy="1234099"/>
            <a:chOff x="1212628" y="4031237"/>
            <a:chExt cx="1214980" cy="1304869"/>
          </a:xfrm>
        </p:grpSpPr>
        <p:sp>
          <p:nvSpPr>
            <p:cNvPr id="473" name="Oval 472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474" name="Oval 473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475" name="TextBox 474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8</a:t>
              </a:r>
            </a:p>
          </p:txBody>
        </p:sp>
      </p:grpSp>
      <p:sp>
        <p:nvSpPr>
          <p:cNvPr id="123" name="TextBox 12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703892" y="11735014"/>
            <a:ext cx="20785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Are maps still important?</a:t>
            </a:r>
            <a:endParaRPr lang="en-US" sz="800" dirty="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312625" y="10042166"/>
            <a:ext cx="11806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How do coasts change?</a:t>
            </a:r>
            <a:endParaRPr lang="en-US" sz="800" dirty="0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38024" y="10742162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Is Birmingham the centre of the UK?</a:t>
            </a:r>
            <a:endParaRPr lang="en-US" sz="1100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122109" y="9325602"/>
            <a:ext cx="14327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Should all young people move to the countryside?</a:t>
            </a:r>
            <a:endParaRPr lang="en-US" sz="800" dirty="0"/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176339" y="8224110"/>
            <a:ext cx="18677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Is all Africa Poor?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7429164" y="9495538"/>
            <a:ext cx="992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Is Asia the most important continent?</a:t>
            </a:r>
            <a:endParaRPr lang="en-US" sz="1100" dirty="0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066398" y="7554940"/>
            <a:ext cx="21070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Is China a superpower?)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8317514" y="5954590"/>
            <a:ext cx="1178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Is India a superpower?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7022332" y="5492494"/>
            <a:ext cx="12666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Is Russia a controversial power?</a:t>
            </a:r>
            <a:endParaRPr lang="en-US" sz="1100" dirty="0"/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5475231" y="5648299"/>
            <a:ext cx="14327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Is the Middle East only important because of its oil?</a:t>
            </a:r>
            <a:endParaRPr lang="en-US" sz="1100" dirty="0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35958" y="6931346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We are going WHERE on holiday?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094888" y="5621454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Is it too late to save our oceans?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43268" y="3983726"/>
            <a:ext cx="11741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Is money more important or our planet?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842148" y="3575561"/>
            <a:ext cx="16374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Why is there still disease in the world?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430188" y="5203274"/>
            <a:ext cx="13094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How do I save my local area?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777405" y="3544800"/>
            <a:ext cx="17742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Is our planet damaged beyond repair?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7616352" y="5254454"/>
            <a:ext cx="11533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Natural Hazards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8480934" y="4651973"/>
            <a:ext cx="9402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Living World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816150" y="3475871"/>
            <a:ext cx="10776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/>
              <a:t>Urban issues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873391" y="2998393"/>
            <a:ext cx="11631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economic world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5553993" y="1298404"/>
            <a:ext cx="9833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People of the planet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483809" y="2906826"/>
            <a:ext cx="12191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Environmental threats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392928" y="1305864"/>
            <a:ext cx="10685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Geographical skills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293483" y="1406812"/>
            <a:ext cx="10229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Fieldwork knowledge</a:t>
            </a:r>
          </a:p>
        </p:txBody>
      </p:sp>
      <p:grpSp>
        <p:nvGrpSpPr>
          <p:cNvPr id="128" name="Group 127"/>
          <p:cNvGrpSpPr/>
          <p:nvPr/>
        </p:nvGrpSpPr>
        <p:grpSpPr>
          <a:xfrm>
            <a:off x="5744639" y="1753446"/>
            <a:ext cx="1214980" cy="1234099"/>
            <a:chOff x="1212628" y="4031237"/>
            <a:chExt cx="1214980" cy="1304869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11</a:t>
              </a:r>
            </a:p>
          </p:txBody>
        </p:sp>
      </p:grpSp>
      <p:grpSp>
        <p:nvGrpSpPr>
          <p:cNvPr id="483" name="Group 482"/>
          <p:cNvGrpSpPr/>
          <p:nvPr/>
        </p:nvGrpSpPr>
        <p:grpSpPr>
          <a:xfrm>
            <a:off x="1760711" y="6111905"/>
            <a:ext cx="1214980" cy="1234099"/>
            <a:chOff x="1212628" y="4031237"/>
            <a:chExt cx="1214980" cy="1304869"/>
          </a:xfrm>
        </p:grpSpPr>
        <p:sp>
          <p:nvSpPr>
            <p:cNvPr id="484" name="Oval 483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485" name="Oval 484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486" name="TextBox 485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9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F9E4DB1-8C3C-4012-A0C4-CA8900EC7011}"/>
              </a:ext>
            </a:extLst>
          </p:cNvPr>
          <p:cNvSpPr txBox="1"/>
          <p:nvPr/>
        </p:nvSpPr>
        <p:spPr>
          <a:xfrm>
            <a:off x="11930" y="12238032"/>
            <a:ext cx="319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>
                <a:solidFill>
                  <a:schemeClr val="bg1"/>
                </a:solidFill>
              </a:rPr>
              <a:t>LEARNING JOURNEY</a:t>
            </a:r>
            <a:endParaRPr lang="en-GB" sz="2800" i="1" dirty="0">
              <a:solidFill>
                <a:schemeClr val="bg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74A0944-FC91-4BE4-AAB0-9E322C768895}"/>
              </a:ext>
            </a:extLst>
          </p:cNvPr>
          <p:cNvSpPr/>
          <p:nvPr/>
        </p:nvSpPr>
        <p:spPr>
          <a:xfrm>
            <a:off x="3189955" y="1395020"/>
            <a:ext cx="1112707" cy="517451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98F8064-9991-452C-83E5-75A1690FEB14}"/>
              </a:ext>
            </a:extLst>
          </p:cNvPr>
          <p:cNvSpPr/>
          <p:nvPr/>
        </p:nvSpPr>
        <p:spPr>
          <a:xfrm>
            <a:off x="4379134" y="1320283"/>
            <a:ext cx="1046383" cy="459798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7354EE4-E71F-400A-ACAB-7E6765E13CE2}"/>
              </a:ext>
            </a:extLst>
          </p:cNvPr>
          <p:cNvSpPr/>
          <p:nvPr/>
        </p:nvSpPr>
        <p:spPr>
          <a:xfrm>
            <a:off x="5507582" y="1233970"/>
            <a:ext cx="1337163" cy="51219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7D86D65-970D-45DB-B7BA-C85910C07C34}"/>
              </a:ext>
            </a:extLst>
          </p:cNvPr>
          <p:cNvSpPr/>
          <p:nvPr/>
        </p:nvSpPr>
        <p:spPr>
          <a:xfrm>
            <a:off x="6738901" y="3042713"/>
            <a:ext cx="1305232" cy="317066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A432F68-419C-46B1-A5BA-279F02E21B97}"/>
              </a:ext>
            </a:extLst>
          </p:cNvPr>
          <p:cNvSpPr/>
          <p:nvPr/>
        </p:nvSpPr>
        <p:spPr>
          <a:xfrm>
            <a:off x="4525432" y="2907343"/>
            <a:ext cx="1141219" cy="396439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5F8ED68-26A1-4B6B-89D8-64C7331C1F07}"/>
              </a:ext>
            </a:extLst>
          </p:cNvPr>
          <p:cNvSpPr/>
          <p:nvPr/>
        </p:nvSpPr>
        <p:spPr>
          <a:xfrm>
            <a:off x="2830989" y="3469907"/>
            <a:ext cx="1677085" cy="72348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3511C02-837F-4AD5-BD2F-0F4F0C415FFA}"/>
              </a:ext>
            </a:extLst>
          </p:cNvPr>
          <p:cNvSpPr/>
          <p:nvPr/>
        </p:nvSpPr>
        <p:spPr>
          <a:xfrm>
            <a:off x="4748907" y="3555478"/>
            <a:ext cx="1692662" cy="527765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7667E38-1F98-4C48-9119-32626B51E4D5}"/>
              </a:ext>
            </a:extLst>
          </p:cNvPr>
          <p:cNvSpPr/>
          <p:nvPr/>
        </p:nvSpPr>
        <p:spPr>
          <a:xfrm>
            <a:off x="6928307" y="3479813"/>
            <a:ext cx="102297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6A5C0F1-9087-46E0-B9B5-C83C90E37D77}"/>
              </a:ext>
            </a:extLst>
          </p:cNvPr>
          <p:cNvSpPr/>
          <p:nvPr/>
        </p:nvSpPr>
        <p:spPr>
          <a:xfrm>
            <a:off x="8412498" y="4614516"/>
            <a:ext cx="1029485" cy="34830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3C7B052-2366-477B-982E-4A926B9BDA3F}"/>
              </a:ext>
            </a:extLst>
          </p:cNvPr>
          <p:cNvSpPr/>
          <p:nvPr/>
        </p:nvSpPr>
        <p:spPr>
          <a:xfrm>
            <a:off x="7633511" y="5252270"/>
            <a:ext cx="957938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596E236-1CEA-4AEE-A3B8-364C6D5145A8}"/>
              </a:ext>
            </a:extLst>
          </p:cNvPr>
          <p:cNvSpPr/>
          <p:nvPr/>
        </p:nvSpPr>
        <p:spPr>
          <a:xfrm>
            <a:off x="4463148" y="5223065"/>
            <a:ext cx="1135915" cy="41362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5348441-E2FD-431F-989C-6F0B09C808D3}"/>
              </a:ext>
            </a:extLst>
          </p:cNvPr>
          <p:cNvSpPr/>
          <p:nvPr/>
        </p:nvSpPr>
        <p:spPr>
          <a:xfrm>
            <a:off x="6983811" y="5586966"/>
            <a:ext cx="1079496" cy="44176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70ADFCC-C800-4CB0-A68A-2F74562E21D7}"/>
              </a:ext>
            </a:extLst>
          </p:cNvPr>
          <p:cNvSpPr/>
          <p:nvPr/>
        </p:nvSpPr>
        <p:spPr>
          <a:xfrm>
            <a:off x="8281198" y="5958081"/>
            <a:ext cx="995275" cy="44176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A953754-CCE7-4359-BEB0-27B4F13A9999}"/>
              </a:ext>
            </a:extLst>
          </p:cNvPr>
          <p:cNvSpPr/>
          <p:nvPr/>
        </p:nvSpPr>
        <p:spPr>
          <a:xfrm>
            <a:off x="5461507" y="5699565"/>
            <a:ext cx="1223218" cy="53644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407BD28-3D72-4174-A7D2-52FCC593FA8E}"/>
              </a:ext>
            </a:extLst>
          </p:cNvPr>
          <p:cNvSpPr/>
          <p:nvPr/>
        </p:nvSpPr>
        <p:spPr>
          <a:xfrm>
            <a:off x="299060" y="4024772"/>
            <a:ext cx="1191447" cy="496995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4D5970C-5A86-41DD-A5F6-C6592F6910A4}"/>
              </a:ext>
            </a:extLst>
          </p:cNvPr>
          <p:cNvSpPr/>
          <p:nvPr/>
        </p:nvSpPr>
        <p:spPr>
          <a:xfrm>
            <a:off x="260760" y="6937826"/>
            <a:ext cx="1485894" cy="48137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D130942-BD90-42F3-A8DF-E69C17242FB9}"/>
              </a:ext>
            </a:extLst>
          </p:cNvPr>
          <p:cNvSpPr/>
          <p:nvPr/>
        </p:nvSpPr>
        <p:spPr>
          <a:xfrm>
            <a:off x="2060698" y="5444626"/>
            <a:ext cx="1331793" cy="594116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F0D5002-7653-41B8-B7D8-030498DA3F42}"/>
              </a:ext>
            </a:extLst>
          </p:cNvPr>
          <p:cNvSpPr/>
          <p:nvPr/>
        </p:nvSpPr>
        <p:spPr>
          <a:xfrm>
            <a:off x="6107931" y="7558470"/>
            <a:ext cx="1700614" cy="4811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68108A6-3996-4D20-BBF6-C14C2BBD19E7}"/>
              </a:ext>
            </a:extLst>
          </p:cNvPr>
          <p:cNvSpPr/>
          <p:nvPr/>
        </p:nvSpPr>
        <p:spPr>
          <a:xfrm>
            <a:off x="6107931" y="8212550"/>
            <a:ext cx="1726377" cy="304618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DCF7094-FF56-4DEA-9364-4B8EC18E1DD5}"/>
              </a:ext>
            </a:extLst>
          </p:cNvPr>
          <p:cNvSpPr/>
          <p:nvPr/>
        </p:nvSpPr>
        <p:spPr>
          <a:xfrm>
            <a:off x="119186" y="10685191"/>
            <a:ext cx="965363" cy="544033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5CE84D3-962A-4914-87A0-2EBC69D57834}"/>
              </a:ext>
            </a:extLst>
          </p:cNvPr>
          <p:cNvSpPr/>
          <p:nvPr/>
        </p:nvSpPr>
        <p:spPr>
          <a:xfrm>
            <a:off x="7423231" y="9499583"/>
            <a:ext cx="857967" cy="83601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26E536DB-C19C-4F1D-B396-406E508B3E55}"/>
              </a:ext>
            </a:extLst>
          </p:cNvPr>
          <p:cNvSpPr/>
          <p:nvPr/>
        </p:nvSpPr>
        <p:spPr>
          <a:xfrm>
            <a:off x="2071499" y="9317841"/>
            <a:ext cx="1361130" cy="5323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566BFAC-BA8E-405A-B5C2-2E03DE1F8019}"/>
              </a:ext>
            </a:extLst>
          </p:cNvPr>
          <p:cNvSpPr/>
          <p:nvPr/>
        </p:nvSpPr>
        <p:spPr>
          <a:xfrm>
            <a:off x="2337064" y="10037808"/>
            <a:ext cx="1154928" cy="422215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381383A-29DD-4A92-BC78-C4BB10218AD3}"/>
              </a:ext>
            </a:extLst>
          </p:cNvPr>
          <p:cNvSpPr/>
          <p:nvPr/>
        </p:nvSpPr>
        <p:spPr>
          <a:xfrm>
            <a:off x="4250211" y="10064875"/>
            <a:ext cx="1117613" cy="2707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737F314-A0D2-4370-9A46-E588F7CFC914}"/>
              </a:ext>
            </a:extLst>
          </p:cNvPr>
          <p:cNvSpPr/>
          <p:nvPr/>
        </p:nvSpPr>
        <p:spPr>
          <a:xfrm>
            <a:off x="5987064" y="10276075"/>
            <a:ext cx="1007589" cy="2707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A5FF7A3-C74C-4FE5-B833-7A91A2C1AE4B}"/>
              </a:ext>
            </a:extLst>
          </p:cNvPr>
          <p:cNvSpPr/>
          <p:nvPr/>
        </p:nvSpPr>
        <p:spPr>
          <a:xfrm>
            <a:off x="4906426" y="11717504"/>
            <a:ext cx="2291212" cy="52052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7F7198C-7C38-4F60-87E4-90E1DEFBAFBE}"/>
              </a:ext>
            </a:extLst>
          </p:cNvPr>
          <p:cNvSpPr/>
          <p:nvPr/>
        </p:nvSpPr>
        <p:spPr>
          <a:xfrm>
            <a:off x="2676428" y="11732243"/>
            <a:ext cx="1556264" cy="2707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8" name="Picture 197">
            <a:extLst>
              <a:ext uri="{FF2B5EF4-FFF2-40B4-BE49-F238E27FC236}">
                <a16:creationId xmlns:a16="http://schemas.microsoft.com/office/drawing/2014/main" id="{A27309C3-0DFC-4094-8C59-3727F636AE1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610" y="12158791"/>
            <a:ext cx="970280" cy="701040"/>
          </a:xfrm>
          <a:prstGeom prst="rect">
            <a:avLst/>
          </a:prstGeom>
          <a:noFill/>
        </p:spPr>
      </p:pic>
      <p:pic>
        <p:nvPicPr>
          <p:cNvPr id="199" name="Picture 198">
            <a:extLst>
              <a:ext uri="{FF2B5EF4-FFF2-40B4-BE49-F238E27FC236}">
                <a16:creationId xmlns:a16="http://schemas.microsoft.com/office/drawing/2014/main" id="{31A78D00-7B70-425C-A3ED-A0225141F841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892" y="91371"/>
            <a:ext cx="820663" cy="944453"/>
          </a:xfrm>
          <a:prstGeom prst="rect">
            <a:avLst/>
          </a:prstGeom>
          <a:noFill/>
        </p:spPr>
      </p:pic>
      <p:pic>
        <p:nvPicPr>
          <p:cNvPr id="2" name="Picture 3" descr="A picture containing text, boat, scene, harbor&#10;&#10;Description automatically generated">
            <a:extLst>
              <a:ext uri="{FF2B5EF4-FFF2-40B4-BE49-F238E27FC236}">
                <a16:creationId xmlns:a16="http://schemas.microsoft.com/office/drawing/2014/main" id="{A53081F9-6C07-4894-5122-9BF7E1D59CC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1354" y="11380304"/>
            <a:ext cx="1793631" cy="978623"/>
          </a:xfrm>
          <a:prstGeom prst="rect">
            <a:avLst/>
          </a:prstGeom>
          <a:ln>
            <a:solidFill>
              <a:srgbClr val="4472C4"/>
            </a:solidFill>
          </a:ln>
        </p:spPr>
      </p:pic>
      <p:pic>
        <p:nvPicPr>
          <p:cNvPr id="4" name="Picture 4" descr="A picture containing grass, plant, garden&#10;&#10;Description automatically generated">
            <a:extLst>
              <a:ext uri="{FF2B5EF4-FFF2-40B4-BE49-F238E27FC236}">
                <a16:creationId xmlns:a16="http://schemas.microsoft.com/office/drawing/2014/main" id="{11312700-DFDC-BEAA-53ED-CDDCA81860F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70538" y="7380558"/>
            <a:ext cx="2743200" cy="1205713"/>
          </a:xfrm>
          <a:prstGeom prst="rect">
            <a:avLst/>
          </a:prstGeom>
          <a:ln>
            <a:solidFill>
              <a:srgbClr val="4472C4"/>
            </a:solidFill>
          </a:ln>
        </p:spPr>
      </p:pic>
      <p:pic>
        <p:nvPicPr>
          <p:cNvPr id="5" name="Picture 5" descr="A picture containing satellite, transport, white, porcelain&#10;&#10;Description automatically generated">
            <a:extLst>
              <a:ext uri="{FF2B5EF4-FFF2-40B4-BE49-F238E27FC236}">
                <a16:creationId xmlns:a16="http://schemas.microsoft.com/office/drawing/2014/main" id="{215F4F4E-0FC3-6AD1-54E3-A4942A5FA06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28376" y="598976"/>
            <a:ext cx="1211141" cy="1246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85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0000"/>
      </a:accent1>
      <a:accent2>
        <a:srgbClr val="FFC000"/>
      </a:accent2>
      <a:accent3>
        <a:srgbClr val="FFFF00"/>
      </a:accent3>
      <a:accent4>
        <a:srgbClr val="00FF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dlc_DocId xmlns="9f0b416b-fe84-4286-91e8-fe0b5d39668b">ZZW75JXU4DR4-1383041798-275405</_dlc_DocId>
    <_dlc_DocIdUrl xmlns="9f0b416b-fe84-4286-91e8-fe0b5d39668b">
      <Url>https://tauheedulschools.sharepoint.com/sites/EBBhamEastFiles/_layouts/15/DocIdRedir.aspx?ID=ZZW75JXU4DR4-1383041798-275405</Url>
      <Description>ZZW75JXU4DR4-1383041798-275405</Description>
    </_dlc_DocIdUrl>
    <_Flow_SignoffStatus xmlns="1cf79344-50dc-401d-975b-fcee0e394174" xsi:nil="true"/>
    <TaxCatchAll xmlns="9f0b416b-fe84-4286-91e8-fe0b5d39668b" xsi:nil="true"/>
    <lcf76f155ced4ddcb4097134ff3c332f xmlns="1cf79344-50dc-401d-975b-fcee0e39417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13780AB8D6DD4AA0AD4E1706960AD4" ma:contentTypeVersion="19" ma:contentTypeDescription="Create a new document." ma:contentTypeScope="" ma:versionID="82c654a3101544b1b5878f7c7d39644f">
  <xsd:schema xmlns:xsd="http://www.w3.org/2001/XMLSchema" xmlns:xs="http://www.w3.org/2001/XMLSchema" xmlns:p="http://schemas.microsoft.com/office/2006/metadata/properties" xmlns:ns1="http://schemas.microsoft.com/sharepoint/v3" xmlns:ns2="9f0b416b-fe84-4286-91e8-fe0b5d39668b" xmlns:ns3="1cf79344-50dc-401d-975b-fcee0e394174" targetNamespace="http://schemas.microsoft.com/office/2006/metadata/properties" ma:root="true" ma:fieldsID="d8b248fe93f84a57a4584a19d937f865" ns1:_="" ns2:_="" ns3:_="">
    <xsd:import namespace="http://schemas.microsoft.com/sharepoint/v3"/>
    <xsd:import namespace="9f0b416b-fe84-4286-91e8-fe0b5d39668b"/>
    <xsd:import namespace="1cf79344-50dc-401d-975b-fcee0e39417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  <xsd:element ref="ns3:_Flow_SignoffStatu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b416b-fe84-4286-91e8-fe0b5d39668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9" nillable="true" ma:displayName="Taxonomy Catch All Column" ma:hidden="true" ma:list="{9a5f880e-4bf8-4fe4-b6df-793712e94303}" ma:internalName="TaxCatchAll" ma:showField="CatchAllData" ma:web="9f0b416b-fe84-4286-91e8-fe0b5d3966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f79344-50dc-401d-975b-fcee0e3941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a7dfba37-aa53-406a-a30f-a20023b16b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A1943BA-F90C-46D6-AC4F-FB9A9593302E}">
  <ds:schemaRefs>
    <ds:schemaRef ds:uri="http://purl.org/dc/dcmitype/"/>
    <ds:schemaRef ds:uri="http://www.w3.org/XML/1998/namespace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9f0b416b-fe84-4286-91e8-fe0b5d39668b"/>
    <ds:schemaRef ds:uri="http://schemas.openxmlformats.org/package/2006/metadata/core-properties"/>
    <ds:schemaRef ds:uri="1cf79344-50dc-401d-975b-fcee0e394174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EA6B38C-92B2-48A9-A94D-21C50E087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f0b416b-fe84-4286-91e8-fe0b5d39668b"/>
    <ds:schemaRef ds:uri="1cf79344-50dc-401d-975b-fcee0e3941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E86F76-7997-4D41-BA67-7C7ADC09869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C07956E-C8F4-4CCF-B9A8-F5809D99503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1905</TotalTime>
  <Words>195</Words>
  <Application>Microsoft Office PowerPoint</Application>
  <PresentationFormat>A3 Paper (297x420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Heather Walsh</cp:lastModifiedBy>
  <cp:revision>138</cp:revision>
  <cp:lastPrinted>2020-08-25T21:40:14Z</cp:lastPrinted>
  <dcterms:created xsi:type="dcterms:W3CDTF">2019-12-03T13:18:29Z</dcterms:created>
  <dcterms:modified xsi:type="dcterms:W3CDTF">2022-09-29T22:17:21Z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0x0101001513780AB8D6DD4AA0AD4E1706960AD4</vt:lpwstr>
  </property>
  <property fmtid="{D5CDD505-2E9C-101B-9397-08002B2CF9AE}" pid="3" name="_dlc_DocIdItemGuid">
    <vt:lpwstr>26c01379-60eb-425c-8c99-865e3cb7ffe8</vt:lpwstr>
  </property>
</Properties>
</file>