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3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24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47220" y="8963824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27117" y="8679386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55699" y="6387186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080" y="2348463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8019" y="2068241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2054465" y="4515061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007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-13775" y="40866"/>
            <a:ext cx="7925766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11 Hospitality and Catering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6264671" y="11044315"/>
            <a:ext cx="339903" cy="38649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618364" y="10402975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Unsatisfactory nutrition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029825" y="10302275"/>
            <a:ext cx="1774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Over/ under nutrition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850724" y="10399886"/>
            <a:ext cx="420802" cy="6951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4" idx="2"/>
          </p:cNvCxnSpPr>
          <p:nvPr/>
        </p:nvCxnSpPr>
        <p:spPr>
          <a:xfrm>
            <a:off x="4952233" y="10557785"/>
            <a:ext cx="115709" cy="47186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1057347" y="10550200"/>
            <a:ext cx="327150" cy="39453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49" idx="3"/>
          </p:cNvCxnSpPr>
          <p:nvPr/>
        </p:nvCxnSpPr>
        <p:spPr>
          <a:xfrm flipV="1">
            <a:off x="926122" y="10211680"/>
            <a:ext cx="354809" cy="260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1" idx="0"/>
          </p:cNvCxnSpPr>
          <p:nvPr/>
        </p:nvCxnSpPr>
        <p:spPr>
          <a:xfrm flipH="1" flipV="1">
            <a:off x="8357898" y="8906887"/>
            <a:ext cx="164636" cy="44677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197638" y="6725153"/>
            <a:ext cx="240424" cy="47520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8752488" y="7708190"/>
            <a:ext cx="439034" cy="582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endCxn id="119" idx="2"/>
          </p:cNvCxnSpPr>
          <p:nvPr/>
        </p:nvCxnSpPr>
        <p:spPr>
          <a:xfrm flipH="1">
            <a:off x="1907503" y="10384983"/>
            <a:ext cx="108788" cy="69266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7404599" y="8489578"/>
            <a:ext cx="27304" cy="43197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216402" y="2376912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  <a:stCxn id="4" idx="0"/>
          </p:cNvCxnSpPr>
          <p:nvPr/>
        </p:nvCxnSpPr>
        <p:spPr>
          <a:xfrm flipV="1">
            <a:off x="2138903" y="11083490"/>
            <a:ext cx="6576070" cy="57620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713615" y="8926295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053571" y="10390643"/>
            <a:ext cx="1214980" cy="1241391"/>
            <a:chOff x="7285281" y="10490852"/>
            <a:chExt cx="1214980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303731" y="10779532"/>
              <a:ext cx="1175534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 Controlled Assessment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79121" y="10959778"/>
            <a:ext cx="9691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Organoleptic- how dishes appeal to customers – sight, smell. Taste, touch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436779" y="10122315"/>
            <a:ext cx="1832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Meeting Customer Needs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22776" y="8004926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Higher skill – emulsions and sauces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600892" y="8253763"/>
            <a:ext cx="9879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Caramalising/ deglazing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51994" y="721688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Sous vide/ steaming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02470" y="9933567"/>
            <a:ext cx="8794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Production </a:t>
            </a:r>
          </a:p>
          <a:p>
            <a:pPr algn="ctr"/>
            <a:r>
              <a:rPr lang="en-US" sz="1100" dirty="0"/>
              <a:t>Plan</a:t>
            </a:r>
          </a:p>
        </p:txBody>
      </p:sp>
      <p:grpSp>
        <p:nvGrpSpPr>
          <p:cNvPr id="150" name="Group 149"/>
          <p:cNvGrpSpPr/>
          <p:nvPr/>
        </p:nvGrpSpPr>
        <p:grpSpPr>
          <a:xfrm>
            <a:off x="5624653" y="5984936"/>
            <a:ext cx="1230107" cy="1234099"/>
            <a:chOff x="766871" y="4045493"/>
            <a:chExt cx="1230107" cy="1304869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766871" y="4045493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931102" y="4232105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PP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826379" y="4421703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Practical Assessment</a:t>
              </a: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7033008" y="4005763"/>
            <a:ext cx="1235543" cy="1234099"/>
            <a:chOff x="-1467459" y="4809154"/>
            <a:chExt cx="1235543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-1467459" y="4809154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-1271111" y="4989166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-1402515" y="5193043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Unit 1 Written Exam Revision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715232" y="871718"/>
            <a:ext cx="1275953" cy="43088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Apprenticeship in</a:t>
            </a:r>
          </a:p>
          <a:p>
            <a:pPr algn="ctr"/>
            <a:r>
              <a:rPr lang="en-GB" sz="1100" b="1" dirty="0"/>
              <a:t> Hosp &amp; Catering</a:t>
            </a:r>
            <a:endParaRPr lang="en-GB" sz="11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899" y="1324462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410546" y="10972679"/>
            <a:ext cx="942840" cy="113586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5780062" y="10468217"/>
            <a:ext cx="1175533" cy="30416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6570404" y="10168621"/>
            <a:ext cx="136866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Functions of Nutrients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4278641" y="10256346"/>
            <a:ext cx="1347184" cy="30143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6958751" y="8043831"/>
            <a:ext cx="1432783" cy="42307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1596202" y="10106876"/>
            <a:ext cx="1562069" cy="26160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8180251" y="9353659"/>
            <a:ext cx="684565" cy="47251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6662489" y="7233452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125835" y="9965130"/>
            <a:ext cx="800287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C1191E0C-943A-46D5-BA43-A06F0B7388E5}"/>
              </a:ext>
            </a:extLst>
          </p:cNvPr>
          <p:cNvSpPr/>
          <p:nvPr/>
        </p:nvSpPr>
        <p:spPr>
          <a:xfrm>
            <a:off x="8607981" y="8283519"/>
            <a:ext cx="985378" cy="430887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5CDCA76B-CEA7-4996-A0BB-E7DF7EEC78D3}"/>
              </a:ext>
            </a:extLst>
          </p:cNvPr>
          <p:cNvCxnSpPr>
            <a:cxnSpLocks/>
            <a:stCxn id="189" idx="2"/>
          </p:cNvCxnSpPr>
          <p:nvPr/>
        </p:nvCxnSpPr>
        <p:spPr>
          <a:xfrm flipH="1">
            <a:off x="5858272" y="1918675"/>
            <a:ext cx="45570" cy="45483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 188">
            <a:extLst>
              <a:ext uri="{FF2B5EF4-FFF2-40B4-BE49-F238E27FC236}">
                <a16:creationId xmlns:a16="http://schemas.microsoft.com/office/drawing/2014/main" id="{1F3B9CB5-562F-4312-A444-FE6A40F2134E}"/>
              </a:ext>
            </a:extLst>
          </p:cNvPr>
          <p:cNvSpPr/>
          <p:nvPr/>
        </p:nvSpPr>
        <p:spPr>
          <a:xfrm>
            <a:off x="5072831" y="1549343"/>
            <a:ext cx="166202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Operations of front and back of house</a:t>
            </a: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979CFBC-91DD-431A-BA7F-CB6F5B087121}"/>
              </a:ext>
            </a:extLst>
          </p:cNvPr>
          <p:cNvCxnSpPr>
            <a:cxnSpLocks/>
          </p:cNvCxnSpPr>
          <p:nvPr/>
        </p:nvCxnSpPr>
        <p:spPr>
          <a:xfrm flipH="1" flipV="1">
            <a:off x="4949470" y="2404587"/>
            <a:ext cx="216176" cy="34372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Rectangle 195">
            <a:extLst>
              <a:ext uri="{FF2B5EF4-FFF2-40B4-BE49-F238E27FC236}">
                <a16:creationId xmlns:a16="http://schemas.microsoft.com/office/drawing/2014/main" id="{3CF52043-73A7-426A-A632-DE337E00004C}"/>
              </a:ext>
            </a:extLst>
          </p:cNvPr>
          <p:cNvSpPr/>
          <p:nvPr/>
        </p:nvSpPr>
        <p:spPr>
          <a:xfrm>
            <a:off x="4507580" y="2788697"/>
            <a:ext cx="1081073" cy="47251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C8B0BF5B-50C7-4CED-B0EF-19371B0BADDA}"/>
              </a:ext>
            </a:extLst>
          </p:cNvPr>
          <p:cNvCxnSpPr>
            <a:cxnSpLocks/>
            <a:stCxn id="229" idx="2"/>
          </p:cNvCxnSpPr>
          <p:nvPr/>
        </p:nvCxnSpPr>
        <p:spPr>
          <a:xfrm flipH="1">
            <a:off x="8360679" y="6824449"/>
            <a:ext cx="686714" cy="40380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6846885D-6E9E-4969-8126-F3598F333B96}"/>
              </a:ext>
            </a:extLst>
          </p:cNvPr>
          <p:cNvSpPr txBox="1"/>
          <p:nvPr/>
        </p:nvSpPr>
        <p:spPr>
          <a:xfrm>
            <a:off x="8625229" y="6368820"/>
            <a:ext cx="8309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Poaching/ sautéing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48C749D6-AA48-48A0-A4E6-34C5FA6C3120}"/>
              </a:ext>
            </a:extLst>
          </p:cNvPr>
          <p:cNvSpPr/>
          <p:nvPr/>
        </p:nvSpPr>
        <p:spPr>
          <a:xfrm>
            <a:off x="8669655" y="6393561"/>
            <a:ext cx="755475" cy="430887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EC52FB1C-39AE-4820-AE66-283683AC93E7}"/>
              </a:ext>
            </a:extLst>
          </p:cNvPr>
          <p:cNvSpPr/>
          <p:nvPr/>
        </p:nvSpPr>
        <p:spPr>
          <a:xfrm>
            <a:off x="2842824" y="9402079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C408FEED-0EC3-471D-853E-0F071D8A4C59}"/>
              </a:ext>
            </a:extLst>
          </p:cNvPr>
          <p:cNvCxnSpPr>
            <a:cxnSpLocks/>
          </p:cNvCxnSpPr>
          <p:nvPr/>
        </p:nvCxnSpPr>
        <p:spPr>
          <a:xfrm flipH="1" flipV="1">
            <a:off x="3367969" y="8991058"/>
            <a:ext cx="61200" cy="3559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DF01C4E2-F806-4CA0-A9B6-8F9244296D12}"/>
              </a:ext>
            </a:extLst>
          </p:cNvPr>
          <p:cNvSpPr txBox="1"/>
          <p:nvPr/>
        </p:nvSpPr>
        <p:spPr>
          <a:xfrm>
            <a:off x="2757643" y="9392945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High Skill Techniques - Boning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F2D11158-619E-4063-A5AB-216D1CEC19D9}"/>
              </a:ext>
            </a:extLst>
          </p:cNvPr>
          <p:cNvSpPr/>
          <p:nvPr/>
        </p:nvSpPr>
        <p:spPr>
          <a:xfrm>
            <a:off x="6096067" y="11466141"/>
            <a:ext cx="1363053" cy="71369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88D666D0-F406-4993-BED1-A23E1F7F697A}"/>
              </a:ext>
            </a:extLst>
          </p:cNvPr>
          <p:cNvSpPr txBox="1"/>
          <p:nvPr/>
        </p:nvSpPr>
        <p:spPr>
          <a:xfrm>
            <a:off x="6058378" y="11472980"/>
            <a:ext cx="13857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Compare nutritional needs of specific groups</a:t>
            </a:r>
          </a:p>
        </p:txBody>
      </p: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ACAE54A9-AB24-49FA-8F77-65B07A9764C1}"/>
              </a:ext>
            </a:extLst>
          </p:cNvPr>
          <p:cNvCxnSpPr>
            <a:cxnSpLocks/>
          </p:cNvCxnSpPr>
          <p:nvPr/>
        </p:nvCxnSpPr>
        <p:spPr>
          <a:xfrm flipH="1" flipV="1">
            <a:off x="3351078" y="11145318"/>
            <a:ext cx="270285" cy="34050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966484F1-55C5-4CD4-B444-630D56D8545D}"/>
              </a:ext>
            </a:extLst>
          </p:cNvPr>
          <p:cNvCxnSpPr>
            <a:cxnSpLocks/>
            <a:stCxn id="250" idx="0"/>
          </p:cNvCxnSpPr>
          <p:nvPr/>
        </p:nvCxnSpPr>
        <p:spPr>
          <a:xfrm flipV="1">
            <a:off x="5238426" y="11147947"/>
            <a:ext cx="247177" cy="44813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TextBox 248">
            <a:extLst>
              <a:ext uri="{FF2B5EF4-FFF2-40B4-BE49-F238E27FC236}">
                <a16:creationId xmlns:a16="http://schemas.microsoft.com/office/drawing/2014/main" id="{85D653A2-EEB1-4F08-9626-D1CE5723A04C}"/>
              </a:ext>
            </a:extLst>
          </p:cNvPr>
          <p:cNvSpPr txBox="1"/>
          <p:nvPr/>
        </p:nvSpPr>
        <p:spPr>
          <a:xfrm>
            <a:off x="4508556" y="11616172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Cooking methods impacting on nutritional value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8CAEBFE8-3B19-45CA-A95D-E93FB0C10619}"/>
              </a:ext>
            </a:extLst>
          </p:cNvPr>
          <p:cNvSpPr/>
          <p:nvPr/>
        </p:nvSpPr>
        <p:spPr>
          <a:xfrm>
            <a:off x="4645508" y="11596083"/>
            <a:ext cx="1185836" cy="69535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E1B80DD7-181C-4204-AB0E-7344D5DC5041}"/>
              </a:ext>
            </a:extLst>
          </p:cNvPr>
          <p:cNvGrpSpPr/>
          <p:nvPr/>
        </p:nvGrpSpPr>
        <p:grpSpPr>
          <a:xfrm>
            <a:off x="694508" y="8776946"/>
            <a:ext cx="1214980" cy="1234099"/>
            <a:chOff x="1212628" y="4031236"/>
            <a:chExt cx="1214980" cy="1304869"/>
          </a:xfrm>
        </p:grpSpPr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2E42338-BC34-45AB-B321-0803253D4610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D3CE35A-0202-4961-A21E-2B41BA89EBE3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67D28222-989C-4475-8AA5-8A756CAF1008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E74E8F03-61F5-4777-970A-DFF85AF69368}"/>
                </a:ext>
              </a:extLst>
            </p:cNvPr>
            <p:cNvSpPr/>
            <p:nvPr/>
          </p:nvSpPr>
          <p:spPr>
            <a:xfrm>
              <a:off x="1386856" y="420096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2" name="TextBox 251">
              <a:extLst>
                <a:ext uri="{FF2B5EF4-FFF2-40B4-BE49-F238E27FC236}">
                  <a16:creationId xmlns:a16="http://schemas.microsoft.com/office/drawing/2014/main" id="{01E7B6B9-C439-415A-9DD0-0E332DA94002}"/>
                </a:ext>
              </a:extLst>
            </p:cNvPr>
            <p:cNvSpPr txBox="1"/>
            <p:nvPr/>
          </p:nvSpPr>
          <p:spPr>
            <a:xfrm>
              <a:off x="1221680" y="4480651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Practical Exam Unit </a:t>
              </a:r>
            </a:p>
          </p:txBody>
        </p:sp>
      </p:grpSp>
      <p:sp>
        <p:nvSpPr>
          <p:cNvPr id="253" name="TextBox 252">
            <a:extLst>
              <a:ext uri="{FF2B5EF4-FFF2-40B4-BE49-F238E27FC236}">
                <a16:creationId xmlns:a16="http://schemas.microsoft.com/office/drawing/2014/main" id="{FBB9013B-FE45-478E-8E43-EBA5D9D0323F}"/>
              </a:ext>
            </a:extLst>
          </p:cNvPr>
          <p:cNvSpPr txBox="1"/>
          <p:nvPr/>
        </p:nvSpPr>
        <p:spPr>
          <a:xfrm>
            <a:off x="4606166" y="8107608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Pastry Products – Choux, puff, short crust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62BF764C-0E3E-4DFF-B010-D758E19BD611}"/>
              </a:ext>
            </a:extLst>
          </p:cNvPr>
          <p:cNvSpPr/>
          <p:nvPr/>
        </p:nvSpPr>
        <p:spPr>
          <a:xfrm>
            <a:off x="4609084" y="8123674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9ADCDB55-C241-4ECF-9B7A-78FC52426E02}"/>
              </a:ext>
            </a:extLst>
          </p:cNvPr>
          <p:cNvCxnSpPr>
            <a:cxnSpLocks/>
          </p:cNvCxnSpPr>
          <p:nvPr/>
        </p:nvCxnSpPr>
        <p:spPr>
          <a:xfrm>
            <a:off x="5553988" y="8642268"/>
            <a:ext cx="174320" cy="2911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8" name="Group 257">
            <a:extLst>
              <a:ext uri="{FF2B5EF4-FFF2-40B4-BE49-F238E27FC236}">
                <a16:creationId xmlns:a16="http://schemas.microsoft.com/office/drawing/2014/main" id="{EFD6BB9A-5463-4B11-AF76-C96C42E57847}"/>
              </a:ext>
            </a:extLst>
          </p:cNvPr>
          <p:cNvGrpSpPr/>
          <p:nvPr/>
        </p:nvGrpSpPr>
        <p:grpSpPr>
          <a:xfrm>
            <a:off x="2975446" y="1770453"/>
            <a:ext cx="1214980" cy="1234099"/>
            <a:chOff x="1212628" y="4031237"/>
            <a:chExt cx="1214980" cy="1304869"/>
          </a:xfrm>
        </p:grpSpPr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3C8E40FC-EBA0-433D-A827-19D37250A4A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589AA75E-ED9E-4AF2-8ADF-892FCDFAD886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61" name="TextBox 260">
              <a:extLst>
                <a:ext uri="{FF2B5EF4-FFF2-40B4-BE49-F238E27FC236}">
                  <a16:creationId xmlns:a16="http://schemas.microsoft.com/office/drawing/2014/main" id="{9BE66DB0-625A-4625-9ACC-3DEE18B7B97C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Unit 1 Written Exam Exam </a:t>
              </a:r>
            </a:p>
          </p:txBody>
        </p:sp>
      </p:grp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A87A39AA-84AD-41FC-B4E8-7804FDB09630}"/>
              </a:ext>
            </a:extLst>
          </p:cNvPr>
          <p:cNvCxnSpPr>
            <a:cxnSpLocks/>
            <a:stCxn id="283" idx="3"/>
          </p:cNvCxnSpPr>
          <p:nvPr/>
        </p:nvCxnSpPr>
        <p:spPr>
          <a:xfrm>
            <a:off x="8135236" y="3576605"/>
            <a:ext cx="414906" cy="31941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" name="Rectangle 275">
            <a:extLst>
              <a:ext uri="{FF2B5EF4-FFF2-40B4-BE49-F238E27FC236}">
                <a16:creationId xmlns:a16="http://schemas.microsoft.com/office/drawing/2014/main" id="{96E732C2-C51C-419E-924A-3864979E5C00}"/>
              </a:ext>
            </a:extLst>
          </p:cNvPr>
          <p:cNvSpPr/>
          <p:nvPr/>
        </p:nvSpPr>
        <p:spPr>
          <a:xfrm>
            <a:off x="5981826" y="2713170"/>
            <a:ext cx="896238" cy="41966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6744A19B-3E9F-4823-9EFE-012CBA76BD90}"/>
              </a:ext>
            </a:extLst>
          </p:cNvPr>
          <p:cNvCxnSpPr>
            <a:cxnSpLocks/>
            <a:endCxn id="10" idx="1"/>
          </p:cNvCxnSpPr>
          <p:nvPr/>
        </p:nvCxnSpPr>
        <p:spPr>
          <a:xfrm flipH="1">
            <a:off x="7803772" y="1995250"/>
            <a:ext cx="79588" cy="43227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Rectangle 282">
            <a:extLst>
              <a:ext uri="{FF2B5EF4-FFF2-40B4-BE49-F238E27FC236}">
                <a16:creationId xmlns:a16="http://schemas.microsoft.com/office/drawing/2014/main" id="{BBF4BB7F-904B-4577-9660-83BE54B969A3}"/>
              </a:ext>
            </a:extLst>
          </p:cNvPr>
          <p:cNvSpPr/>
          <p:nvPr/>
        </p:nvSpPr>
        <p:spPr>
          <a:xfrm>
            <a:off x="6905816" y="3140802"/>
            <a:ext cx="1229420" cy="87160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F30AEE4B-9C72-45A6-9DAB-06DDA1471914}"/>
              </a:ext>
            </a:extLst>
          </p:cNvPr>
          <p:cNvSpPr txBox="1"/>
          <p:nvPr/>
        </p:nvSpPr>
        <p:spPr>
          <a:xfrm>
            <a:off x="5932588" y="2699218"/>
            <a:ext cx="10021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Role of the EHO</a:t>
            </a:r>
          </a:p>
        </p:txBody>
      </p:sp>
      <p:sp>
        <p:nvSpPr>
          <p:cNvPr id="289" name="Rectangle 288">
            <a:extLst>
              <a:ext uri="{FF2B5EF4-FFF2-40B4-BE49-F238E27FC236}">
                <a16:creationId xmlns:a16="http://schemas.microsoft.com/office/drawing/2014/main" id="{0537802A-133F-4E90-989D-58CCDC8CAD32}"/>
              </a:ext>
            </a:extLst>
          </p:cNvPr>
          <p:cNvSpPr/>
          <p:nvPr/>
        </p:nvSpPr>
        <p:spPr>
          <a:xfrm>
            <a:off x="1551027" y="7022368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2A1D71CC-C656-403F-BA0E-F6481A73462D}"/>
              </a:ext>
            </a:extLst>
          </p:cNvPr>
          <p:cNvCxnSpPr>
            <a:cxnSpLocks/>
          </p:cNvCxnSpPr>
          <p:nvPr/>
        </p:nvCxnSpPr>
        <p:spPr>
          <a:xfrm flipH="1">
            <a:off x="4705891" y="6185090"/>
            <a:ext cx="177093" cy="47967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3" name="TextBox 292">
            <a:extLst>
              <a:ext uri="{FF2B5EF4-FFF2-40B4-BE49-F238E27FC236}">
                <a16:creationId xmlns:a16="http://schemas.microsoft.com/office/drawing/2014/main" id="{6DFFEA1B-7CBC-4F93-BF04-90877CF39B54}"/>
              </a:ext>
            </a:extLst>
          </p:cNvPr>
          <p:cNvSpPr txBox="1"/>
          <p:nvPr/>
        </p:nvSpPr>
        <p:spPr>
          <a:xfrm>
            <a:off x="1511985" y="7061698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Sugar craft</a:t>
            </a:r>
          </a:p>
        </p:txBody>
      </p:sp>
      <p:sp>
        <p:nvSpPr>
          <p:cNvPr id="294" name="Rectangle 293">
            <a:extLst>
              <a:ext uri="{FF2B5EF4-FFF2-40B4-BE49-F238E27FC236}">
                <a16:creationId xmlns:a16="http://schemas.microsoft.com/office/drawing/2014/main" id="{7A3EB9E1-BD00-4367-94AA-52DBBD0EE4F4}"/>
              </a:ext>
            </a:extLst>
          </p:cNvPr>
          <p:cNvSpPr/>
          <p:nvPr/>
        </p:nvSpPr>
        <p:spPr>
          <a:xfrm>
            <a:off x="4065673" y="5668720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E3715D6C-363C-4983-9017-1A70D4ABBDE8}"/>
              </a:ext>
            </a:extLst>
          </p:cNvPr>
          <p:cNvSpPr txBox="1"/>
          <p:nvPr/>
        </p:nvSpPr>
        <p:spPr>
          <a:xfrm>
            <a:off x="3267832" y="706328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Tempering of chocolate</a:t>
            </a:r>
          </a:p>
        </p:txBody>
      </p:sp>
      <p:sp>
        <p:nvSpPr>
          <p:cNvPr id="296" name="Rectangle 295">
            <a:extLst>
              <a:ext uri="{FF2B5EF4-FFF2-40B4-BE49-F238E27FC236}">
                <a16:creationId xmlns:a16="http://schemas.microsoft.com/office/drawing/2014/main" id="{B12CD620-A10A-47D1-9754-ED73456791A3}"/>
              </a:ext>
            </a:extLst>
          </p:cNvPr>
          <p:cNvSpPr/>
          <p:nvPr/>
        </p:nvSpPr>
        <p:spPr>
          <a:xfrm>
            <a:off x="3339739" y="7046808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4248BDD-A26B-49AB-B925-BFAAC5698FC7}"/>
              </a:ext>
            </a:extLst>
          </p:cNvPr>
          <p:cNvCxnSpPr>
            <a:cxnSpLocks/>
            <a:stCxn id="296" idx="0"/>
          </p:cNvCxnSpPr>
          <p:nvPr/>
        </p:nvCxnSpPr>
        <p:spPr>
          <a:xfrm flipH="1" flipV="1">
            <a:off x="3951359" y="6756450"/>
            <a:ext cx="65730" cy="2903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6B37C64A-2D8F-4614-B7D3-B3C85D80BFF8}"/>
              </a:ext>
            </a:extLst>
          </p:cNvPr>
          <p:cNvCxnSpPr>
            <a:cxnSpLocks/>
          </p:cNvCxnSpPr>
          <p:nvPr/>
        </p:nvCxnSpPr>
        <p:spPr>
          <a:xfrm flipV="1">
            <a:off x="2610619" y="6636361"/>
            <a:ext cx="593892" cy="37947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TextBox 302">
            <a:extLst>
              <a:ext uri="{FF2B5EF4-FFF2-40B4-BE49-F238E27FC236}">
                <a16:creationId xmlns:a16="http://schemas.microsoft.com/office/drawing/2014/main" id="{0DBB1F4D-7111-47A7-AB2F-CF94E37D0D26}"/>
              </a:ext>
            </a:extLst>
          </p:cNvPr>
          <p:cNvSpPr txBox="1"/>
          <p:nvPr/>
        </p:nvSpPr>
        <p:spPr>
          <a:xfrm>
            <a:off x="4030557" y="569298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Reducing/ setting</a:t>
            </a:r>
          </a:p>
        </p:txBody>
      </p: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FDA843A2-73D4-45E1-BA56-2DF9ED965F69}"/>
              </a:ext>
            </a:extLst>
          </p:cNvPr>
          <p:cNvGrpSpPr/>
          <p:nvPr/>
        </p:nvGrpSpPr>
        <p:grpSpPr>
          <a:xfrm>
            <a:off x="1184098" y="5750929"/>
            <a:ext cx="1214980" cy="1234099"/>
            <a:chOff x="1212628" y="4031236"/>
            <a:chExt cx="1214980" cy="1304869"/>
          </a:xfrm>
        </p:grpSpPr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870C48CD-CB6E-406B-A448-E0215001F36C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05EDAD0F-D223-4728-88BC-EE93FF9BA014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7E8CC226-59BD-41CC-AEBD-377B8F1E18E4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AB371B5C-2AC7-4A96-9439-7BBD3735716F}"/>
                </a:ext>
              </a:extLst>
            </p:cNvPr>
            <p:cNvSpPr/>
            <p:nvPr/>
          </p:nvSpPr>
          <p:spPr>
            <a:xfrm>
              <a:off x="1386856" y="4200968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7F27E92C-83F2-416E-AAF5-529582D23B62}"/>
                </a:ext>
              </a:extLst>
            </p:cNvPr>
            <p:cNvSpPr txBox="1"/>
            <p:nvPr/>
          </p:nvSpPr>
          <p:spPr>
            <a:xfrm>
              <a:off x="1221680" y="4480651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313" name="Rectangle 312">
            <a:extLst>
              <a:ext uri="{FF2B5EF4-FFF2-40B4-BE49-F238E27FC236}">
                <a16:creationId xmlns:a16="http://schemas.microsoft.com/office/drawing/2014/main" id="{320D4A84-5416-42EE-9717-97DF68B75E8C}"/>
              </a:ext>
            </a:extLst>
          </p:cNvPr>
          <p:cNvSpPr/>
          <p:nvPr/>
        </p:nvSpPr>
        <p:spPr>
          <a:xfrm>
            <a:off x="8817075" y="2138018"/>
            <a:ext cx="817143" cy="108149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4" name="Rectangle 313">
            <a:extLst>
              <a:ext uri="{FF2B5EF4-FFF2-40B4-BE49-F238E27FC236}">
                <a16:creationId xmlns:a16="http://schemas.microsoft.com/office/drawing/2014/main" id="{16492C2F-D912-4B93-A420-90E7206AE93E}"/>
              </a:ext>
            </a:extLst>
          </p:cNvPr>
          <p:cNvSpPr/>
          <p:nvPr/>
        </p:nvSpPr>
        <p:spPr>
          <a:xfrm>
            <a:off x="5365075" y="5011615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5" name="Rectangle 314">
            <a:extLst>
              <a:ext uri="{FF2B5EF4-FFF2-40B4-BE49-F238E27FC236}">
                <a16:creationId xmlns:a16="http://schemas.microsoft.com/office/drawing/2014/main" id="{9428AE29-015D-4987-AE9F-D1FA7D5AA0BC}"/>
              </a:ext>
            </a:extLst>
          </p:cNvPr>
          <p:cNvSpPr/>
          <p:nvPr/>
        </p:nvSpPr>
        <p:spPr>
          <a:xfrm>
            <a:off x="2277448" y="3594906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6" name="Rectangle 315">
            <a:extLst>
              <a:ext uri="{FF2B5EF4-FFF2-40B4-BE49-F238E27FC236}">
                <a16:creationId xmlns:a16="http://schemas.microsoft.com/office/drawing/2014/main" id="{C468D8B4-9F87-45E0-919B-E575FD33A217}"/>
              </a:ext>
            </a:extLst>
          </p:cNvPr>
          <p:cNvSpPr/>
          <p:nvPr/>
        </p:nvSpPr>
        <p:spPr>
          <a:xfrm>
            <a:off x="3751728" y="3596089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7" name="Rectangle 316">
            <a:extLst>
              <a:ext uri="{FF2B5EF4-FFF2-40B4-BE49-F238E27FC236}">
                <a16:creationId xmlns:a16="http://schemas.microsoft.com/office/drawing/2014/main" id="{4C93BAF9-E3E7-4DFA-A30A-ADC201B5855F}"/>
              </a:ext>
            </a:extLst>
          </p:cNvPr>
          <p:cNvSpPr/>
          <p:nvPr/>
        </p:nvSpPr>
        <p:spPr>
          <a:xfrm>
            <a:off x="891560" y="3633338"/>
            <a:ext cx="105729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56E5D091-27D3-435A-93EB-2F6D935E8C69}"/>
              </a:ext>
            </a:extLst>
          </p:cNvPr>
          <p:cNvSpPr/>
          <p:nvPr/>
        </p:nvSpPr>
        <p:spPr>
          <a:xfrm>
            <a:off x="3831206" y="5001155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9" name="Rectangle 318">
            <a:extLst>
              <a:ext uri="{FF2B5EF4-FFF2-40B4-BE49-F238E27FC236}">
                <a16:creationId xmlns:a16="http://schemas.microsoft.com/office/drawing/2014/main" id="{13D71097-0DB4-49B0-8318-55A38CBC568B}"/>
              </a:ext>
            </a:extLst>
          </p:cNvPr>
          <p:cNvSpPr/>
          <p:nvPr/>
        </p:nvSpPr>
        <p:spPr>
          <a:xfrm>
            <a:off x="257187" y="4361475"/>
            <a:ext cx="738802" cy="66535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0" name="Rectangle 319">
            <a:extLst>
              <a:ext uri="{FF2B5EF4-FFF2-40B4-BE49-F238E27FC236}">
                <a16:creationId xmlns:a16="http://schemas.microsoft.com/office/drawing/2014/main" id="{1FFEF2DB-BCC9-44CB-A54E-F16652AD8618}"/>
              </a:ext>
            </a:extLst>
          </p:cNvPr>
          <p:cNvSpPr/>
          <p:nvPr/>
        </p:nvSpPr>
        <p:spPr>
          <a:xfrm>
            <a:off x="2145944" y="5007061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3F78A8F7-2A2B-4D3B-BF88-38E86ADA166F}"/>
              </a:ext>
            </a:extLst>
          </p:cNvPr>
          <p:cNvCxnSpPr>
            <a:cxnSpLocks/>
            <a:stCxn id="314" idx="0"/>
          </p:cNvCxnSpPr>
          <p:nvPr/>
        </p:nvCxnSpPr>
        <p:spPr>
          <a:xfrm flipH="1" flipV="1">
            <a:off x="5876662" y="4518756"/>
            <a:ext cx="165763" cy="49285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7F272C91-6748-44B6-BC46-D4667E61B6C6}"/>
              </a:ext>
            </a:extLst>
          </p:cNvPr>
          <p:cNvCxnSpPr>
            <a:cxnSpLocks/>
          </p:cNvCxnSpPr>
          <p:nvPr/>
        </p:nvCxnSpPr>
        <p:spPr>
          <a:xfrm flipH="1" flipV="1">
            <a:off x="4566036" y="4550049"/>
            <a:ext cx="165763" cy="49285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30707071-5DC4-438F-B155-6ADAC26255D5}"/>
              </a:ext>
            </a:extLst>
          </p:cNvPr>
          <p:cNvCxnSpPr>
            <a:cxnSpLocks/>
          </p:cNvCxnSpPr>
          <p:nvPr/>
        </p:nvCxnSpPr>
        <p:spPr>
          <a:xfrm flipH="1" flipV="1">
            <a:off x="2944768" y="4543702"/>
            <a:ext cx="165763" cy="49285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26334F69-6AC8-487A-80A3-ABFECE9852CC}"/>
              </a:ext>
            </a:extLst>
          </p:cNvPr>
          <p:cNvCxnSpPr>
            <a:cxnSpLocks/>
          </p:cNvCxnSpPr>
          <p:nvPr/>
        </p:nvCxnSpPr>
        <p:spPr>
          <a:xfrm>
            <a:off x="3230709" y="4113203"/>
            <a:ext cx="311844" cy="44770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343ED028-7D6B-4191-9967-F66BD13E7A2B}"/>
              </a:ext>
            </a:extLst>
          </p:cNvPr>
          <p:cNvCxnSpPr>
            <a:cxnSpLocks/>
          </p:cNvCxnSpPr>
          <p:nvPr/>
        </p:nvCxnSpPr>
        <p:spPr>
          <a:xfrm>
            <a:off x="4645507" y="4169027"/>
            <a:ext cx="369367" cy="35679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CA8F2A48-4AE2-4066-ADB5-0D18475C6DEA}"/>
              </a:ext>
            </a:extLst>
          </p:cNvPr>
          <p:cNvCxnSpPr>
            <a:cxnSpLocks/>
          </p:cNvCxnSpPr>
          <p:nvPr/>
        </p:nvCxnSpPr>
        <p:spPr>
          <a:xfrm flipH="1">
            <a:off x="8635093" y="3177677"/>
            <a:ext cx="520231" cy="34765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ED365741-975B-429B-813D-ADFC259BE501}"/>
              </a:ext>
            </a:extLst>
          </p:cNvPr>
          <p:cNvCxnSpPr>
            <a:cxnSpLocks/>
          </p:cNvCxnSpPr>
          <p:nvPr/>
        </p:nvCxnSpPr>
        <p:spPr>
          <a:xfrm>
            <a:off x="1328330" y="4158168"/>
            <a:ext cx="311844" cy="44770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1CED7465-1388-4E90-A68C-1A7622911785}"/>
              </a:ext>
            </a:extLst>
          </p:cNvPr>
          <p:cNvCxnSpPr>
            <a:cxnSpLocks/>
            <a:stCxn id="319" idx="3"/>
          </p:cNvCxnSpPr>
          <p:nvPr/>
        </p:nvCxnSpPr>
        <p:spPr>
          <a:xfrm>
            <a:off x="995989" y="4694155"/>
            <a:ext cx="404445" cy="25642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1" name="TextBox 340">
            <a:extLst>
              <a:ext uri="{FF2B5EF4-FFF2-40B4-BE49-F238E27FC236}">
                <a16:creationId xmlns:a16="http://schemas.microsoft.com/office/drawing/2014/main" id="{E9B607B3-8137-4F2E-A9DE-E0D4A9BC8B4B}"/>
              </a:ext>
            </a:extLst>
          </p:cNvPr>
          <p:cNvSpPr txBox="1"/>
          <p:nvPr/>
        </p:nvSpPr>
        <p:spPr>
          <a:xfrm>
            <a:off x="882869" y="3054721"/>
            <a:ext cx="1734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00" dirty="0"/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6DBAA5BD-CF1E-478D-BC3A-F85E74B3BC1D}"/>
              </a:ext>
            </a:extLst>
          </p:cNvPr>
          <p:cNvSpPr txBox="1"/>
          <p:nvPr/>
        </p:nvSpPr>
        <p:spPr>
          <a:xfrm>
            <a:off x="3835832" y="3597779"/>
            <a:ext cx="12421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Risk Assessment and Accident forms</a:t>
            </a:r>
          </a:p>
        </p:txBody>
      </p:sp>
      <p:sp>
        <p:nvSpPr>
          <p:cNvPr id="344" name="TextBox 343">
            <a:extLst>
              <a:ext uri="{FF2B5EF4-FFF2-40B4-BE49-F238E27FC236}">
                <a16:creationId xmlns:a16="http://schemas.microsoft.com/office/drawing/2014/main" id="{6540D411-5917-4518-A616-875AA04F49F4}"/>
              </a:ext>
            </a:extLst>
          </p:cNvPr>
          <p:cNvSpPr txBox="1"/>
          <p:nvPr/>
        </p:nvSpPr>
        <p:spPr>
          <a:xfrm>
            <a:off x="2324606" y="3659873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Reporting Injuries RIDDOR 2013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EEF261BF-C366-49B4-9391-D5D40B96BDDB}"/>
              </a:ext>
            </a:extLst>
          </p:cNvPr>
          <p:cNvSpPr txBox="1"/>
          <p:nvPr/>
        </p:nvSpPr>
        <p:spPr>
          <a:xfrm>
            <a:off x="5373083" y="5114781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Personal Equipment 1992</a:t>
            </a:r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7B518A75-D7F9-4294-B5AE-CE3CD3E7F9F5}"/>
              </a:ext>
            </a:extLst>
          </p:cNvPr>
          <p:cNvSpPr txBox="1"/>
          <p:nvPr/>
        </p:nvSpPr>
        <p:spPr>
          <a:xfrm>
            <a:off x="3913460" y="5093221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 at work 1974</a:t>
            </a: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2D6F1F67-C919-40EE-B811-1FA880A883D0}"/>
              </a:ext>
            </a:extLst>
          </p:cNvPr>
          <p:cNvSpPr txBox="1"/>
          <p:nvPr/>
        </p:nvSpPr>
        <p:spPr>
          <a:xfrm>
            <a:off x="2188672" y="5096453"/>
            <a:ext cx="1242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COSHH 2002</a:t>
            </a: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97AA1F5F-E757-48E9-94A0-A2BDE06A74E9}"/>
              </a:ext>
            </a:extLst>
          </p:cNvPr>
          <p:cNvSpPr txBox="1"/>
          <p:nvPr/>
        </p:nvSpPr>
        <p:spPr>
          <a:xfrm>
            <a:off x="257187" y="4418528"/>
            <a:ext cx="7246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Personal safety</a:t>
            </a: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33E91A3F-AE2E-486F-B3AF-8449F09C847B}"/>
              </a:ext>
            </a:extLst>
          </p:cNvPr>
          <p:cNvSpPr txBox="1"/>
          <p:nvPr/>
        </p:nvSpPr>
        <p:spPr>
          <a:xfrm>
            <a:off x="826094" y="3699947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 and safety training research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D5E0A67F-9235-4149-9CE0-CAE8B961D0FC}"/>
              </a:ext>
            </a:extLst>
          </p:cNvPr>
          <p:cNvSpPr txBox="1"/>
          <p:nvPr/>
        </p:nvSpPr>
        <p:spPr>
          <a:xfrm>
            <a:off x="3175907" y="11550667"/>
            <a:ext cx="14327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Factors to consider when proposing dishes for a menu</a:t>
            </a:r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C16C7037-B2B1-47ED-B8A6-8F51EDF4E15D}"/>
              </a:ext>
            </a:extLst>
          </p:cNvPr>
          <p:cNvSpPr/>
          <p:nvPr/>
        </p:nvSpPr>
        <p:spPr>
          <a:xfrm>
            <a:off x="1964958" y="11334387"/>
            <a:ext cx="1185836" cy="69535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D8129198-15BF-457D-A2F0-7418E45081F3}"/>
              </a:ext>
            </a:extLst>
          </p:cNvPr>
          <p:cNvSpPr/>
          <p:nvPr/>
        </p:nvSpPr>
        <p:spPr>
          <a:xfrm>
            <a:off x="2722145" y="10466302"/>
            <a:ext cx="1347184" cy="30143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210269F-537D-4A81-B478-6F87546C44F0}"/>
              </a:ext>
            </a:extLst>
          </p:cNvPr>
          <p:cNvSpPr txBox="1"/>
          <p:nvPr/>
        </p:nvSpPr>
        <p:spPr>
          <a:xfrm>
            <a:off x="2524340" y="10461442"/>
            <a:ext cx="17748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Balancing a menu</a:t>
            </a:r>
          </a:p>
        </p:txBody>
      </p: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F70E835D-34FF-4B1E-A20C-52682BAA06EE}"/>
              </a:ext>
            </a:extLst>
          </p:cNvPr>
          <p:cNvCxnSpPr>
            <a:cxnSpLocks/>
          </p:cNvCxnSpPr>
          <p:nvPr/>
        </p:nvCxnSpPr>
        <p:spPr>
          <a:xfrm>
            <a:off x="3700261" y="10773001"/>
            <a:ext cx="126696" cy="27999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>
            <a:extLst>
              <a:ext uri="{FF2B5EF4-FFF2-40B4-BE49-F238E27FC236}">
                <a16:creationId xmlns:a16="http://schemas.microsoft.com/office/drawing/2014/main" id="{AD102831-1F8F-4A7B-9CFA-945997EEB646}"/>
              </a:ext>
            </a:extLst>
          </p:cNvPr>
          <p:cNvSpPr/>
          <p:nvPr/>
        </p:nvSpPr>
        <p:spPr>
          <a:xfrm>
            <a:off x="3297607" y="11567679"/>
            <a:ext cx="1185836" cy="69535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57E81628-81D3-4E49-91EA-818147597CF3}"/>
              </a:ext>
            </a:extLst>
          </p:cNvPr>
          <p:cNvCxnSpPr>
            <a:cxnSpLocks/>
          </p:cNvCxnSpPr>
          <p:nvPr/>
        </p:nvCxnSpPr>
        <p:spPr>
          <a:xfrm flipV="1">
            <a:off x="2292311" y="11078242"/>
            <a:ext cx="480621" cy="22550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7FCB933E-1FEE-4906-907A-1AB0F77CD511}"/>
              </a:ext>
            </a:extLst>
          </p:cNvPr>
          <p:cNvSpPr txBox="1"/>
          <p:nvPr/>
        </p:nvSpPr>
        <p:spPr>
          <a:xfrm>
            <a:off x="1886741" y="11360379"/>
            <a:ext cx="117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Environmental issues – Reduce, reuse, recycle </a:t>
            </a:r>
          </a:p>
        </p:txBody>
      </p:sp>
      <p:pic>
        <p:nvPicPr>
          <p:cNvPr id="256" name="Picture 20" descr="Image result for road signs ahead">
            <a:extLst>
              <a:ext uri="{FF2B5EF4-FFF2-40B4-BE49-F238E27FC236}">
                <a16:creationId xmlns:a16="http://schemas.microsoft.com/office/drawing/2014/main" id="{166D6936-A00B-46E9-8D6E-94ECB7BC6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35527" y="1578301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7" name="Rectangle 256">
            <a:extLst>
              <a:ext uri="{FF2B5EF4-FFF2-40B4-BE49-F238E27FC236}">
                <a16:creationId xmlns:a16="http://schemas.microsoft.com/office/drawing/2014/main" id="{E6457BE6-E7F4-4981-9014-7B0AFC2C28BC}"/>
              </a:ext>
            </a:extLst>
          </p:cNvPr>
          <p:cNvSpPr/>
          <p:nvPr/>
        </p:nvSpPr>
        <p:spPr>
          <a:xfrm>
            <a:off x="572494" y="1645668"/>
            <a:ext cx="909082" cy="600164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KS5 course at Higher Education</a:t>
            </a:r>
            <a:endParaRPr lang="en-GB" sz="11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31E7132-0CCA-4EED-B092-ABC8BAE7AA92}"/>
              </a:ext>
            </a:extLst>
          </p:cNvPr>
          <p:cNvSpPr txBox="1"/>
          <p:nvPr/>
        </p:nvSpPr>
        <p:spPr>
          <a:xfrm>
            <a:off x="8425463" y="9897957"/>
            <a:ext cx="1091948" cy="2123658"/>
          </a:xfrm>
          <a:prstGeom prst="rect">
            <a:avLst/>
          </a:prstGeom>
          <a:noFill/>
          <a:ln w="444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Three lessons per week</a:t>
            </a:r>
          </a:p>
          <a:p>
            <a:r>
              <a:rPr lang="en-GB" sz="1200" b="1" dirty="0"/>
              <a:t>One  - Unit 1 exam prep.</a:t>
            </a:r>
          </a:p>
          <a:p>
            <a:r>
              <a:rPr lang="en-GB" sz="1200" b="1" dirty="0"/>
              <a:t>One  - Unit 2 Controlled Assessment Prep</a:t>
            </a:r>
          </a:p>
          <a:p>
            <a:r>
              <a:rPr lang="en-GB" sz="1200" b="1" dirty="0"/>
              <a:t>One – Unit 2 Practical skills lesson.</a:t>
            </a:r>
          </a:p>
        </p:txBody>
      </p: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79A3BA7A-2766-4A77-9D8C-7FDD949450B0}"/>
              </a:ext>
            </a:extLst>
          </p:cNvPr>
          <p:cNvGrpSpPr/>
          <p:nvPr/>
        </p:nvGrpSpPr>
        <p:grpSpPr>
          <a:xfrm>
            <a:off x="6034872" y="8393597"/>
            <a:ext cx="1230107" cy="1234099"/>
            <a:chOff x="766871" y="4045493"/>
            <a:chExt cx="1230107" cy="1304869"/>
          </a:xfrm>
        </p:grpSpPr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C64CC975-B61C-4B44-9641-86CFFF7CCED2}"/>
                </a:ext>
              </a:extLst>
            </p:cNvPr>
            <p:cNvSpPr/>
            <p:nvPr/>
          </p:nvSpPr>
          <p:spPr>
            <a:xfrm>
              <a:off x="766871" y="4045493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791A7C74-364C-4B24-B273-5494E7F10B94}"/>
                </a:ext>
              </a:extLst>
            </p:cNvPr>
            <p:cNvSpPr/>
            <p:nvPr/>
          </p:nvSpPr>
          <p:spPr>
            <a:xfrm>
              <a:off x="931102" y="4232105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/>
                <a:t>PP</a:t>
              </a:r>
            </a:p>
          </p:txBody>
        </p:sp>
        <p:sp>
          <p:nvSpPr>
            <p:cNvPr id="269" name="TextBox 268">
              <a:extLst>
                <a:ext uri="{FF2B5EF4-FFF2-40B4-BE49-F238E27FC236}">
                  <a16:creationId xmlns:a16="http://schemas.microsoft.com/office/drawing/2014/main" id="{10ADBEE2-83E6-4B52-BF76-39B092E031A2}"/>
                </a:ext>
              </a:extLst>
            </p:cNvPr>
            <p:cNvSpPr txBox="1"/>
            <p:nvPr/>
          </p:nvSpPr>
          <p:spPr>
            <a:xfrm>
              <a:off x="826379" y="4421703"/>
              <a:ext cx="1170599" cy="455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Practical Assessment</a:t>
              </a:r>
            </a:p>
          </p:txBody>
        </p:sp>
      </p:grpSp>
      <p:sp>
        <p:nvSpPr>
          <p:cNvPr id="270" name="TextBox 269">
            <a:extLst>
              <a:ext uri="{FF2B5EF4-FFF2-40B4-BE49-F238E27FC236}">
                <a16:creationId xmlns:a16="http://schemas.microsoft.com/office/drawing/2014/main" id="{13B4F2E9-A253-4F0C-B762-83BE39AC200C}"/>
              </a:ext>
            </a:extLst>
          </p:cNvPr>
          <p:cNvSpPr txBox="1"/>
          <p:nvPr/>
        </p:nvSpPr>
        <p:spPr>
          <a:xfrm>
            <a:off x="2946861" y="8154548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High Skill Techniques - Fileting</a:t>
            </a: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60F24BFB-DC69-4EEB-9194-70F41268E726}"/>
              </a:ext>
            </a:extLst>
          </p:cNvPr>
          <p:cNvSpPr/>
          <p:nvPr/>
        </p:nvSpPr>
        <p:spPr>
          <a:xfrm>
            <a:off x="2995068" y="8094369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568EB99C-D643-432B-9EAD-AB9875F061D7}"/>
              </a:ext>
            </a:extLst>
          </p:cNvPr>
          <p:cNvCxnSpPr>
            <a:cxnSpLocks/>
          </p:cNvCxnSpPr>
          <p:nvPr/>
        </p:nvCxnSpPr>
        <p:spPr>
          <a:xfrm flipH="1">
            <a:off x="3801298" y="8671679"/>
            <a:ext cx="228527" cy="2651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TextBox 274">
            <a:extLst>
              <a:ext uri="{FF2B5EF4-FFF2-40B4-BE49-F238E27FC236}">
                <a16:creationId xmlns:a16="http://schemas.microsoft.com/office/drawing/2014/main" id="{5DF5C95B-8C06-4EA7-9EFE-ACD311FCDD77}"/>
              </a:ext>
            </a:extLst>
          </p:cNvPr>
          <p:cNvSpPr txBox="1"/>
          <p:nvPr/>
        </p:nvSpPr>
        <p:spPr>
          <a:xfrm>
            <a:off x="4266929" y="9311059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High Skill Techniques – Sugar work</a:t>
            </a:r>
          </a:p>
        </p:txBody>
      </p:sp>
      <p:sp>
        <p:nvSpPr>
          <p:cNvPr id="277" name="Rectangle 276">
            <a:extLst>
              <a:ext uri="{FF2B5EF4-FFF2-40B4-BE49-F238E27FC236}">
                <a16:creationId xmlns:a16="http://schemas.microsoft.com/office/drawing/2014/main" id="{49326850-3410-45B7-A22B-0E001C0EEF88}"/>
              </a:ext>
            </a:extLst>
          </p:cNvPr>
          <p:cNvSpPr/>
          <p:nvPr/>
        </p:nvSpPr>
        <p:spPr>
          <a:xfrm>
            <a:off x="4347744" y="9338314"/>
            <a:ext cx="1354700" cy="545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78" name="Straight Connector 277">
            <a:extLst>
              <a:ext uri="{FF2B5EF4-FFF2-40B4-BE49-F238E27FC236}">
                <a16:creationId xmlns:a16="http://schemas.microsoft.com/office/drawing/2014/main" id="{6B44D810-700A-418B-8270-FFFAEC00A689}"/>
              </a:ext>
            </a:extLst>
          </p:cNvPr>
          <p:cNvCxnSpPr>
            <a:cxnSpLocks/>
          </p:cNvCxnSpPr>
          <p:nvPr/>
        </p:nvCxnSpPr>
        <p:spPr>
          <a:xfrm flipH="1" flipV="1">
            <a:off x="4974529" y="8986441"/>
            <a:ext cx="61200" cy="35595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9" name="Group 278">
            <a:extLst>
              <a:ext uri="{FF2B5EF4-FFF2-40B4-BE49-F238E27FC236}">
                <a16:creationId xmlns:a16="http://schemas.microsoft.com/office/drawing/2014/main" id="{82F2E7B3-C0BE-4BDD-A2E3-29E68EAA70D1}"/>
              </a:ext>
            </a:extLst>
          </p:cNvPr>
          <p:cNvGrpSpPr/>
          <p:nvPr/>
        </p:nvGrpSpPr>
        <p:grpSpPr>
          <a:xfrm>
            <a:off x="1818758" y="8315070"/>
            <a:ext cx="1214980" cy="1241391"/>
            <a:chOff x="7285281" y="10490852"/>
            <a:chExt cx="1214980" cy="1241391"/>
          </a:xfrm>
        </p:grpSpPr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065D88D4-BA39-473B-A665-B5051BA9FD58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EEFFCE8E-71E7-431A-B68B-647783FE1BD5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84" name="TextBox 283">
              <a:extLst>
                <a:ext uri="{FF2B5EF4-FFF2-40B4-BE49-F238E27FC236}">
                  <a16:creationId xmlns:a16="http://schemas.microsoft.com/office/drawing/2014/main" id="{32AFC2B5-8A79-46F7-A779-87273362A8E0}"/>
                </a:ext>
              </a:extLst>
            </p:cNvPr>
            <p:cNvSpPr txBox="1"/>
            <p:nvPr/>
          </p:nvSpPr>
          <p:spPr>
            <a:xfrm>
              <a:off x="7303731" y="10779532"/>
              <a:ext cx="1175534" cy="6001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 Unit 2 Practical </a:t>
              </a:r>
            </a:p>
            <a:p>
              <a:pPr algn="ctr"/>
              <a:r>
                <a:rPr lang="en-US" sz="1100" b="1" dirty="0"/>
                <a:t>Skill Building</a:t>
              </a:r>
            </a:p>
          </p:txBody>
        </p:sp>
      </p:grpSp>
      <p:sp>
        <p:nvSpPr>
          <p:cNvPr id="286" name="TextBox 285">
            <a:extLst>
              <a:ext uri="{FF2B5EF4-FFF2-40B4-BE49-F238E27FC236}">
                <a16:creationId xmlns:a16="http://schemas.microsoft.com/office/drawing/2014/main" id="{528C6B9B-4138-4F17-8EB2-8B1203FBEEEF}"/>
              </a:ext>
            </a:extLst>
          </p:cNvPr>
          <p:cNvSpPr txBox="1"/>
          <p:nvPr/>
        </p:nvSpPr>
        <p:spPr>
          <a:xfrm>
            <a:off x="8084777" y="9325948"/>
            <a:ext cx="8215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Grilling/ Baking</a:t>
            </a: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FF377591-062B-43DD-9141-97E511002B96}"/>
              </a:ext>
            </a:extLst>
          </p:cNvPr>
          <p:cNvSpPr txBox="1"/>
          <p:nvPr/>
        </p:nvSpPr>
        <p:spPr>
          <a:xfrm>
            <a:off x="4428722" y="2757679"/>
            <a:ext cx="12421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H&amp;C Establishments</a:t>
            </a:r>
          </a:p>
        </p:txBody>
      </p: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88CC7F80-B24C-4AC5-AE12-646257CA6298}"/>
              </a:ext>
            </a:extLst>
          </p:cNvPr>
          <p:cNvCxnSpPr>
            <a:cxnSpLocks/>
          </p:cNvCxnSpPr>
          <p:nvPr/>
        </p:nvCxnSpPr>
        <p:spPr>
          <a:xfrm flipH="1" flipV="1">
            <a:off x="6307523" y="2409974"/>
            <a:ext cx="221592" cy="27314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angle 290">
            <a:extLst>
              <a:ext uri="{FF2B5EF4-FFF2-40B4-BE49-F238E27FC236}">
                <a16:creationId xmlns:a16="http://schemas.microsoft.com/office/drawing/2014/main" id="{1CE191D1-F35B-434D-ACB0-42EE9EB04BD9}"/>
              </a:ext>
            </a:extLst>
          </p:cNvPr>
          <p:cNvSpPr/>
          <p:nvPr/>
        </p:nvSpPr>
        <p:spPr>
          <a:xfrm>
            <a:off x="6870757" y="1599480"/>
            <a:ext cx="1662021" cy="3693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conditions in H&amp;C Establishments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669ACD8B-FF0D-43D1-ABF3-0241E9D872E2}"/>
              </a:ext>
            </a:extLst>
          </p:cNvPr>
          <p:cNvSpPr txBox="1"/>
          <p:nvPr/>
        </p:nvSpPr>
        <p:spPr>
          <a:xfrm>
            <a:off x="6861939" y="3151387"/>
            <a:ext cx="12749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Hospitality and Catering providers – commercial and non commercial</a:t>
            </a:r>
          </a:p>
        </p:txBody>
      </p:sp>
      <p:sp>
        <p:nvSpPr>
          <p:cNvPr id="300" name="TextBox 299">
            <a:extLst>
              <a:ext uri="{FF2B5EF4-FFF2-40B4-BE49-F238E27FC236}">
                <a16:creationId xmlns:a16="http://schemas.microsoft.com/office/drawing/2014/main" id="{5715F5F0-D80C-4DF7-9935-A89D9DB30E0F}"/>
              </a:ext>
            </a:extLst>
          </p:cNvPr>
          <p:cNvSpPr txBox="1"/>
          <p:nvPr/>
        </p:nvSpPr>
        <p:spPr>
          <a:xfrm>
            <a:off x="8852059" y="2091172"/>
            <a:ext cx="8171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Customer </a:t>
            </a:r>
            <a:r>
              <a:rPr lang="en-US" sz="1100" dirty="0" err="1"/>
              <a:t>rneeds</a:t>
            </a:r>
            <a:r>
              <a:rPr lang="en-US" sz="1100" dirty="0"/>
              <a:t> for different scenarios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77E959F-D4C4-4DE8-88F9-26605C2217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256" y="7237775"/>
            <a:ext cx="798661" cy="106625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AD47E55-D4EA-4FD6-BE5C-417E340C74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0774" y="5223451"/>
            <a:ext cx="1606167" cy="106883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3A5373-DD63-4A76-90CA-223FE7DDD6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07184" y="3379410"/>
            <a:ext cx="973975" cy="93808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08416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3A1943BA-F90C-46D6-AC4F-FB9A9593302E}">
  <ds:schemaRefs>
    <ds:schemaRef ds:uri="http://purl.org/dc/terms/"/>
    <ds:schemaRef ds:uri="http://purl.org/dc/elements/1.1/"/>
    <ds:schemaRef ds:uri="http://schemas.microsoft.com/office/infopath/2007/PartnerControls"/>
    <ds:schemaRef ds:uri="9f0b416b-fe84-4286-91e8-fe0b5d39668b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1cf79344-50dc-401d-975b-fcee0e394174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2376</TotalTime>
  <Words>262</Words>
  <Application>Microsoft Office PowerPoint</Application>
  <PresentationFormat>A3 Paper (297x420 mm)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136</cp:revision>
  <cp:lastPrinted>2020-08-25T21:40:14Z</cp:lastPrinted>
  <dcterms:created xsi:type="dcterms:W3CDTF">2019-12-03T13:18:29Z</dcterms:created>
  <dcterms:modified xsi:type="dcterms:W3CDTF">2022-09-29T22:10:25Z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