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3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60C334-BF0A-177F-FE3C-1ACF71D6991D}" v="32" dt="2022-09-29T22:04:47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808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47220" y="8963824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5792" y="8679432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55699" y="6387186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01817" y="4546643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9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81763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1969127" y="2060811"/>
            <a:ext cx="5827713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2054465" y="4515061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rgbClr val="007A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8" name="Rectangle 1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9" name="Rectangle 18"/>
          <p:cNvSpPr/>
          <p:nvPr/>
        </p:nvSpPr>
        <p:spPr>
          <a:xfrm>
            <a:off x="-13775" y="40866"/>
            <a:ext cx="7925766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10 Hospitality and Catering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6264671" y="11044315"/>
            <a:ext cx="339903" cy="38649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026365" y="11499758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Food Hygiene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4007742" y="10289855"/>
            <a:ext cx="1931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Health and Safety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6850724" y="10399886"/>
            <a:ext cx="420802" cy="69515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5058497" y="10565804"/>
            <a:ext cx="115709" cy="47186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891560" y="10140445"/>
            <a:ext cx="327150" cy="39453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1171408" y="8934568"/>
            <a:ext cx="320784" cy="24654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7804956" y="8950587"/>
            <a:ext cx="81606" cy="50865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7197638" y="6725153"/>
            <a:ext cx="240424" cy="47520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2296604" y="8991618"/>
            <a:ext cx="90416" cy="62887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242" idx="0"/>
          </p:cNvCxnSpPr>
          <p:nvPr/>
        </p:nvCxnSpPr>
        <p:spPr>
          <a:xfrm flipH="1" flipV="1">
            <a:off x="8530821" y="8553807"/>
            <a:ext cx="439034" cy="58260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2016291" y="10384983"/>
            <a:ext cx="0" cy="55034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7404599" y="8489578"/>
            <a:ext cx="27304" cy="43197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2300747" y="2370496"/>
            <a:ext cx="5720137" cy="3802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343811" y="11072994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</a:t>
              </a:r>
            </a:p>
          </p:txBody>
        </p:sp>
      </p:grpSp>
      <p:sp>
        <p:nvSpPr>
          <p:cNvPr id="118" name="Arc 117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19" name="Arc 118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1" name="Arc 120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97640" y="10534305"/>
            <a:ext cx="969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Health and safety and Food Legislation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481016" y="9599474"/>
            <a:ext cx="17545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Importance of Nutrition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443971" y="10099808"/>
            <a:ext cx="18328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Food Labelling Laws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623868" y="8146178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Preventative control measures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412242" y="9110645"/>
            <a:ext cx="11195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Presentation Techniques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651994" y="7216886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Food safety practices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98102" y="8410352"/>
            <a:ext cx="1432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Cooking methods impact on nutritional value</a:t>
            </a:r>
          </a:p>
        </p:txBody>
      </p:sp>
      <p:grpSp>
        <p:nvGrpSpPr>
          <p:cNvPr id="150" name="Group 149"/>
          <p:cNvGrpSpPr/>
          <p:nvPr/>
        </p:nvGrpSpPr>
        <p:grpSpPr>
          <a:xfrm>
            <a:off x="5681194" y="5974019"/>
            <a:ext cx="1230107" cy="1234099"/>
            <a:chOff x="766871" y="4045493"/>
            <a:chExt cx="1230107" cy="130486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766871" y="4045493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931102" y="4232105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PP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826379" y="4421703"/>
              <a:ext cx="1170599" cy="455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Practical Assessment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7033008" y="4005763"/>
            <a:ext cx="1235543" cy="1234099"/>
            <a:chOff x="-1467459" y="4809154"/>
            <a:chExt cx="1235543" cy="1304869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-1467459" y="4809154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-1271111" y="4989166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-1402515" y="5193043"/>
              <a:ext cx="1170599" cy="455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Mock Written Exam</a:t>
              </a:r>
            </a:p>
          </p:txBody>
        </p:sp>
      </p:grp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044032" y="1702047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9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727630" y="1288074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84" name="Rectangle 183"/>
          <p:cNvSpPr/>
          <p:nvPr/>
        </p:nvSpPr>
        <p:spPr>
          <a:xfrm>
            <a:off x="1714535" y="889505"/>
            <a:ext cx="1275953" cy="430887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Year 11</a:t>
            </a:r>
          </a:p>
          <a:p>
            <a:pPr algn="ctr"/>
            <a:r>
              <a:rPr lang="en-GB" sz="1100" b="1" dirty="0"/>
              <a:t> Hosp &amp; Catering</a:t>
            </a:r>
            <a:endParaRPr lang="en-GB" sz="1100" dirty="0"/>
          </a:p>
        </p:txBody>
      </p:sp>
      <p:pic>
        <p:nvPicPr>
          <p:cNvPr id="185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0" y="1476805"/>
            <a:ext cx="985740" cy="65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6" name="Straight Connector 185"/>
          <p:cNvCxnSpPr/>
          <p:nvPr/>
        </p:nvCxnSpPr>
        <p:spPr>
          <a:xfrm flipV="1">
            <a:off x="2277448" y="1387537"/>
            <a:ext cx="0" cy="97172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05EE31-9CEF-4CD2-AFF7-2F34E5DD997B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C8B5CE-215D-44D5-B555-0F31CBAF54B3}"/>
              </a:ext>
            </a:extLst>
          </p:cNvPr>
          <p:cNvSpPr/>
          <p:nvPr/>
        </p:nvSpPr>
        <p:spPr>
          <a:xfrm>
            <a:off x="428214" y="10497631"/>
            <a:ext cx="923244" cy="713693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A478B1-BC6E-4B23-80E7-296F11238E24}"/>
              </a:ext>
            </a:extLst>
          </p:cNvPr>
          <p:cNvSpPr/>
          <p:nvPr/>
        </p:nvSpPr>
        <p:spPr>
          <a:xfrm>
            <a:off x="1650864" y="9620488"/>
            <a:ext cx="1472312" cy="226034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7AFFD8-DC59-4515-8400-3ECA4CF8882E}"/>
              </a:ext>
            </a:extLst>
          </p:cNvPr>
          <p:cNvSpPr/>
          <p:nvPr/>
        </p:nvSpPr>
        <p:spPr>
          <a:xfrm>
            <a:off x="6261730" y="11471041"/>
            <a:ext cx="1175533" cy="304165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E83237-7FED-4CB6-8DB5-35B54AEC2933}"/>
              </a:ext>
            </a:extLst>
          </p:cNvPr>
          <p:cNvSpPr/>
          <p:nvPr/>
        </p:nvSpPr>
        <p:spPr>
          <a:xfrm>
            <a:off x="6470006" y="10136992"/>
            <a:ext cx="1368666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 to the course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3967C0-4814-47F8-8356-21374463CE5B}"/>
              </a:ext>
            </a:extLst>
          </p:cNvPr>
          <p:cNvSpPr/>
          <p:nvPr/>
        </p:nvSpPr>
        <p:spPr>
          <a:xfrm>
            <a:off x="4384905" y="10264365"/>
            <a:ext cx="1347184" cy="30143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C8ABAA-BFA9-406D-8D50-036FF113099A}"/>
              </a:ext>
            </a:extLst>
          </p:cNvPr>
          <p:cNvSpPr/>
          <p:nvPr/>
        </p:nvSpPr>
        <p:spPr>
          <a:xfrm>
            <a:off x="6577807" y="8106608"/>
            <a:ext cx="1561237" cy="423074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402E17-6E19-4B0C-8F55-0C2E5E9320DA}"/>
              </a:ext>
            </a:extLst>
          </p:cNvPr>
          <p:cNvSpPr/>
          <p:nvPr/>
        </p:nvSpPr>
        <p:spPr>
          <a:xfrm>
            <a:off x="1668214" y="10106877"/>
            <a:ext cx="1376159" cy="23484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0679D48-358D-471E-B37E-FBC426802795}"/>
              </a:ext>
            </a:extLst>
          </p:cNvPr>
          <p:cNvSpPr/>
          <p:nvPr/>
        </p:nvSpPr>
        <p:spPr>
          <a:xfrm>
            <a:off x="7564274" y="9425442"/>
            <a:ext cx="684565" cy="472515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A276980-40A1-4653-AAAB-79166A4E8640}"/>
              </a:ext>
            </a:extLst>
          </p:cNvPr>
          <p:cNvSpPr/>
          <p:nvPr/>
        </p:nvSpPr>
        <p:spPr>
          <a:xfrm>
            <a:off x="6662489" y="7233452"/>
            <a:ext cx="135381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2E22BF6A-0F3C-49AA-B06D-BA4AAAFDD5F9}"/>
              </a:ext>
            </a:extLst>
          </p:cNvPr>
          <p:cNvSpPr/>
          <p:nvPr/>
        </p:nvSpPr>
        <p:spPr>
          <a:xfrm>
            <a:off x="279122" y="8415865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C1191E0C-943A-46D5-BA43-A06F0B7388E5}"/>
              </a:ext>
            </a:extLst>
          </p:cNvPr>
          <p:cNvSpPr/>
          <p:nvPr/>
        </p:nvSpPr>
        <p:spPr>
          <a:xfrm>
            <a:off x="8477166" y="9136407"/>
            <a:ext cx="985378" cy="430887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8" name="Picture 207">
            <a:extLst>
              <a:ext uri="{FF2B5EF4-FFF2-40B4-BE49-F238E27FC236}">
                <a16:creationId xmlns:a16="http://schemas.microsoft.com/office/drawing/2014/main" id="{C8EAA92D-C2F8-41AA-8879-8F82E3CCF3C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99AB58F6-EB7E-4470-89BC-78D3E17117E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90E2D97C-7B07-4F0B-9FB1-A764D5979A33}"/>
              </a:ext>
            </a:extLst>
          </p:cNvPr>
          <p:cNvSpPr txBox="1"/>
          <p:nvPr/>
        </p:nvSpPr>
        <p:spPr>
          <a:xfrm>
            <a:off x="7403084" y="9484387"/>
            <a:ext cx="10223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Planning Menus</a:t>
            </a:r>
          </a:p>
        </p:txBody>
      </p: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CDCA76B-CEA7-4996-A0BB-E7DF7EEC78D3}"/>
              </a:ext>
            </a:extLst>
          </p:cNvPr>
          <p:cNvCxnSpPr>
            <a:cxnSpLocks/>
          </p:cNvCxnSpPr>
          <p:nvPr/>
        </p:nvCxnSpPr>
        <p:spPr>
          <a:xfrm flipH="1">
            <a:off x="7279073" y="1878912"/>
            <a:ext cx="360095" cy="50370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id="{287A3B67-B242-4311-B055-106602894AAA}"/>
              </a:ext>
            </a:extLst>
          </p:cNvPr>
          <p:cNvSpPr txBox="1"/>
          <p:nvPr/>
        </p:nvSpPr>
        <p:spPr>
          <a:xfrm>
            <a:off x="6367829" y="1637552"/>
            <a:ext cx="17347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Prepare and make dishes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1F3B9CB5-562F-4312-A444-FE6A40F2134E}"/>
              </a:ext>
            </a:extLst>
          </p:cNvPr>
          <p:cNvSpPr/>
          <p:nvPr/>
        </p:nvSpPr>
        <p:spPr>
          <a:xfrm>
            <a:off x="6477070" y="1644638"/>
            <a:ext cx="166202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A979CFBC-91DD-431A-BA7F-CB6F5B087121}"/>
              </a:ext>
            </a:extLst>
          </p:cNvPr>
          <p:cNvCxnSpPr>
            <a:cxnSpLocks/>
          </p:cNvCxnSpPr>
          <p:nvPr/>
        </p:nvCxnSpPr>
        <p:spPr>
          <a:xfrm flipH="1" flipV="1">
            <a:off x="6479804" y="2418003"/>
            <a:ext cx="8588" cy="35273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69DD383D-0179-4E98-B72E-62E566578D59}"/>
              </a:ext>
            </a:extLst>
          </p:cNvPr>
          <p:cNvSpPr txBox="1"/>
          <p:nvPr/>
        </p:nvSpPr>
        <p:spPr>
          <a:xfrm>
            <a:off x="5974881" y="2818375"/>
            <a:ext cx="10223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Presentation techniques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3CF52043-73A7-426A-A632-DE337E00004C}"/>
              </a:ext>
            </a:extLst>
          </p:cNvPr>
          <p:cNvSpPr/>
          <p:nvPr/>
        </p:nvSpPr>
        <p:spPr>
          <a:xfrm>
            <a:off x="5958990" y="2770536"/>
            <a:ext cx="1081073" cy="472515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E9EADB02-AC9F-4A1F-9848-C18E74DDE222}"/>
              </a:ext>
            </a:extLst>
          </p:cNvPr>
          <p:cNvGrpSpPr/>
          <p:nvPr/>
        </p:nvGrpSpPr>
        <p:grpSpPr>
          <a:xfrm>
            <a:off x="8103414" y="7104423"/>
            <a:ext cx="1214980" cy="1234099"/>
            <a:chOff x="1212628" y="4031236"/>
            <a:chExt cx="1214980" cy="1304869"/>
          </a:xfrm>
        </p:grpSpPr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2CCE484E-0884-442C-88A5-00DFDCBFF0DF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DB49174-0D14-495C-A882-41A28E048A2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7F10A552-6B9B-4799-93E8-7161B0028532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2DE0FFA6-9362-46F3-B557-509958637BF6}"/>
                </a:ext>
              </a:extLst>
            </p:cNvPr>
            <p:cNvSpPr/>
            <p:nvPr/>
          </p:nvSpPr>
          <p:spPr>
            <a:xfrm>
              <a:off x="1386856" y="4200968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882D566A-9DD2-4F23-82A8-50FBAABED7D2}"/>
                </a:ext>
              </a:extLst>
            </p:cNvPr>
            <p:cNvSpPr txBox="1"/>
            <p:nvPr/>
          </p:nvSpPr>
          <p:spPr>
            <a:xfrm>
              <a:off x="1221680" y="4480651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B961C036-289F-4113-B376-331150E1B3EF}"/>
              </a:ext>
            </a:extLst>
          </p:cNvPr>
          <p:cNvGrpSpPr/>
          <p:nvPr/>
        </p:nvGrpSpPr>
        <p:grpSpPr>
          <a:xfrm>
            <a:off x="2825387" y="8405519"/>
            <a:ext cx="1214980" cy="1234099"/>
            <a:chOff x="1212628" y="4031236"/>
            <a:chExt cx="1214980" cy="1304869"/>
          </a:xfrm>
        </p:grpSpPr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49842D37-C4E5-40E6-ADC4-284C9CCDC61B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7FF08CF6-D1E6-4E17-AEDE-751936F04F14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8EB0128C-D822-4942-A6FD-B87E507965DE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B1C12DD5-9C72-46D4-A474-86D99FC1390B}"/>
                </a:ext>
              </a:extLst>
            </p:cNvPr>
            <p:cNvSpPr/>
            <p:nvPr/>
          </p:nvSpPr>
          <p:spPr>
            <a:xfrm>
              <a:off x="1386856" y="4200968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06684662-B459-4FF1-8B0D-6861AE1194CA}"/>
                </a:ext>
              </a:extLst>
            </p:cNvPr>
            <p:cNvSpPr txBox="1"/>
            <p:nvPr/>
          </p:nvSpPr>
          <p:spPr>
            <a:xfrm>
              <a:off x="1221680" y="4480651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C8B0BF5B-50C7-4CED-B0EF-19371B0BADDA}"/>
              </a:ext>
            </a:extLst>
          </p:cNvPr>
          <p:cNvCxnSpPr>
            <a:cxnSpLocks/>
            <a:stCxn id="229" idx="2"/>
          </p:cNvCxnSpPr>
          <p:nvPr/>
        </p:nvCxnSpPr>
        <p:spPr>
          <a:xfrm flipH="1">
            <a:off x="8162832" y="6519970"/>
            <a:ext cx="387102" cy="28959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6846885D-6E9E-4969-8126-F3598F333B96}"/>
              </a:ext>
            </a:extLst>
          </p:cNvPr>
          <p:cNvSpPr txBox="1"/>
          <p:nvPr/>
        </p:nvSpPr>
        <p:spPr>
          <a:xfrm>
            <a:off x="7833616" y="5950856"/>
            <a:ext cx="1432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Health and safety in H&amp;C catering provision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48C749D6-AA48-48A0-A4E6-34C5FA6C3120}"/>
              </a:ext>
            </a:extLst>
          </p:cNvPr>
          <p:cNvSpPr/>
          <p:nvPr/>
        </p:nvSpPr>
        <p:spPr>
          <a:xfrm>
            <a:off x="7872584" y="5974870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72DC944E-0823-4286-8D75-9DF27311D056}"/>
              </a:ext>
            </a:extLst>
          </p:cNvPr>
          <p:cNvCxnSpPr>
            <a:cxnSpLocks/>
            <a:stCxn id="234" idx="2"/>
          </p:cNvCxnSpPr>
          <p:nvPr/>
        </p:nvCxnSpPr>
        <p:spPr>
          <a:xfrm>
            <a:off x="3879452" y="2041658"/>
            <a:ext cx="112182" cy="35526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>
            <a:extLst>
              <a:ext uri="{FF2B5EF4-FFF2-40B4-BE49-F238E27FC236}">
                <a16:creationId xmlns:a16="http://schemas.microsoft.com/office/drawing/2014/main" id="{9D5B15EA-2C36-4080-848D-A9FC3E6417BE}"/>
              </a:ext>
            </a:extLst>
          </p:cNvPr>
          <p:cNvSpPr txBox="1"/>
          <p:nvPr/>
        </p:nvSpPr>
        <p:spPr>
          <a:xfrm>
            <a:off x="3003697" y="1566116"/>
            <a:ext cx="1734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Review dishes and </a:t>
            </a:r>
          </a:p>
          <a:p>
            <a:pPr algn="ctr"/>
            <a:r>
              <a:rPr lang="en-US" sz="1100" dirty="0"/>
              <a:t>own performances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D2B3DF3A-C15E-45B3-A46E-D82930E42CB4}"/>
              </a:ext>
            </a:extLst>
          </p:cNvPr>
          <p:cNvSpPr/>
          <p:nvPr/>
        </p:nvSpPr>
        <p:spPr>
          <a:xfrm>
            <a:off x="3202102" y="1496558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EC52FB1C-39AE-4820-AE66-283683AC93E7}"/>
              </a:ext>
            </a:extLst>
          </p:cNvPr>
          <p:cNvSpPr/>
          <p:nvPr/>
        </p:nvSpPr>
        <p:spPr>
          <a:xfrm>
            <a:off x="4157708" y="9325958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C408FEED-0EC3-471D-853E-0F071D8A4C59}"/>
              </a:ext>
            </a:extLst>
          </p:cNvPr>
          <p:cNvCxnSpPr>
            <a:cxnSpLocks/>
          </p:cNvCxnSpPr>
          <p:nvPr/>
        </p:nvCxnSpPr>
        <p:spPr>
          <a:xfrm flipH="1" flipV="1">
            <a:off x="4478534" y="8957981"/>
            <a:ext cx="61200" cy="35595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DF01C4E2-F806-4CA0-A9B6-8F9244296D12}"/>
              </a:ext>
            </a:extLst>
          </p:cNvPr>
          <p:cNvSpPr txBox="1"/>
          <p:nvPr/>
        </p:nvSpPr>
        <p:spPr>
          <a:xfrm>
            <a:off x="4092253" y="9380560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Symptoms of food induced ill health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F2D11158-619E-4063-A5AB-216D1CEC19D9}"/>
              </a:ext>
            </a:extLst>
          </p:cNvPr>
          <p:cNvSpPr/>
          <p:nvPr/>
        </p:nvSpPr>
        <p:spPr>
          <a:xfrm>
            <a:off x="3356851" y="11486347"/>
            <a:ext cx="1363053" cy="713693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88D666D0-F406-4993-BED1-A23E1F7F697A}"/>
              </a:ext>
            </a:extLst>
          </p:cNvPr>
          <p:cNvSpPr txBox="1"/>
          <p:nvPr/>
        </p:nvSpPr>
        <p:spPr>
          <a:xfrm>
            <a:off x="3367044" y="11438364"/>
            <a:ext cx="1385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Cook a range of high risk dishes following food hygiene principles</a:t>
            </a:r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ACAE54A9-AB24-49FA-8F77-65B07A9764C1}"/>
              </a:ext>
            </a:extLst>
          </p:cNvPr>
          <p:cNvCxnSpPr>
            <a:cxnSpLocks/>
          </p:cNvCxnSpPr>
          <p:nvPr/>
        </p:nvCxnSpPr>
        <p:spPr>
          <a:xfrm flipH="1" flipV="1">
            <a:off x="3738006" y="11186079"/>
            <a:ext cx="93939" cy="30026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966484F1-55C5-4CD4-B444-630D56D8545D}"/>
              </a:ext>
            </a:extLst>
          </p:cNvPr>
          <p:cNvCxnSpPr>
            <a:cxnSpLocks/>
          </p:cNvCxnSpPr>
          <p:nvPr/>
        </p:nvCxnSpPr>
        <p:spPr>
          <a:xfrm flipH="1" flipV="1">
            <a:off x="5485602" y="11147946"/>
            <a:ext cx="125715" cy="40279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>
            <a:extLst>
              <a:ext uri="{FF2B5EF4-FFF2-40B4-BE49-F238E27FC236}">
                <a16:creationId xmlns:a16="http://schemas.microsoft.com/office/drawing/2014/main" id="{85D653A2-EEB1-4F08-9626-D1CE5723A04C}"/>
              </a:ext>
            </a:extLst>
          </p:cNvPr>
          <p:cNvSpPr txBox="1"/>
          <p:nvPr/>
        </p:nvSpPr>
        <p:spPr>
          <a:xfrm>
            <a:off x="4820560" y="11610825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Knife Skills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8CAEBFE8-3B19-45CA-A95D-E93FB0C10619}"/>
              </a:ext>
            </a:extLst>
          </p:cNvPr>
          <p:cNvSpPr/>
          <p:nvPr/>
        </p:nvSpPr>
        <p:spPr>
          <a:xfrm>
            <a:off x="5056866" y="11581791"/>
            <a:ext cx="1175533" cy="304165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E1B80DD7-181C-4204-AB0E-7344D5DC5041}"/>
              </a:ext>
            </a:extLst>
          </p:cNvPr>
          <p:cNvGrpSpPr/>
          <p:nvPr/>
        </p:nvGrpSpPr>
        <p:grpSpPr>
          <a:xfrm>
            <a:off x="2288417" y="10472375"/>
            <a:ext cx="1214980" cy="1234099"/>
            <a:chOff x="1212628" y="4031236"/>
            <a:chExt cx="1214980" cy="1304869"/>
          </a:xfrm>
        </p:grpSpPr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E2E42338-BC34-45AB-B321-0803253D4610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2D3CE35A-0202-4961-A21E-2B41BA89EBE3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67D28222-989C-4475-8AA5-8A756CAF1008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E74E8F03-61F5-4777-970A-DFF85AF69368}"/>
                </a:ext>
              </a:extLst>
            </p:cNvPr>
            <p:cNvSpPr/>
            <p:nvPr/>
          </p:nvSpPr>
          <p:spPr>
            <a:xfrm>
              <a:off x="1386856" y="4200968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01E7B6B9-C439-415A-9DD0-0E332DA94002}"/>
                </a:ext>
              </a:extLst>
            </p:cNvPr>
            <p:cNvSpPr txBox="1"/>
            <p:nvPr/>
          </p:nvSpPr>
          <p:spPr>
            <a:xfrm>
              <a:off x="1221680" y="4480651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253" name="TextBox 252">
            <a:extLst>
              <a:ext uri="{FF2B5EF4-FFF2-40B4-BE49-F238E27FC236}">
                <a16:creationId xmlns:a16="http://schemas.microsoft.com/office/drawing/2014/main" id="{FBB9013B-FE45-478E-8E43-EBA5D9D0323F}"/>
              </a:ext>
            </a:extLst>
          </p:cNvPr>
          <p:cNvSpPr txBox="1"/>
          <p:nvPr/>
        </p:nvSpPr>
        <p:spPr>
          <a:xfrm>
            <a:off x="4636586" y="8227541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Food related causes of ill health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62BF764C-0E3E-4DFF-B010-D758E19BD611}"/>
              </a:ext>
            </a:extLst>
          </p:cNvPr>
          <p:cNvSpPr/>
          <p:nvPr/>
        </p:nvSpPr>
        <p:spPr>
          <a:xfrm>
            <a:off x="4672150" y="8123490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9ADCDB55-C241-4ECF-9B7A-78FC52426E02}"/>
              </a:ext>
            </a:extLst>
          </p:cNvPr>
          <p:cNvCxnSpPr>
            <a:cxnSpLocks/>
          </p:cNvCxnSpPr>
          <p:nvPr/>
        </p:nvCxnSpPr>
        <p:spPr>
          <a:xfrm>
            <a:off x="5553988" y="8642268"/>
            <a:ext cx="174320" cy="2911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FD6BB9A-5463-4B11-AF76-C96C42E57847}"/>
              </a:ext>
            </a:extLst>
          </p:cNvPr>
          <p:cNvGrpSpPr/>
          <p:nvPr/>
        </p:nvGrpSpPr>
        <p:grpSpPr>
          <a:xfrm>
            <a:off x="4817455" y="1738274"/>
            <a:ext cx="1214980" cy="1234099"/>
            <a:chOff x="1212628" y="4031237"/>
            <a:chExt cx="1214980" cy="1304869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3C8E40FC-EBA0-433D-A827-19D37250A4A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589AA75E-ED9E-4AF2-8ADF-892FCDFAD886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9BE66DB0-625A-4625-9ACC-3DEE18B7B97C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Practical Exam </a:t>
              </a:r>
            </a:p>
          </p:txBody>
        </p:sp>
      </p:grp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A87A39AA-84AD-41FC-B4E8-7804FDB09630}"/>
              </a:ext>
            </a:extLst>
          </p:cNvPr>
          <p:cNvCxnSpPr>
            <a:cxnSpLocks/>
            <a:stCxn id="283" idx="3"/>
          </p:cNvCxnSpPr>
          <p:nvPr/>
        </p:nvCxnSpPr>
        <p:spPr>
          <a:xfrm flipV="1">
            <a:off x="8135236" y="3285587"/>
            <a:ext cx="421754" cy="26956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>
            <a:extLst>
              <a:ext uri="{FF2B5EF4-FFF2-40B4-BE49-F238E27FC236}">
                <a16:creationId xmlns:a16="http://schemas.microsoft.com/office/drawing/2014/main" id="{9A30B888-8727-45EC-B39B-9EE1D2F111AB}"/>
              </a:ext>
            </a:extLst>
          </p:cNvPr>
          <p:cNvSpPr txBox="1"/>
          <p:nvPr/>
        </p:nvSpPr>
        <p:spPr>
          <a:xfrm>
            <a:off x="7181011" y="3116847"/>
            <a:ext cx="10021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Create a time plan for the practical exam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96E732C2-C51C-419E-924A-3864979E5C00}"/>
              </a:ext>
            </a:extLst>
          </p:cNvPr>
          <p:cNvSpPr/>
          <p:nvPr/>
        </p:nvSpPr>
        <p:spPr>
          <a:xfrm>
            <a:off x="8461755" y="1422234"/>
            <a:ext cx="915230" cy="82870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6744A19B-3E9F-4823-9EFE-012CBA76BD90}"/>
              </a:ext>
            </a:extLst>
          </p:cNvPr>
          <p:cNvCxnSpPr>
            <a:cxnSpLocks/>
          </p:cNvCxnSpPr>
          <p:nvPr/>
        </p:nvCxnSpPr>
        <p:spPr>
          <a:xfrm flipH="1">
            <a:off x="8241926" y="2256729"/>
            <a:ext cx="480585" cy="30941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Rectangle 282">
            <a:extLst>
              <a:ext uri="{FF2B5EF4-FFF2-40B4-BE49-F238E27FC236}">
                <a16:creationId xmlns:a16="http://schemas.microsoft.com/office/drawing/2014/main" id="{BBF4BB7F-904B-4577-9660-83BE54B969A3}"/>
              </a:ext>
            </a:extLst>
          </p:cNvPr>
          <p:cNvSpPr/>
          <p:nvPr/>
        </p:nvSpPr>
        <p:spPr>
          <a:xfrm>
            <a:off x="7220006" y="3140803"/>
            <a:ext cx="915230" cy="82870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F30AEE4B-9C72-45A6-9DAB-06DDA1471914}"/>
              </a:ext>
            </a:extLst>
          </p:cNvPr>
          <p:cNvSpPr txBox="1"/>
          <p:nvPr/>
        </p:nvSpPr>
        <p:spPr>
          <a:xfrm>
            <a:off x="8375533" y="1440844"/>
            <a:ext cx="10021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Practice techniques required for exam</a:t>
            </a: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0537802A-133F-4E90-989D-58CCDC8CAD32}"/>
              </a:ext>
            </a:extLst>
          </p:cNvPr>
          <p:cNvSpPr/>
          <p:nvPr/>
        </p:nvSpPr>
        <p:spPr>
          <a:xfrm>
            <a:off x="1551027" y="7022368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2A1D71CC-C656-403F-BA0E-F6481A73462D}"/>
              </a:ext>
            </a:extLst>
          </p:cNvPr>
          <p:cNvCxnSpPr>
            <a:cxnSpLocks/>
          </p:cNvCxnSpPr>
          <p:nvPr/>
        </p:nvCxnSpPr>
        <p:spPr>
          <a:xfrm flipH="1">
            <a:off x="4705891" y="6185090"/>
            <a:ext cx="177093" cy="47967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TextBox 292">
            <a:extLst>
              <a:ext uri="{FF2B5EF4-FFF2-40B4-BE49-F238E27FC236}">
                <a16:creationId xmlns:a16="http://schemas.microsoft.com/office/drawing/2014/main" id="{6DFFEA1B-7CBC-4F93-BF04-90877CF39B54}"/>
              </a:ext>
            </a:extLst>
          </p:cNvPr>
          <p:cNvSpPr txBox="1"/>
          <p:nvPr/>
        </p:nvSpPr>
        <p:spPr>
          <a:xfrm>
            <a:off x="1511985" y="7061698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Investigate customer demographics </a:t>
            </a: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7A3EB9E1-BD00-4367-94AA-52DBBD0EE4F4}"/>
              </a:ext>
            </a:extLst>
          </p:cNvPr>
          <p:cNvSpPr/>
          <p:nvPr/>
        </p:nvSpPr>
        <p:spPr>
          <a:xfrm>
            <a:off x="4065673" y="5668720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E3715D6C-363C-4983-9017-1A70D4ABBDE8}"/>
              </a:ext>
            </a:extLst>
          </p:cNvPr>
          <p:cNvSpPr txBox="1"/>
          <p:nvPr/>
        </p:nvSpPr>
        <p:spPr>
          <a:xfrm>
            <a:off x="3267832" y="7063282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Understand customer expectations</a:t>
            </a: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B12CD620-A10A-47D1-9754-ED73456791A3}"/>
              </a:ext>
            </a:extLst>
          </p:cNvPr>
          <p:cNvSpPr/>
          <p:nvPr/>
        </p:nvSpPr>
        <p:spPr>
          <a:xfrm>
            <a:off x="3339739" y="7046808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94248BDD-A26B-49AB-B925-BFAAC5698FC7}"/>
              </a:ext>
            </a:extLst>
          </p:cNvPr>
          <p:cNvCxnSpPr>
            <a:cxnSpLocks/>
            <a:stCxn id="296" idx="0"/>
          </p:cNvCxnSpPr>
          <p:nvPr/>
        </p:nvCxnSpPr>
        <p:spPr>
          <a:xfrm flipH="1" flipV="1">
            <a:off x="3951359" y="6756450"/>
            <a:ext cx="65730" cy="29035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B37C64A-2D8F-4614-B7D3-B3C85D80BFF8}"/>
              </a:ext>
            </a:extLst>
          </p:cNvPr>
          <p:cNvCxnSpPr>
            <a:cxnSpLocks/>
          </p:cNvCxnSpPr>
          <p:nvPr/>
        </p:nvCxnSpPr>
        <p:spPr>
          <a:xfrm flipV="1">
            <a:off x="2610619" y="6636361"/>
            <a:ext cx="593892" cy="37947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TextBox 302">
            <a:extLst>
              <a:ext uri="{FF2B5EF4-FFF2-40B4-BE49-F238E27FC236}">
                <a16:creationId xmlns:a16="http://schemas.microsoft.com/office/drawing/2014/main" id="{0DBB1F4D-7111-47A7-AB2F-CF94E37D0D26}"/>
              </a:ext>
            </a:extLst>
          </p:cNvPr>
          <p:cNvSpPr txBox="1"/>
          <p:nvPr/>
        </p:nvSpPr>
        <p:spPr>
          <a:xfrm>
            <a:off x="4038377" y="5723177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Know customer requirement</a:t>
            </a:r>
          </a:p>
        </p:txBody>
      </p: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FDA843A2-73D4-45E1-BA56-2DF9ED965F69}"/>
              </a:ext>
            </a:extLst>
          </p:cNvPr>
          <p:cNvGrpSpPr/>
          <p:nvPr/>
        </p:nvGrpSpPr>
        <p:grpSpPr>
          <a:xfrm>
            <a:off x="1184098" y="5750929"/>
            <a:ext cx="1214980" cy="1234099"/>
            <a:chOff x="1212628" y="4031236"/>
            <a:chExt cx="1214980" cy="1304869"/>
          </a:xfrm>
        </p:grpSpPr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870C48CD-CB6E-406B-A448-E0215001F36C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05EDAD0F-D223-4728-88BC-EE93FF9BA014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7E8CC226-59BD-41CC-AEBD-377B8F1E18E4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AB371B5C-2AC7-4A96-9439-7BBD3735716F}"/>
                </a:ext>
              </a:extLst>
            </p:cNvPr>
            <p:cNvSpPr/>
            <p:nvPr/>
          </p:nvSpPr>
          <p:spPr>
            <a:xfrm>
              <a:off x="1386856" y="4200968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7F27E92C-83F2-416E-AAF5-529582D23B62}"/>
                </a:ext>
              </a:extLst>
            </p:cNvPr>
            <p:cNvSpPr txBox="1"/>
            <p:nvPr/>
          </p:nvSpPr>
          <p:spPr>
            <a:xfrm>
              <a:off x="1221680" y="4480651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313" name="Rectangle 312">
            <a:extLst>
              <a:ext uri="{FF2B5EF4-FFF2-40B4-BE49-F238E27FC236}">
                <a16:creationId xmlns:a16="http://schemas.microsoft.com/office/drawing/2014/main" id="{320D4A84-5416-42EE-9717-97DF68B75E8C}"/>
              </a:ext>
            </a:extLst>
          </p:cNvPr>
          <p:cNvSpPr/>
          <p:nvPr/>
        </p:nvSpPr>
        <p:spPr>
          <a:xfrm>
            <a:off x="5260562" y="3591343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16492C2F-D912-4B93-A420-90E7206AE93E}"/>
              </a:ext>
            </a:extLst>
          </p:cNvPr>
          <p:cNvSpPr/>
          <p:nvPr/>
        </p:nvSpPr>
        <p:spPr>
          <a:xfrm>
            <a:off x="5365075" y="5011615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9428AE29-015D-4987-AE9F-D1FA7D5AA0BC}"/>
              </a:ext>
            </a:extLst>
          </p:cNvPr>
          <p:cNvSpPr/>
          <p:nvPr/>
        </p:nvSpPr>
        <p:spPr>
          <a:xfrm>
            <a:off x="2277448" y="3594906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C468D8B4-9F87-45E0-919B-E575FD33A217}"/>
              </a:ext>
            </a:extLst>
          </p:cNvPr>
          <p:cNvSpPr/>
          <p:nvPr/>
        </p:nvSpPr>
        <p:spPr>
          <a:xfrm>
            <a:off x="3751728" y="3596089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4C93BAF9-E3E7-4DFA-A30A-ADC201B5855F}"/>
              </a:ext>
            </a:extLst>
          </p:cNvPr>
          <p:cNvSpPr/>
          <p:nvPr/>
        </p:nvSpPr>
        <p:spPr>
          <a:xfrm>
            <a:off x="891560" y="3633338"/>
            <a:ext cx="105729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56E5D091-27D3-435A-93EB-2F6D935E8C69}"/>
              </a:ext>
            </a:extLst>
          </p:cNvPr>
          <p:cNvSpPr/>
          <p:nvPr/>
        </p:nvSpPr>
        <p:spPr>
          <a:xfrm>
            <a:off x="3831206" y="5001155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13D71097-0DB4-49B0-8318-55A38CBC568B}"/>
              </a:ext>
            </a:extLst>
          </p:cNvPr>
          <p:cNvSpPr/>
          <p:nvPr/>
        </p:nvSpPr>
        <p:spPr>
          <a:xfrm>
            <a:off x="257187" y="4361475"/>
            <a:ext cx="738802" cy="66535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1FFEF2DB-BCC9-44CB-A54E-F16652AD8618}"/>
              </a:ext>
            </a:extLst>
          </p:cNvPr>
          <p:cNvSpPr/>
          <p:nvPr/>
        </p:nvSpPr>
        <p:spPr>
          <a:xfrm>
            <a:off x="2145944" y="5007061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3F78A8F7-2A2B-4D3B-BF88-38E86ADA166F}"/>
              </a:ext>
            </a:extLst>
          </p:cNvPr>
          <p:cNvCxnSpPr>
            <a:cxnSpLocks/>
            <a:stCxn id="314" idx="0"/>
          </p:cNvCxnSpPr>
          <p:nvPr/>
        </p:nvCxnSpPr>
        <p:spPr>
          <a:xfrm flipH="1" flipV="1">
            <a:off x="5876662" y="4518756"/>
            <a:ext cx="165763" cy="49285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7F272C91-6748-44B6-BC46-D4667E61B6C6}"/>
              </a:ext>
            </a:extLst>
          </p:cNvPr>
          <p:cNvCxnSpPr>
            <a:cxnSpLocks/>
          </p:cNvCxnSpPr>
          <p:nvPr/>
        </p:nvCxnSpPr>
        <p:spPr>
          <a:xfrm flipH="1" flipV="1">
            <a:off x="4566036" y="4550049"/>
            <a:ext cx="165763" cy="49285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30707071-5DC4-438F-B155-6ADAC26255D5}"/>
              </a:ext>
            </a:extLst>
          </p:cNvPr>
          <p:cNvCxnSpPr>
            <a:cxnSpLocks/>
          </p:cNvCxnSpPr>
          <p:nvPr/>
        </p:nvCxnSpPr>
        <p:spPr>
          <a:xfrm flipH="1" flipV="1">
            <a:off x="2944768" y="4543702"/>
            <a:ext cx="165763" cy="49285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26334F69-6AC8-487A-80A3-ABFECE9852CC}"/>
              </a:ext>
            </a:extLst>
          </p:cNvPr>
          <p:cNvCxnSpPr>
            <a:cxnSpLocks/>
          </p:cNvCxnSpPr>
          <p:nvPr/>
        </p:nvCxnSpPr>
        <p:spPr>
          <a:xfrm>
            <a:off x="3230709" y="4113203"/>
            <a:ext cx="311844" cy="44770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343ED028-7D6B-4191-9967-F66BD13E7A2B}"/>
              </a:ext>
            </a:extLst>
          </p:cNvPr>
          <p:cNvCxnSpPr>
            <a:cxnSpLocks/>
          </p:cNvCxnSpPr>
          <p:nvPr/>
        </p:nvCxnSpPr>
        <p:spPr>
          <a:xfrm>
            <a:off x="4645507" y="4169027"/>
            <a:ext cx="369367" cy="35679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CA8F2A48-4AE2-4066-ADB5-0D18475C6DEA}"/>
              </a:ext>
            </a:extLst>
          </p:cNvPr>
          <p:cNvCxnSpPr>
            <a:cxnSpLocks/>
          </p:cNvCxnSpPr>
          <p:nvPr/>
        </p:nvCxnSpPr>
        <p:spPr>
          <a:xfrm>
            <a:off x="6265963" y="4155459"/>
            <a:ext cx="311844" cy="44770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ED365741-975B-429B-813D-ADFC259BE501}"/>
              </a:ext>
            </a:extLst>
          </p:cNvPr>
          <p:cNvCxnSpPr>
            <a:cxnSpLocks/>
          </p:cNvCxnSpPr>
          <p:nvPr/>
        </p:nvCxnSpPr>
        <p:spPr>
          <a:xfrm>
            <a:off x="1328330" y="4158168"/>
            <a:ext cx="311844" cy="44770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1CED7465-1388-4E90-A68C-1A7622911785}"/>
              </a:ext>
            </a:extLst>
          </p:cNvPr>
          <p:cNvCxnSpPr>
            <a:cxnSpLocks/>
            <a:stCxn id="319" idx="3"/>
          </p:cNvCxnSpPr>
          <p:nvPr/>
        </p:nvCxnSpPr>
        <p:spPr>
          <a:xfrm>
            <a:off x="995989" y="4694155"/>
            <a:ext cx="404445" cy="25642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>
            <a:extLst>
              <a:ext uri="{FF2B5EF4-FFF2-40B4-BE49-F238E27FC236}">
                <a16:creationId xmlns:a16="http://schemas.microsoft.com/office/drawing/2014/main" id="{E9B607B3-8137-4F2E-A9DE-E0D4A9BC8B4B}"/>
              </a:ext>
            </a:extLst>
          </p:cNvPr>
          <p:cNvSpPr txBox="1"/>
          <p:nvPr/>
        </p:nvSpPr>
        <p:spPr>
          <a:xfrm>
            <a:off x="882869" y="3054721"/>
            <a:ext cx="17347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dirty="0"/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15FA69EF-F660-4D7F-B2C1-76C716D9675E}"/>
              </a:ext>
            </a:extLst>
          </p:cNvPr>
          <p:cNvSpPr txBox="1"/>
          <p:nvPr/>
        </p:nvSpPr>
        <p:spPr>
          <a:xfrm>
            <a:off x="5315136" y="3724060"/>
            <a:ext cx="1242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Complete mock legislation forms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6DBAA5BD-CF1E-478D-BC3A-F85E74B3BC1D}"/>
              </a:ext>
            </a:extLst>
          </p:cNvPr>
          <p:cNvSpPr txBox="1"/>
          <p:nvPr/>
        </p:nvSpPr>
        <p:spPr>
          <a:xfrm>
            <a:off x="3835833" y="3705729"/>
            <a:ext cx="12421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Risk Assessment and Accident forms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6540D411-5917-4518-A616-875AA04F49F4}"/>
              </a:ext>
            </a:extLst>
          </p:cNvPr>
          <p:cNvSpPr txBox="1"/>
          <p:nvPr/>
        </p:nvSpPr>
        <p:spPr>
          <a:xfrm>
            <a:off x="2324606" y="3659873"/>
            <a:ext cx="1242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Reporting Injuries RIDDOR 2013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EEF261BF-C366-49B4-9391-D5D40B96BDDB}"/>
              </a:ext>
            </a:extLst>
          </p:cNvPr>
          <p:cNvSpPr txBox="1"/>
          <p:nvPr/>
        </p:nvSpPr>
        <p:spPr>
          <a:xfrm>
            <a:off x="5373083" y="5114781"/>
            <a:ext cx="1242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Personal Equipment 1992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7B518A75-D7F9-4294-B5AE-CE3CD3E7F9F5}"/>
              </a:ext>
            </a:extLst>
          </p:cNvPr>
          <p:cNvSpPr txBox="1"/>
          <p:nvPr/>
        </p:nvSpPr>
        <p:spPr>
          <a:xfrm>
            <a:off x="3913460" y="5093221"/>
            <a:ext cx="1242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Health and safety at work 1974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2D6F1F67-C919-40EE-B811-1FA880A883D0}"/>
              </a:ext>
            </a:extLst>
          </p:cNvPr>
          <p:cNvSpPr txBox="1"/>
          <p:nvPr/>
        </p:nvSpPr>
        <p:spPr>
          <a:xfrm>
            <a:off x="2188672" y="5096453"/>
            <a:ext cx="1242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COSHH 2002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97AA1F5F-E757-48E9-94A0-A2BDE06A74E9}"/>
              </a:ext>
            </a:extLst>
          </p:cNvPr>
          <p:cNvSpPr txBox="1"/>
          <p:nvPr/>
        </p:nvSpPr>
        <p:spPr>
          <a:xfrm>
            <a:off x="257187" y="4418528"/>
            <a:ext cx="7246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Personal safety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33E91A3F-AE2E-486F-B3AF-8449F09C847B}"/>
              </a:ext>
            </a:extLst>
          </p:cNvPr>
          <p:cNvSpPr txBox="1"/>
          <p:nvPr/>
        </p:nvSpPr>
        <p:spPr>
          <a:xfrm>
            <a:off x="826094" y="3699947"/>
            <a:ext cx="1242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Health and safety training research</a:t>
            </a:r>
          </a:p>
        </p:txBody>
      </p:sp>
    </p:spTree>
    <p:extLst>
      <p:ext uri="{BB962C8B-B14F-4D97-AF65-F5344CB8AC3E}">
        <p14:creationId xmlns:p14="http://schemas.microsoft.com/office/powerpoint/2010/main" val="360841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1943BA-F90C-46D6-AC4F-FB9A9593302E}">
  <ds:schemaRefs>
    <ds:schemaRef ds:uri="1cf79344-50dc-401d-975b-fcee0e394174"/>
    <ds:schemaRef ds:uri="http://purl.org/dc/dcmitype/"/>
    <ds:schemaRef ds:uri="http://purl.org/dc/elements/1.1/"/>
    <ds:schemaRef ds:uri="http://purl.org/dc/terms/"/>
    <ds:schemaRef ds:uri="http://www.w3.org/XML/1998/namespace"/>
    <ds:schemaRef ds:uri="9f0b416b-fe84-4286-91e8-fe0b5d3966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2323</TotalTime>
  <Words>167</Words>
  <Application>Microsoft Office PowerPoint</Application>
  <PresentationFormat>A3 Paper (297x420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128</cp:revision>
  <cp:lastPrinted>2020-08-25T21:40:14Z</cp:lastPrinted>
  <dcterms:created xsi:type="dcterms:W3CDTF">2019-12-03T13:18:29Z</dcterms:created>
  <dcterms:modified xsi:type="dcterms:W3CDTF">2022-09-29T22:05:37Z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