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7" r:id="rId6"/>
  </p:sldIdLst>
  <p:sldSz cx="9601200" cy="12801600" type="A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41" userDrawn="1">
          <p15:clr>
            <a:srgbClr val="A4A3A4"/>
          </p15:clr>
        </p15:guide>
        <p15:guide id="2" pos="30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008B"/>
    <a:srgbClr val="363839"/>
    <a:srgbClr val="B5D4D7"/>
    <a:srgbClr val="9EA3A6"/>
    <a:srgbClr val="007A87"/>
    <a:srgbClr val="007A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059" autoAdjust="0"/>
    <p:restoredTop sz="94660"/>
  </p:normalViewPr>
  <p:slideViewPr>
    <p:cSldViewPr snapToGrid="0" showGuides="1">
      <p:cViewPr varScale="1">
        <p:scale>
          <a:sx n="47" d="100"/>
          <a:sy n="47" d="100"/>
        </p:scale>
        <p:origin x="2808" y="48"/>
      </p:cViewPr>
      <p:guideLst>
        <p:guide orient="horz" pos="3941"/>
        <p:guide pos="30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1.xml"/><Relationship Id="rId10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890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901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363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803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371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639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157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818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057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785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DB44-C37A-48DC-A2F6-1B5CDD71949D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864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7DB44-C37A-48DC-A2F6-1B5CDD71949D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9B950-FA48-457B-A0D1-5FFC314D8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765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0.jpeg"/><Relationship Id="rId18" Type="http://schemas.openxmlformats.org/officeDocument/2006/relationships/image" Target="../media/image15.jpeg"/><Relationship Id="rId3" Type="http://schemas.microsoft.com/office/2007/relationships/hdphoto" Target="../media/hdphoto1.wdp"/><Relationship Id="rId21" Type="http://schemas.openxmlformats.org/officeDocument/2006/relationships/image" Target="../media/image18.jpeg"/><Relationship Id="rId7" Type="http://schemas.openxmlformats.org/officeDocument/2006/relationships/image" Target="../media/image5.png"/><Relationship Id="rId12" Type="http://schemas.openxmlformats.org/officeDocument/2006/relationships/image" Target="../media/image9.jpeg"/><Relationship Id="rId17" Type="http://schemas.openxmlformats.org/officeDocument/2006/relationships/image" Target="../media/image14.jpeg"/><Relationship Id="rId2" Type="http://schemas.openxmlformats.org/officeDocument/2006/relationships/image" Target="../media/image1.png"/><Relationship Id="rId16" Type="http://schemas.openxmlformats.org/officeDocument/2006/relationships/image" Target="../media/image13.jpeg"/><Relationship Id="rId20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jpe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microsoft.com/office/2007/relationships/hdphoto" Target="../media/hdphoto2.wdp"/><Relationship Id="rId19" Type="http://schemas.openxmlformats.org/officeDocument/2006/relationships/image" Target="../media/image16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Rectangle 195">
            <a:extLst>
              <a:ext uri="{FF2B5EF4-FFF2-40B4-BE49-F238E27FC236}">
                <a16:creationId xmlns:a16="http://schemas.microsoft.com/office/drawing/2014/main" id="{B64291F4-B294-4EAE-BE6A-1E698E71AAF3}"/>
              </a:ext>
            </a:extLst>
          </p:cNvPr>
          <p:cNvSpPr/>
          <p:nvPr/>
        </p:nvSpPr>
        <p:spPr>
          <a:xfrm>
            <a:off x="1974771" y="2075557"/>
            <a:ext cx="4466798" cy="6223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/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B64291F4-B294-4EAE-BE6A-1E698E71AAF3}"/>
              </a:ext>
            </a:extLst>
          </p:cNvPr>
          <p:cNvSpPr/>
          <p:nvPr/>
        </p:nvSpPr>
        <p:spPr>
          <a:xfrm>
            <a:off x="6554233" y="4295350"/>
            <a:ext cx="1339518" cy="6223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/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B64291F4-B294-4EAE-BE6A-1E698E71AAF3}"/>
              </a:ext>
            </a:extLst>
          </p:cNvPr>
          <p:cNvSpPr/>
          <p:nvPr/>
        </p:nvSpPr>
        <p:spPr>
          <a:xfrm>
            <a:off x="4709051" y="8672026"/>
            <a:ext cx="3234540" cy="6223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9D66A49-1463-9D47-A58E-F5C50C17B380}"/>
              </a:ext>
            </a:extLst>
          </p:cNvPr>
          <p:cNvSpPr/>
          <p:nvPr/>
        </p:nvSpPr>
        <p:spPr>
          <a:xfrm rot="16200000">
            <a:off x="2617149" y="1784804"/>
            <a:ext cx="370335" cy="5192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34" name="Triangle 70">
            <a:extLst>
              <a:ext uri="{FF2B5EF4-FFF2-40B4-BE49-F238E27FC236}">
                <a16:creationId xmlns:a16="http://schemas.microsoft.com/office/drawing/2014/main" id="{06B7D164-1858-4541-8C3A-54F75AAFB537}"/>
              </a:ext>
            </a:extLst>
          </p:cNvPr>
          <p:cNvSpPr/>
          <p:nvPr/>
        </p:nvSpPr>
        <p:spPr>
          <a:xfrm>
            <a:off x="2284418" y="1341944"/>
            <a:ext cx="1030013" cy="533813"/>
          </a:xfrm>
          <a:prstGeom prst="triangle">
            <a:avLst>
              <a:gd name="adj" fmla="val 50597"/>
            </a:avLst>
          </a:prstGeom>
          <a:gradFill flip="none" rotWithShape="1">
            <a:gsLst>
              <a:gs pos="6000">
                <a:schemeClr val="accent1">
                  <a:lumMod val="20000"/>
                  <a:lumOff val="80000"/>
                </a:schemeClr>
              </a:gs>
              <a:gs pos="97000">
                <a:schemeClr val="accent1">
                  <a:lumMod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0677CBE9-CC1D-4211-9EAB-815B981A66AD}"/>
              </a:ext>
            </a:extLst>
          </p:cNvPr>
          <p:cNvSpPr/>
          <p:nvPr/>
        </p:nvSpPr>
        <p:spPr>
          <a:xfrm rot="16200000">
            <a:off x="722268" y="8956305"/>
            <a:ext cx="2779713" cy="2193925"/>
          </a:xfrm>
          <a:prstGeom prst="blockArc">
            <a:avLst>
              <a:gd name="adj1" fmla="val 10794188"/>
              <a:gd name="adj2" fmla="val 156513"/>
              <a:gd name="adj3" fmla="val 2821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B64291F4-B294-4EAE-BE6A-1E698E71AAF3}"/>
              </a:ext>
            </a:extLst>
          </p:cNvPr>
          <p:cNvSpPr/>
          <p:nvPr/>
        </p:nvSpPr>
        <p:spPr>
          <a:xfrm>
            <a:off x="2107362" y="8666587"/>
            <a:ext cx="3234540" cy="6223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/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E7A8EDCF-3A87-4473-8233-69B87B9FA5D3}"/>
              </a:ext>
            </a:extLst>
          </p:cNvPr>
          <p:cNvSpPr/>
          <p:nvPr/>
        </p:nvSpPr>
        <p:spPr>
          <a:xfrm rot="5400000" flipH="1">
            <a:off x="6483569" y="6722344"/>
            <a:ext cx="2890838" cy="2225675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966E969F-C727-4BFF-AAE5-6856E8A06B88}"/>
              </a:ext>
            </a:extLst>
          </p:cNvPr>
          <p:cNvSpPr/>
          <p:nvPr/>
        </p:nvSpPr>
        <p:spPr>
          <a:xfrm>
            <a:off x="2008937" y="6387894"/>
            <a:ext cx="5929312" cy="6162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/>
          </a:p>
        </p:txBody>
      </p:sp>
      <p:sp>
        <p:nvSpPr>
          <p:cNvPr id="138" name="Block Arc 137">
            <a:extLst>
              <a:ext uri="{FF2B5EF4-FFF2-40B4-BE49-F238E27FC236}">
                <a16:creationId xmlns:a16="http://schemas.microsoft.com/office/drawing/2014/main" id="{3346435E-0FC4-4067-8FA9-4AA7CB3FC6A7}"/>
              </a:ext>
            </a:extLst>
          </p:cNvPr>
          <p:cNvSpPr/>
          <p:nvPr/>
        </p:nvSpPr>
        <p:spPr>
          <a:xfrm rot="16200000">
            <a:off x="718146" y="4547474"/>
            <a:ext cx="2705296" cy="2207611"/>
          </a:xfrm>
          <a:prstGeom prst="blockArc">
            <a:avLst>
              <a:gd name="adj1" fmla="val 10726998"/>
              <a:gd name="adj2" fmla="val 263439"/>
              <a:gd name="adj3" fmla="val 28511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136" name="Rectangle 140">
            <a:extLst>
              <a:ext uri="{FF2B5EF4-FFF2-40B4-BE49-F238E27FC236}">
                <a16:creationId xmlns:a16="http://schemas.microsoft.com/office/drawing/2014/main" id="{FDD44234-9F7E-478C-A1C7-83ECF0C22A09}"/>
              </a:ext>
            </a:extLst>
          </p:cNvPr>
          <p:cNvSpPr/>
          <p:nvPr/>
        </p:nvSpPr>
        <p:spPr>
          <a:xfrm>
            <a:off x="2069281" y="4294210"/>
            <a:ext cx="4867737" cy="628650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/>
          </a:p>
        </p:txBody>
      </p:sp>
      <p:sp>
        <p:nvSpPr>
          <p:cNvPr id="133" name="Block Arc 132">
            <a:extLst>
              <a:ext uri="{FF2B5EF4-FFF2-40B4-BE49-F238E27FC236}">
                <a16:creationId xmlns:a16="http://schemas.microsoft.com/office/drawing/2014/main" id="{55289239-78C7-4CED-AAF8-AAD155B63115}"/>
              </a:ext>
            </a:extLst>
          </p:cNvPr>
          <p:cNvSpPr/>
          <p:nvPr/>
        </p:nvSpPr>
        <p:spPr>
          <a:xfrm rot="5400000" flipH="1">
            <a:off x="6385424" y="2334112"/>
            <a:ext cx="2846387" cy="2353731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4F4418F8-8DC8-4229-A64B-ACE2420AAA07}"/>
              </a:ext>
            </a:extLst>
          </p:cNvPr>
          <p:cNvSpPr/>
          <p:nvPr/>
        </p:nvSpPr>
        <p:spPr>
          <a:xfrm>
            <a:off x="6265495" y="2082006"/>
            <a:ext cx="1543050" cy="6508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1DA01F9E-3264-4301-B353-70C87CE34286}"/>
              </a:ext>
            </a:extLst>
          </p:cNvPr>
          <p:cNvSpPr/>
          <p:nvPr/>
        </p:nvSpPr>
        <p:spPr>
          <a:xfrm>
            <a:off x="2111478" y="10820791"/>
            <a:ext cx="5842000" cy="6223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/>
          </a:p>
        </p:txBody>
      </p:sp>
      <p:sp>
        <p:nvSpPr>
          <p:cNvPr id="22" name="Triangle 45">
            <a:extLst>
              <a:ext uri="{FF2B5EF4-FFF2-40B4-BE49-F238E27FC236}">
                <a16:creationId xmlns:a16="http://schemas.microsoft.com/office/drawing/2014/main" id="{B85D31BE-9BE0-3341-86C3-0BFD563EAA1B}"/>
              </a:ext>
            </a:extLst>
          </p:cNvPr>
          <p:cNvSpPr/>
          <p:nvPr/>
        </p:nvSpPr>
        <p:spPr>
          <a:xfrm rot="16200000">
            <a:off x="1137869" y="2117578"/>
            <a:ext cx="1111685" cy="581897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cxnSp>
        <p:nvCxnSpPr>
          <p:cNvPr id="176" name="Straight Connector 175"/>
          <p:cNvCxnSpPr>
            <a:cxnSpLocks/>
            <a:endCxn id="156" idx="2"/>
          </p:cNvCxnSpPr>
          <p:nvPr/>
        </p:nvCxnSpPr>
        <p:spPr>
          <a:xfrm>
            <a:off x="1879098" y="4572283"/>
            <a:ext cx="6153277" cy="26721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Rectangle 143"/>
          <p:cNvSpPr/>
          <p:nvPr/>
        </p:nvSpPr>
        <p:spPr>
          <a:xfrm>
            <a:off x="-13774" y="114973"/>
            <a:ext cx="6963154" cy="6216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/>
          </a:p>
        </p:txBody>
      </p:sp>
      <p:sp>
        <p:nvSpPr>
          <p:cNvPr id="148" name="Rectangle 147"/>
          <p:cNvSpPr/>
          <p:nvPr/>
        </p:nvSpPr>
        <p:spPr>
          <a:xfrm>
            <a:off x="-13775" y="12261028"/>
            <a:ext cx="9614975" cy="4913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/>
          </a:p>
        </p:txBody>
      </p:sp>
      <p:sp>
        <p:nvSpPr>
          <p:cNvPr id="153" name="AutoShape 8" descr="Image result for ferryhill business and enterprise colle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100"/>
          </a:p>
        </p:txBody>
      </p:sp>
      <p:sp>
        <p:nvSpPr>
          <p:cNvPr id="157" name="Rectangle 156"/>
          <p:cNvSpPr/>
          <p:nvPr/>
        </p:nvSpPr>
        <p:spPr>
          <a:xfrm>
            <a:off x="25567" y="41035"/>
            <a:ext cx="48377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>
                <a:solidFill>
                  <a:schemeClr val="bg1"/>
                </a:solidFill>
              </a:rPr>
              <a:t>YEAR 7-11 ENGLISH </a:t>
            </a:r>
          </a:p>
        </p:txBody>
      </p:sp>
      <p:cxnSp>
        <p:nvCxnSpPr>
          <p:cNvPr id="337" name="Straight Connector 336"/>
          <p:cNvCxnSpPr/>
          <p:nvPr/>
        </p:nvCxnSpPr>
        <p:spPr>
          <a:xfrm flipH="1" flipV="1">
            <a:off x="2793881" y="1480744"/>
            <a:ext cx="8435" cy="614051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 flipV="1">
            <a:off x="2834236" y="2085666"/>
            <a:ext cx="268055" cy="4237"/>
          </a:xfrm>
          <a:prstGeom prst="line">
            <a:avLst/>
          </a:prstGeom>
          <a:ln w="1905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2" name="Rectangle 401"/>
          <p:cNvSpPr/>
          <p:nvPr/>
        </p:nvSpPr>
        <p:spPr>
          <a:xfrm>
            <a:off x="1895772" y="805912"/>
            <a:ext cx="2215229" cy="430887"/>
          </a:xfrm>
          <a:prstGeom prst="rect">
            <a:avLst/>
          </a:prstGeom>
          <a:ln w="38100" cap="rnd">
            <a:noFill/>
          </a:ln>
        </p:spPr>
        <p:txBody>
          <a:bodyPr wrap="square">
            <a:spAutoFit/>
          </a:bodyPr>
          <a:lstStyle/>
          <a:p>
            <a:r>
              <a:rPr lang="en-GB" sz="1100" b="1" dirty="0"/>
              <a:t>Destination One: Qualifications for College </a:t>
            </a:r>
            <a:r>
              <a:rPr lang="en-GB" sz="1100" dirty="0"/>
              <a:t>Apprenticeships or Work.</a:t>
            </a:r>
          </a:p>
        </p:txBody>
      </p:sp>
      <p:sp>
        <p:nvSpPr>
          <p:cNvPr id="405" name="Rectangle 404"/>
          <p:cNvSpPr/>
          <p:nvPr/>
        </p:nvSpPr>
        <p:spPr>
          <a:xfrm>
            <a:off x="296800" y="1619624"/>
            <a:ext cx="1150402" cy="1446550"/>
          </a:xfrm>
          <a:prstGeom prst="rect">
            <a:avLst/>
          </a:prstGeom>
          <a:ln w="38100" cap="rnd">
            <a:solidFill>
              <a:srgbClr val="007AC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100" b="1" dirty="0"/>
              <a:t>Destination Two</a:t>
            </a:r>
            <a:r>
              <a:rPr lang="en-GB" sz="1100" dirty="0"/>
              <a:t> – Continue studying English Literature at</a:t>
            </a:r>
          </a:p>
          <a:p>
            <a:pPr algn="ctr"/>
            <a:r>
              <a:rPr lang="en-GB" sz="1100" dirty="0"/>
              <a:t> A-Level.</a:t>
            </a:r>
          </a:p>
          <a:p>
            <a:pPr algn="ctr"/>
            <a:endParaRPr lang="en-GB" sz="1100" dirty="0"/>
          </a:p>
          <a:p>
            <a:endParaRPr lang="en-GB" sz="1100" dirty="0"/>
          </a:p>
          <a:p>
            <a:endParaRPr lang="en-GB" sz="1100" dirty="0"/>
          </a:p>
        </p:txBody>
      </p:sp>
      <p:pic>
        <p:nvPicPr>
          <p:cNvPr id="407" name="Picture 20" descr="Image result for road signs ahea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3" b="98125" l="10000" r="90000">
                        <a14:foregroundMark x1="50938" y1="781" x2="23021" y2="74844"/>
                        <a14:foregroundMark x1="21875" y1="24531" x2="74375" y2="80313"/>
                        <a14:foregroundMark x1="50417" y1="14063" x2="50625" y2="89531"/>
                        <a14:foregroundMark x1="50938" y1="20000" x2="61042" y2="18281"/>
                        <a14:foregroundMark x1="51250" y1="33750" x2="67396" y2="26719"/>
                        <a14:foregroundMark x1="55729" y1="41406" x2="69375" y2="34688"/>
                        <a14:foregroundMark x1="70729" y1="21250" x2="73021" y2="15313"/>
                        <a14:foregroundMark x1="76875" y1="32969" x2="80000" y2="30000"/>
                        <a14:foregroundMark x1="78854" y1="40938" x2="82500" y2="43125"/>
                        <a14:foregroundMark x1="78646" y1="54375" x2="81667" y2="62344"/>
                        <a14:foregroundMark x1="75521" y1="57656" x2="51250" y2="97969"/>
                        <a14:foregroundMark x1="74375" y1="19219" x2="51458" y2="313"/>
                        <a14:foregroundMark x1="35000" y1="10000" x2="30208" y2="10000"/>
                        <a14:foregroundMark x1="23333" y1="22813" x2="33021" y2="7969"/>
                        <a14:foregroundMark x1="34167" y1="7969" x2="45625" y2="1719"/>
                        <a14:foregroundMark x1="55729" y1="2500" x2="72188" y2="13594"/>
                        <a14:foregroundMark x1="58542" y1="4063" x2="66563" y2="8281"/>
                        <a14:foregroundMark x1="63854" y1="93438" x2="72083" y2="86094"/>
                        <a14:foregroundMark x1="75729" y1="78906" x2="79688" y2="66094"/>
                        <a14:foregroundMark x1="80208" y1="66875" x2="81250" y2="56563"/>
                        <a14:foregroundMark x1="81875" y1="56094" x2="82604" y2="45781"/>
                        <a14:foregroundMark x1="58542" y1="96094" x2="64167" y2="92969"/>
                        <a14:foregroundMark x1="39479" y1="94688" x2="48646" y2="98125"/>
                        <a14:foregroundMark x1="38958" y1="94375" x2="28854" y2="86406"/>
                        <a14:foregroundMark x1="28021" y1="85156" x2="19271" y2="67656"/>
                        <a14:foregroundMark x1="19271" y1="65313" x2="16979" y2="48594"/>
                        <a14:foregroundMark x1="17500" y1="47813" x2="19688" y2="33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37" y="2532258"/>
            <a:ext cx="679489" cy="45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2" name="Picture 22" descr="Image result for road signs give way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357" y="945600"/>
            <a:ext cx="373073" cy="373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F00234DB-30A0-A14D-B827-8C2DCE0238B9}"/>
              </a:ext>
            </a:extLst>
          </p:cNvPr>
          <p:cNvCxnSpPr>
            <a:cxnSpLocks/>
          </p:cNvCxnSpPr>
          <p:nvPr/>
        </p:nvCxnSpPr>
        <p:spPr>
          <a:xfrm flipH="1">
            <a:off x="3024109" y="10350306"/>
            <a:ext cx="384988" cy="656583"/>
          </a:xfrm>
          <a:prstGeom prst="line">
            <a:avLst/>
          </a:prstGeom>
          <a:ln w="57150">
            <a:solidFill>
              <a:srgbClr val="007A87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Box 134">
            <a:extLst>
              <a:ext uri="{FF2B5EF4-FFF2-40B4-BE49-F238E27FC236}">
                <a16:creationId xmlns:a16="http://schemas.microsoft.com/office/drawing/2014/main" id="{37B165B7-AACB-3A4C-A89C-5FD028A89864}"/>
              </a:ext>
            </a:extLst>
          </p:cNvPr>
          <p:cNvSpPr txBox="1"/>
          <p:nvPr/>
        </p:nvSpPr>
        <p:spPr>
          <a:xfrm>
            <a:off x="3407898" y="9950478"/>
            <a:ext cx="12106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to Shakespeare: Speeches and sonnets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F4A3E031-B76D-D04F-8233-8F8B5D2D3BA2}"/>
              </a:ext>
            </a:extLst>
          </p:cNvPr>
          <p:cNvSpPr txBox="1"/>
          <p:nvPr/>
        </p:nvSpPr>
        <p:spPr>
          <a:xfrm>
            <a:off x="5990975" y="10253926"/>
            <a:ext cx="95840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Ancient Tales: Myths and Legends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88CF6B9A-D161-D94B-838C-8556FFF74B3D}"/>
              </a:ext>
            </a:extLst>
          </p:cNvPr>
          <p:cNvSpPr txBox="1"/>
          <p:nvPr/>
        </p:nvSpPr>
        <p:spPr>
          <a:xfrm>
            <a:off x="3793634" y="11765780"/>
            <a:ext cx="10696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Ancient Tales: Crafting a hero</a:t>
            </a:r>
          </a:p>
        </p:txBody>
      </p:sp>
      <p:cxnSp>
        <p:nvCxnSpPr>
          <p:cNvPr id="488" name="Straight Connector 487">
            <a:extLst>
              <a:ext uri="{FF2B5EF4-FFF2-40B4-BE49-F238E27FC236}">
                <a16:creationId xmlns:a16="http://schemas.microsoft.com/office/drawing/2014/main" id="{F00234DB-30A0-A14D-B827-8C2DCE0238B9}"/>
              </a:ext>
            </a:extLst>
          </p:cNvPr>
          <p:cNvCxnSpPr>
            <a:cxnSpLocks/>
            <a:stCxn id="137" idx="2"/>
          </p:cNvCxnSpPr>
          <p:nvPr/>
        </p:nvCxnSpPr>
        <p:spPr>
          <a:xfrm flipH="1">
            <a:off x="5990976" y="10854090"/>
            <a:ext cx="479202" cy="288974"/>
          </a:xfrm>
          <a:prstGeom prst="line">
            <a:avLst/>
          </a:prstGeom>
          <a:ln w="57150">
            <a:solidFill>
              <a:srgbClr val="007A87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0" name="Straight Connector 489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</p:cNvCxnSpPr>
          <p:nvPr/>
        </p:nvCxnSpPr>
        <p:spPr>
          <a:xfrm flipH="1" flipV="1">
            <a:off x="4515179" y="11110778"/>
            <a:ext cx="428690" cy="572740"/>
          </a:xfrm>
          <a:prstGeom prst="line">
            <a:avLst/>
          </a:prstGeom>
          <a:ln w="57150">
            <a:solidFill>
              <a:srgbClr val="007A87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F00234DB-30A0-A14D-B827-8C2DCE0238B9}"/>
              </a:ext>
            </a:extLst>
          </p:cNvPr>
          <p:cNvCxnSpPr>
            <a:cxnSpLocks/>
            <a:stCxn id="71" idx="2"/>
          </p:cNvCxnSpPr>
          <p:nvPr/>
        </p:nvCxnSpPr>
        <p:spPr>
          <a:xfrm>
            <a:off x="998962" y="4493102"/>
            <a:ext cx="531489" cy="200494"/>
          </a:xfrm>
          <a:prstGeom prst="line">
            <a:avLst/>
          </a:prstGeom>
          <a:ln w="57150">
            <a:solidFill>
              <a:srgbClr val="007A87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</p:cNvCxnSpPr>
          <p:nvPr/>
        </p:nvCxnSpPr>
        <p:spPr>
          <a:xfrm flipH="1">
            <a:off x="5401195" y="1186644"/>
            <a:ext cx="332517" cy="1143116"/>
          </a:xfrm>
          <a:prstGeom prst="line">
            <a:avLst/>
          </a:prstGeom>
          <a:ln w="57150">
            <a:solidFill>
              <a:srgbClr val="007A87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F00234DB-30A0-A14D-B827-8C2DCE0238B9}"/>
              </a:ext>
            </a:extLst>
          </p:cNvPr>
          <p:cNvCxnSpPr>
            <a:cxnSpLocks/>
            <a:stCxn id="85" idx="2"/>
          </p:cNvCxnSpPr>
          <p:nvPr/>
        </p:nvCxnSpPr>
        <p:spPr>
          <a:xfrm flipH="1">
            <a:off x="6335912" y="8657426"/>
            <a:ext cx="306734" cy="282600"/>
          </a:xfrm>
          <a:prstGeom prst="line">
            <a:avLst/>
          </a:prstGeom>
          <a:ln w="57150">
            <a:solidFill>
              <a:srgbClr val="007A87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>
            <a:extLst>
              <a:ext uri="{FF2B5EF4-FFF2-40B4-BE49-F238E27FC236}">
                <a16:creationId xmlns:a16="http://schemas.microsoft.com/office/drawing/2014/main" id="{F00234DB-30A0-A14D-B827-8C2DCE0238B9}"/>
              </a:ext>
            </a:extLst>
          </p:cNvPr>
          <p:cNvCxnSpPr>
            <a:cxnSpLocks/>
          </p:cNvCxnSpPr>
          <p:nvPr/>
        </p:nvCxnSpPr>
        <p:spPr>
          <a:xfrm>
            <a:off x="7795556" y="7760660"/>
            <a:ext cx="909407" cy="0"/>
          </a:xfrm>
          <a:prstGeom prst="line">
            <a:avLst/>
          </a:prstGeom>
          <a:ln w="57150">
            <a:solidFill>
              <a:srgbClr val="007A87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>
            <a:extLst>
              <a:ext uri="{FF2B5EF4-FFF2-40B4-BE49-F238E27FC236}">
                <a16:creationId xmlns:a16="http://schemas.microsoft.com/office/drawing/2014/main" id="{F00234DB-30A0-A14D-B827-8C2DCE0238B9}"/>
              </a:ext>
            </a:extLst>
          </p:cNvPr>
          <p:cNvCxnSpPr>
            <a:cxnSpLocks/>
            <a:stCxn id="191" idx="0"/>
          </p:cNvCxnSpPr>
          <p:nvPr/>
        </p:nvCxnSpPr>
        <p:spPr>
          <a:xfrm flipH="1" flipV="1">
            <a:off x="3872975" y="2396169"/>
            <a:ext cx="60596" cy="616926"/>
          </a:xfrm>
          <a:prstGeom prst="line">
            <a:avLst/>
          </a:prstGeom>
          <a:ln w="57150">
            <a:solidFill>
              <a:srgbClr val="007A87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>
            <a:extLst>
              <a:ext uri="{FF2B5EF4-FFF2-40B4-BE49-F238E27FC236}">
                <a16:creationId xmlns:a16="http://schemas.microsoft.com/office/drawing/2014/main" id="{86EB846A-C08D-8E44-A8A5-1C8D76F96038}"/>
              </a:ext>
            </a:extLst>
          </p:cNvPr>
          <p:cNvCxnSpPr>
            <a:cxnSpLocks/>
          </p:cNvCxnSpPr>
          <p:nvPr/>
        </p:nvCxnSpPr>
        <p:spPr>
          <a:xfrm flipV="1">
            <a:off x="4829813" y="6624829"/>
            <a:ext cx="0" cy="574608"/>
          </a:xfrm>
          <a:prstGeom prst="line">
            <a:avLst/>
          </a:prstGeom>
          <a:ln w="57150">
            <a:solidFill>
              <a:srgbClr val="007A87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0" name="Straight Connector 429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</p:cNvCxnSpPr>
          <p:nvPr/>
        </p:nvCxnSpPr>
        <p:spPr>
          <a:xfrm flipH="1">
            <a:off x="3206431" y="1626171"/>
            <a:ext cx="517680" cy="768952"/>
          </a:xfrm>
          <a:prstGeom prst="line">
            <a:avLst/>
          </a:prstGeom>
          <a:ln w="57150">
            <a:solidFill>
              <a:srgbClr val="007A87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1" name="Straight Connector 430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  <a:stCxn id="189" idx="0"/>
          </p:cNvCxnSpPr>
          <p:nvPr/>
        </p:nvCxnSpPr>
        <p:spPr>
          <a:xfrm flipH="1" flipV="1">
            <a:off x="4939310" y="2487707"/>
            <a:ext cx="625062" cy="995856"/>
          </a:xfrm>
          <a:prstGeom prst="line">
            <a:avLst/>
          </a:prstGeom>
          <a:ln w="57150">
            <a:solidFill>
              <a:srgbClr val="007A87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2" name="Straight Connector 431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</p:cNvCxnSpPr>
          <p:nvPr/>
        </p:nvCxnSpPr>
        <p:spPr>
          <a:xfrm flipH="1">
            <a:off x="4311797" y="1943000"/>
            <a:ext cx="249084" cy="471369"/>
          </a:xfrm>
          <a:prstGeom prst="line">
            <a:avLst/>
          </a:prstGeom>
          <a:ln w="57150">
            <a:solidFill>
              <a:srgbClr val="007A87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4" name="Straight Connector 433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  <a:stCxn id="42" idx="2"/>
          </p:cNvCxnSpPr>
          <p:nvPr/>
        </p:nvCxnSpPr>
        <p:spPr>
          <a:xfrm flipH="1">
            <a:off x="7101664" y="1716175"/>
            <a:ext cx="397382" cy="578717"/>
          </a:xfrm>
          <a:prstGeom prst="line">
            <a:avLst/>
          </a:prstGeom>
          <a:ln w="57150">
            <a:solidFill>
              <a:srgbClr val="007A87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5" name="Straight Connector 434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  <a:stCxn id="187" idx="0"/>
            <a:endCxn id="132" idx="3"/>
          </p:cNvCxnSpPr>
          <p:nvPr/>
        </p:nvCxnSpPr>
        <p:spPr>
          <a:xfrm flipV="1">
            <a:off x="7351262" y="2407444"/>
            <a:ext cx="457283" cy="468665"/>
          </a:xfrm>
          <a:prstGeom prst="line">
            <a:avLst/>
          </a:prstGeom>
          <a:ln w="57150">
            <a:solidFill>
              <a:srgbClr val="007A87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6" name="Straight Connector 435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  <a:stCxn id="53" idx="0"/>
          </p:cNvCxnSpPr>
          <p:nvPr/>
        </p:nvCxnSpPr>
        <p:spPr>
          <a:xfrm flipH="1" flipV="1">
            <a:off x="8600893" y="4062496"/>
            <a:ext cx="276982" cy="377584"/>
          </a:xfrm>
          <a:prstGeom prst="line">
            <a:avLst/>
          </a:prstGeom>
          <a:ln w="57150">
            <a:solidFill>
              <a:srgbClr val="007A87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7" name="Straight Connector 436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  <a:stCxn id="52" idx="3"/>
          </p:cNvCxnSpPr>
          <p:nvPr/>
        </p:nvCxnSpPr>
        <p:spPr>
          <a:xfrm flipV="1">
            <a:off x="7867379" y="3749694"/>
            <a:ext cx="770378" cy="55212"/>
          </a:xfrm>
          <a:prstGeom prst="line">
            <a:avLst/>
          </a:prstGeom>
          <a:ln w="57150">
            <a:solidFill>
              <a:srgbClr val="007A87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8" name="Straight Connector 437">
            <a:extLst>
              <a:ext uri="{FF2B5EF4-FFF2-40B4-BE49-F238E27FC236}">
                <a16:creationId xmlns:a16="http://schemas.microsoft.com/office/drawing/2014/main" id="{F00234DB-30A0-A14D-B827-8C2DCE0238B9}"/>
              </a:ext>
            </a:extLst>
          </p:cNvPr>
          <p:cNvCxnSpPr>
            <a:cxnSpLocks/>
          </p:cNvCxnSpPr>
          <p:nvPr/>
        </p:nvCxnSpPr>
        <p:spPr>
          <a:xfrm flipH="1">
            <a:off x="1826469" y="10333039"/>
            <a:ext cx="285009" cy="739416"/>
          </a:xfrm>
          <a:prstGeom prst="line">
            <a:avLst/>
          </a:prstGeom>
          <a:ln w="57150">
            <a:solidFill>
              <a:srgbClr val="007A87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9" name="Straight Connector 438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  <a:stCxn id="54" idx="0"/>
          </p:cNvCxnSpPr>
          <p:nvPr/>
        </p:nvCxnSpPr>
        <p:spPr>
          <a:xfrm flipH="1" flipV="1">
            <a:off x="7663049" y="4614516"/>
            <a:ext cx="646448" cy="637754"/>
          </a:xfrm>
          <a:prstGeom prst="line">
            <a:avLst/>
          </a:prstGeom>
          <a:ln w="57150">
            <a:solidFill>
              <a:srgbClr val="007A87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0" name="Straight Connector 439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</p:cNvCxnSpPr>
          <p:nvPr/>
        </p:nvCxnSpPr>
        <p:spPr>
          <a:xfrm flipH="1" flipV="1">
            <a:off x="5218196" y="4552042"/>
            <a:ext cx="145311" cy="564039"/>
          </a:xfrm>
          <a:prstGeom prst="line">
            <a:avLst/>
          </a:prstGeom>
          <a:ln w="57150">
            <a:solidFill>
              <a:srgbClr val="007A87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2" name="Straight Connector 441">
            <a:extLst>
              <a:ext uri="{FF2B5EF4-FFF2-40B4-BE49-F238E27FC236}">
                <a16:creationId xmlns:a16="http://schemas.microsoft.com/office/drawing/2014/main" id="{F00234DB-30A0-A14D-B827-8C2DCE0238B9}"/>
              </a:ext>
            </a:extLst>
          </p:cNvPr>
          <p:cNvCxnSpPr>
            <a:cxnSpLocks/>
          </p:cNvCxnSpPr>
          <p:nvPr/>
        </p:nvCxnSpPr>
        <p:spPr>
          <a:xfrm>
            <a:off x="4054656" y="8672026"/>
            <a:ext cx="367330" cy="222030"/>
          </a:xfrm>
          <a:prstGeom prst="line">
            <a:avLst/>
          </a:prstGeom>
          <a:ln w="57150">
            <a:solidFill>
              <a:srgbClr val="007A87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3" name="Straight Connector 442">
            <a:extLst>
              <a:ext uri="{FF2B5EF4-FFF2-40B4-BE49-F238E27FC236}">
                <a16:creationId xmlns:a16="http://schemas.microsoft.com/office/drawing/2014/main" id="{F00234DB-30A0-A14D-B827-8C2DCE0238B9}"/>
              </a:ext>
            </a:extLst>
          </p:cNvPr>
          <p:cNvCxnSpPr>
            <a:cxnSpLocks/>
            <a:stCxn id="101" idx="2"/>
          </p:cNvCxnSpPr>
          <p:nvPr/>
        </p:nvCxnSpPr>
        <p:spPr>
          <a:xfrm>
            <a:off x="1813010" y="8386403"/>
            <a:ext cx="13363" cy="622332"/>
          </a:xfrm>
          <a:prstGeom prst="line">
            <a:avLst/>
          </a:prstGeom>
          <a:ln w="57150">
            <a:solidFill>
              <a:srgbClr val="007A87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4" name="Straight Connector 443">
            <a:extLst>
              <a:ext uri="{FF2B5EF4-FFF2-40B4-BE49-F238E27FC236}">
                <a16:creationId xmlns:a16="http://schemas.microsoft.com/office/drawing/2014/main" id="{F00234DB-30A0-A14D-B827-8C2DCE0238B9}"/>
              </a:ext>
            </a:extLst>
          </p:cNvPr>
          <p:cNvCxnSpPr>
            <a:cxnSpLocks/>
            <a:stCxn id="48" idx="2"/>
          </p:cNvCxnSpPr>
          <p:nvPr/>
        </p:nvCxnSpPr>
        <p:spPr>
          <a:xfrm>
            <a:off x="2425371" y="3578563"/>
            <a:ext cx="344756" cy="1018251"/>
          </a:xfrm>
          <a:prstGeom prst="line">
            <a:avLst/>
          </a:prstGeom>
          <a:ln w="57150">
            <a:solidFill>
              <a:srgbClr val="007A87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6" name="Straight Connector 445">
            <a:extLst>
              <a:ext uri="{FF2B5EF4-FFF2-40B4-BE49-F238E27FC236}">
                <a16:creationId xmlns:a16="http://schemas.microsoft.com/office/drawing/2014/main" id="{F00234DB-30A0-A14D-B827-8C2DCE0238B9}"/>
              </a:ext>
            </a:extLst>
          </p:cNvPr>
          <p:cNvCxnSpPr>
            <a:cxnSpLocks/>
          </p:cNvCxnSpPr>
          <p:nvPr/>
        </p:nvCxnSpPr>
        <p:spPr>
          <a:xfrm flipH="1">
            <a:off x="1349960" y="5659407"/>
            <a:ext cx="703681" cy="0"/>
          </a:xfrm>
          <a:prstGeom prst="line">
            <a:avLst/>
          </a:prstGeom>
          <a:ln w="57150">
            <a:solidFill>
              <a:srgbClr val="007A87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9" name="Straight Connector 448">
            <a:extLst>
              <a:ext uri="{FF2B5EF4-FFF2-40B4-BE49-F238E27FC236}">
                <a16:creationId xmlns:a16="http://schemas.microsoft.com/office/drawing/2014/main" id="{86EB846A-C08D-8E44-A8A5-1C8D76F96038}"/>
              </a:ext>
            </a:extLst>
          </p:cNvPr>
          <p:cNvCxnSpPr>
            <a:cxnSpLocks/>
          </p:cNvCxnSpPr>
          <p:nvPr/>
        </p:nvCxnSpPr>
        <p:spPr>
          <a:xfrm flipV="1">
            <a:off x="3275633" y="6624829"/>
            <a:ext cx="0" cy="641468"/>
          </a:xfrm>
          <a:prstGeom prst="line">
            <a:avLst/>
          </a:prstGeom>
          <a:ln w="57150">
            <a:solidFill>
              <a:srgbClr val="007A87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2" name="Straight Connector 451">
            <a:extLst>
              <a:ext uri="{FF2B5EF4-FFF2-40B4-BE49-F238E27FC236}">
                <a16:creationId xmlns:a16="http://schemas.microsoft.com/office/drawing/2014/main" id="{86EB846A-C08D-8E44-A8A5-1C8D76F96038}"/>
              </a:ext>
            </a:extLst>
          </p:cNvPr>
          <p:cNvCxnSpPr>
            <a:cxnSpLocks/>
            <a:stCxn id="73" idx="0"/>
          </p:cNvCxnSpPr>
          <p:nvPr/>
        </p:nvCxnSpPr>
        <p:spPr>
          <a:xfrm flipV="1">
            <a:off x="871227" y="6374197"/>
            <a:ext cx="568877" cy="563630"/>
          </a:xfrm>
          <a:prstGeom prst="line">
            <a:avLst/>
          </a:prstGeom>
          <a:ln w="57150">
            <a:solidFill>
              <a:srgbClr val="007A87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4" name="Straight Connector 453">
            <a:extLst>
              <a:ext uri="{FF2B5EF4-FFF2-40B4-BE49-F238E27FC236}">
                <a16:creationId xmlns:a16="http://schemas.microsoft.com/office/drawing/2014/main" id="{C3FA2F8C-BD2B-EA46-8D5D-0F3383BE1ABC}"/>
              </a:ext>
            </a:extLst>
          </p:cNvPr>
          <p:cNvCxnSpPr>
            <a:cxnSpLocks/>
          </p:cNvCxnSpPr>
          <p:nvPr/>
        </p:nvCxnSpPr>
        <p:spPr>
          <a:xfrm flipH="1">
            <a:off x="6511043" y="6170728"/>
            <a:ext cx="576040" cy="525297"/>
          </a:xfrm>
          <a:prstGeom prst="line">
            <a:avLst/>
          </a:prstGeom>
          <a:ln w="57150">
            <a:solidFill>
              <a:srgbClr val="007A87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4" name="Group 123"/>
          <p:cNvGrpSpPr/>
          <p:nvPr/>
        </p:nvGrpSpPr>
        <p:grpSpPr>
          <a:xfrm>
            <a:off x="5965241" y="4075006"/>
            <a:ext cx="1214980" cy="1234099"/>
            <a:chOff x="1212628" y="4031237"/>
            <a:chExt cx="1214980" cy="1304869"/>
          </a:xfrm>
        </p:grpSpPr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73B2E537-2E94-164D-A891-794C913A475F}"/>
                </a:ext>
              </a:extLst>
            </p:cNvPr>
            <p:cNvSpPr/>
            <p:nvPr/>
          </p:nvSpPr>
          <p:spPr>
            <a:xfrm>
              <a:off x="1212628" y="4031237"/>
              <a:ext cx="1214980" cy="130486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7F00163B-8BDB-AF44-A463-AD1ACB8794F0}"/>
                </a:ext>
              </a:extLst>
            </p:cNvPr>
            <p:cNvSpPr/>
            <p:nvPr/>
          </p:nvSpPr>
          <p:spPr>
            <a:xfrm>
              <a:off x="1399584" y="4232021"/>
              <a:ext cx="841075" cy="9033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560EBA4B-8AEC-D046-B76B-ED0FD5A6C7DD}"/>
                </a:ext>
              </a:extLst>
            </p:cNvPr>
            <p:cNvSpPr txBox="1"/>
            <p:nvPr/>
          </p:nvSpPr>
          <p:spPr>
            <a:xfrm>
              <a:off x="1234408" y="4511703"/>
              <a:ext cx="1170599" cy="276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/>
                <a:t>YEAR 10</a:t>
              </a:r>
            </a:p>
          </p:txBody>
        </p:sp>
      </p:grp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AC1A78AC-0BA9-4D6A-AF82-315EB9B1B5D2}"/>
              </a:ext>
            </a:extLst>
          </p:cNvPr>
          <p:cNvCxnSpPr>
            <a:cxnSpLocks/>
          </p:cNvCxnSpPr>
          <p:nvPr/>
        </p:nvCxnSpPr>
        <p:spPr>
          <a:xfrm flipV="1">
            <a:off x="1957356" y="2370496"/>
            <a:ext cx="6063528" cy="31116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505E4AFE-1951-49D4-99AA-8E255E0B892F}"/>
              </a:ext>
            </a:extLst>
          </p:cNvPr>
          <p:cNvCxnSpPr>
            <a:cxnSpLocks/>
          </p:cNvCxnSpPr>
          <p:nvPr/>
        </p:nvCxnSpPr>
        <p:spPr>
          <a:xfrm>
            <a:off x="2010900" y="11104892"/>
            <a:ext cx="6371162" cy="10495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F1A0B2FD-F88F-413B-AD2C-7D6729946059}"/>
              </a:ext>
            </a:extLst>
          </p:cNvPr>
          <p:cNvCxnSpPr>
            <a:cxnSpLocks/>
          </p:cNvCxnSpPr>
          <p:nvPr/>
        </p:nvCxnSpPr>
        <p:spPr>
          <a:xfrm>
            <a:off x="1767882" y="6660578"/>
            <a:ext cx="6371162" cy="10495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E87ECD70-74B6-4FB2-A243-E913355C00A3}"/>
              </a:ext>
            </a:extLst>
          </p:cNvPr>
          <p:cNvCxnSpPr>
            <a:cxnSpLocks/>
          </p:cNvCxnSpPr>
          <p:nvPr/>
        </p:nvCxnSpPr>
        <p:spPr>
          <a:xfrm>
            <a:off x="1879098" y="8946578"/>
            <a:ext cx="6371162" cy="10495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70" name="Group 1069"/>
          <p:cNvGrpSpPr/>
          <p:nvPr/>
        </p:nvGrpSpPr>
        <p:grpSpPr>
          <a:xfrm>
            <a:off x="7279073" y="10490852"/>
            <a:ext cx="1221188" cy="1241391"/>
            <a:chOff x="7279073" y="10490852"/>
            <a:chExt cx="1221188" cy="1241391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7D857C8-6DBF-1441-BED6-4FF1EB531C36}"/>
                </a:ext>
              </a:extLst>
            </p:cNvPr>
            <p:cNvSpPr/>
            <p:nvPr/>
          </p:nvSpPr>
          <p:spPr>
            <a:xfrm>
              <a:off x="7285281" y="10490852"/>
              <a:ext cx="1214980" cy="124139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7F00163B-8BDB-AF44-A463-AD1ACB8794F0}"/>
                </a:ext>
              </a:extLst>
            </p:cNvPr>
            <p:cNvSpPr/>
            <p:nvPr/>
          </p:nvSpPr>
          <p:spPr>
            <a:xfrm>
              <a:off x="7466026" y="10691378"/>
              <a:ext cx="841075" cy="85935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560EBA4B-8AEC-D046-B76B-ED0FD5A6C7DD}"/>
                </a:ext>
              </a:extLst>
            </p:cNvPr>
            <p:cNvSpPr txBox="1"/>
            <p:nvPr/>
          </p:nvSpPr>
          <p:spPr>
            <a:xfrm>
              <a:off x="7279073" y="10951780"/>
              <a:ext cx="1214979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/>
                <a:t>YEAR 7</a:t>
              </a:r>
            </a:p>
          </p:txBody>
        </p:sp>
      </p:grpSp>
      <p:sp>
        <p:nvSpPr>
          <p:cNvPr id="152" name="Arc 151">
            <a:extLst>
              <a:ext uri="{FF2B5EF4-FFF2-40B4-BE49-F238E27FC236}">
                <a16:creationId xmlns:a16="http://schemas.microsoft.com/office/drawing/2014/main" id="{B3737292-D276-4836-AF5E-0A1D8E72757F}"/>
              </a:ext>
            </a:extLst>
          </p:cNvPr>
          <p:cNvSpPr/>
          <p:nvPr/>
        </p:nvSpPr>
        <p:spPr>
          <a:xfrm flipH="1">
            <a:off x="1271500" y="4553496"/>
            <a:ext cx="1403254" cy="2146655"/>
          </a:xfrm>
          <a:prstGeom prst="arc">
            <a:avLst>
              <a:gd name="adj1" fmla="val 16248374"/>
              <a:gd name="adj2" fmla="val 5189154"/>
            </a:avLst>
          </a:prstGeom>
          <a:noFill/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100"/>
          </a:p>
        </p:txBody>
      </p:sp>
      <p:sp>
        <p:nvSpPr>
          <p:cNvPr id="154" name="Arc 153">
            <a:extLst>
              <a:ext uri="{FF2B5EF4-FFF2-40B4-BE49-F238E27FC236}">
                <a16:creationId xmlns:a16="http://schemas.microsoft.com/office/drawing/2014/main" id="{6F77AC31-46FE-40D5-9F9E-8A60BCBEA49A}"/>
              </a:ext>
            </a:extLst>
          </p:cNvPr>
          <p:cNvSpPr/>
          <p:nvPr/>
        </p:nvSpPr>
        <p:spPr>
          <a:xfrm flipH="1">
            <a:off x="1271500" y="8935701"/>
            <a:ext cx="1403254" cy="2146655"/>
          </a:xfrm>
          <a:prstGeom prst="arc">
            <a:avLst>
              <a:gd name="adj1" fmla="val 16248374"/>
              <a:gd name="adj2" fmla="val 5189154"/>
            </a:avLst>
          </a:prstGeom>
          <a:noFill/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100"/>
          </a:p>
        </p:txBody>
      </p:sp>
      <p:sp>
        <p:nvSpPr>
          <p:cNvPr id="155" name="Arc 154">
            <a:extLst>
              <a:ext uri="{FF2B5EF4-FFF2-40B4-BE49-F238E27FC236}">
                <a16:creationId xmlns:a16="http://schemas.microsoft.com/office/drawing/2014/main" id="{5A864DF6-4AE8-478F-A6B6-932D80CDB4AC}"/>
              </a:ext>
            </a:extLst>
          </p:cNvPr>
          <p:cNvSpPr/>
          <p:nvPr/>
        </p:nvSpPr>
        <p:spPr>
          <a:xfrm>
            <a:off x="7330748" y="6690226"/>
            <a:ext cx="1403254" cy="2229081"/>
          </a:xfrm>
          <a:prstGeom prst="arc">
            <a:avLst>
              <a:gd name="adj1" fmla="val 16120637"/>
              <a:gd name="adj2" fmla="val 4983877"/>
            </a:avLst>
          </a:prstGeom>
          <a:noFill/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100"/>
          </a:p>
        </p:txBody>
      </p:sp>
      <p:sp>
        <p:nvSpPr>
          <p:cNvPr id="156" name="Arc 155">
            <a:extLst>
              <a:ext uri="{FF2B5EF4-FFF2-40B4-BE49-F238E27FC236}">
                <a16:creationId xmlns:a16="http://schemas.microsoft.com/office/drawing/2014/main" id="{70420AA4-C8B8-4B42-A905-790FF4FE57D6}"/>
              </a:ext>
            </a:extLst>
          </p:cNvPr>
          <p:cNvSpPr/>
          <p:nvPr/>
        </p:nvSpPr>
        <p:spPr>
          <a:xfrm>
            <a:off x="7197638" y="2390164"/>
            <a:ext cx="1403254" cy="2229081"/>
          </a:xfrm>
          <a:prstGeom prst="arc">
            <a:avLst>
              <a:gd name="adj1" fmla="val 16120637"/>
              <a:gd name="adj2" fmla="val 4983877"/>
            </a:avLst>
          </a:prstGeom>
          <a:noFill/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100"/>
          </a:p>
        </p:txBody>
      </p:sp>
      <p:grpSp>
        <p:nvGrpSpPr>
          <p:cNvPr id="472" name="Group 471"/>
          <p:cNvGrpSpPr/>
          <p:nvPr/>
        </p:nvGrpSpPr>
        <p:grpSpPr>
          <a:xfrm>
            <a:off x="4618529" y="8276339"/>
            <a:ext cx="1226872" cy="1235153"/>
            <a:chOff x="1212628" y="4031237"/>
            <a:chExt cx="1214980" cy="1304869"/>
          </a:xfrm>
        </p:grpSpPr>
        <p:sp>
          <p:nvSpPr>
            <p:cNvPr id="473" name="Oval 472">
              <a:extLst>
                <a:ext uri="{FF2B5EF4-FFF2-40B4-BE49-F238E27FC236}">
                  <a16:creationId xmlns:a16="http://schemas.microsoft.com/office/drawing/2014/main" id="{73B2E537-2E94-164D-A891-794C913A475F}"/>
                </a:ext>
              </a:extLst>
            </p:cNvPr>
            <p:cNvSpPr/>
            <p:nvPr/>
          </p:nvSpPr>
          <p:spPr>
            <a:xfrm>
              <a:off x="1212628" y="4031237"/>
              <a:ext cx="1214980" cy="130486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474" name="Oval 473">
              <a:extLst>
                <a:ext uri="{FF2B5EF4-FFF2-40B4-BE49-F238E27FC236}">
                  <a16:creationId xmlns:a16="http://schemas.microsoft.com/office/drawing/2014/main" id="{7F00163B-8BDB-AF44-A463-AD1ACB8794F0}"/>
                </a:ext>
              </a:extLst>
            </p:cNvPr>
            <p:cNvSpPr/>
            <p:nvPr/>
          </p:nvSpPr>
          <p:spPr>
            <a:xfrm>
              <a:off x="1399584" y="4232021"/>
              <a:ext cx="841075" cy="9033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475" name="TextBox 474">
              <a:extLst>
                <a:ext uri="{FF2B5EF4-FFF2-40B4-BE49-F238E27FC236}">
                  <a16:creationId xmlns:a16="http://schemas.microsoft.com/office/drawing/2014/main" id="{560EBA4B-8AEC-D046-B76B-ED0FD5A6C7DD}"/>
                </a:ext>
              </a:extLst>
            </p:cNvPr>
            <p:cNvSpPr txBox="1"/>
            <p:nvPr/>
          </p:nvSpPr>
          <p:spPr>
            <a:xfrm>
              <a:off x="1234408" y="4511703"/>
              <a:ext cx="1170599" cy="276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/>
                <a:t>YEAR 8</a:t>
              </a:r>
            </a:p>
          </p:txBody>
        </p:sp>
      </p:grpSp>
      <p:sp>
        <p:nvSpPr>
          <p:cNvPr id="123" name="TextBox 122">
            <a:extLst>
              <a:ext uri="{FF2B5EF4-FFF2-40B4-BE49-F238E27FC236}">
                <a16:creationId xmlns:a16="http://schemas.microsoft.com/office/drawing/2014/main" id="{37B165B7-AACB-3A4C-A89C-5FD028A89864}"/>
              </a:ext>
            </a:extLst>
          </p:cNvPr>
          <p:cNvSpPr txBox="1"/>
          <p:nvPr/>
        </p:nvSpPr>
        <p:spPr>
          <a:xfrm>
            <a:off x="1557084" y="9836524"/>
            <a:ext cx="14568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Poetry anthology: Metaphorical writing</a:t>
            </a:r>
            <a:endParaRPr lang="en-US" sz="1100" dirty="0"/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37B165B7-AACB-3A4C-A89C-5FD028A89864}"/>
              </a:ext>
            </a:extLst>
          </p:cNvPr>
          <p:cNvSpPr txBox="1"/>
          <p:nvPr/>
        </p:nvSpPr>
        <p:spPr>
          <a:xfrm>
            <a:off x="1239669" y="7792791"/>
            <a:ext cx="118064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Oliver Twist: Study of a  Victorian novel 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37B165B7-AACB-3A4C-A89C-5FD028A89864}"/>
              </a:ext>
            </a:extLst>
          </p:cNvPr>
          <p:cNvSpPr txBox="1"/>
          <p:nvPr/>
        </p:nvSpPr>
        <p:spPr>
          <a:xfrm>
            <a:off x="3024109" y="7905514"/>
            <a:ext cx="14901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19th Century non fiction: Studying viewpoints and perspectives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37B165B7-AACB-3A4C-A89C-5FD028A89864}"/>
              </a:ext>
            </a:extLst>
          </p:cNvPr>
          <p:cNvSpPr txBox="1"/>
          <p:nvPr/>
        </p:nvSpPr>
        <p:spPr>
          <a:xfrm>
            <a:off x="6150508" y="8191180"/>
            <a:ext cx="11554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Shakespeare’s:</a:t>
            </a:r>
          </a:p>
          <a:p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Tempest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37B165B7-AACB-3A4C-A89C-5FD028A89864}"/>
              </a:ext>
            </a:extLst>
          </p:cNvPr>
          <p:cNvSpPr txBox="1"/>
          <p:nvPr/>
        </p:nvSpPr>
        <p:spPr>
          <a:xfrm>
            <a:off x="6136452" y="7329173"/>
            <a:ext cx="14892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Sherlock Holmes: ‘A Scandal in Bohemia</a:t>
            </a:r>
            <a:r>
              <a:rPr lang="en-US" sz="1100" dirty="0"/>
              <a:t>’.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37B165B7-AACB-3A4C-A89C-5FD028A89864}"/>
              </a:ext>
            </a:extLst>
          </p:cNvPr>
          <p:cNvSpPr txBox="1"/>
          <p:nvPr/>
        </p:nvSpPr>
        <p:spPr>
          <a:xfrm>
            <a:off x="7079164" y="5779078"/>
            <a:ext cx="14327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fiction: 19</a:t>
            </a:r>
            <a:r>
              <a:rPr lang="en-US" sz="11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/20</a:t>
            </a:r>
            <a:r>
              <a:rPr lang="en-US" sz="11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Century True Crime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37B165B7-AACB-3A4C-A89C-5FD028A89864}"/>
              </a:ext>
            </a:extLst>
          </p:cNvPr>
          <p:cNvSpPr txBox="1"/>
          <p:nvPr/>
        </p:nvSpPr>
        <p:spPr>
          <a:xfrm>
            <a:off x="4514232" y="7226708"/>
            <a:ext cx="108818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Animal Farm:</a:t>
            </a:r>
          </a:p>
          <a:p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Explorations in creative writing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37B165B7-AACB-3A4C-A89C-5FD028A89864}"/>
              </a:ext>
            </a:extLst>
          </p:cNvPr>
          <p:cNvSpPr txBox="1"/>
          <p:nvPr/>
        </p:nvSpPr>
        <p:spPr>
          <a:xfrm>
            <a:off x="2807321" y="7290206"/>
            <a:ext cx="13380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Creative writing: Crafting a setting </a:t>
            </a:r>
            <a:endParaRPr lang="en-US" sz="1100" dirty="0"/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37B165B7-AACB-3A4C-A89C-5FD028A89864}"/>
              </a:ext>
            </a:extLst>
          </p:cNvPr>
          <p:cNvSpPr txBox="1"/>
          <p:nvPr/>
        </p:nvSpPr>
        <p:spPr>
          <a:xfrm>
            <a:off x="235958" y="6931346"/>
            <a:ext cx="14327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DNA: Studying a modern play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37B165B7-AACB-3A4C-A89C-5FD028A89864}"/>
              </a:ext>
            </a:extLst>
          </p:cNvPr>
          <p:cNvSpPr txBox="1"/>
          <p:nvPr/>
        </p:nvSpPr>
        <p:spPr>
          <a:xfrm>
            <a:off x="4320221" y="5151439"/>
            <a:ext cx="19016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Macbeth: The fall of a tragic hero 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37B165B7-AACB-3A4C-A89C-5FD028A89864}"/>
              </a:ext>
            </a:extLst>
          </p:cNvPr>
          <p:cNvSpPr txBox="1"/>
          <p:nvPr/>
        </p:nvSpPr>
        <p:spPr>
          <a:xfrm>
            <a:off x="7672695" y="5206347"/>
            <a:ext cx="13691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Literature paper 1: Jekyll and Hyde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37B165B7-AACB-3A4C-A89C-5FD028A89864}"/>
              </a:ext>
            </a:extLst>
          </p:cNvPr>
          <p:cNvSpPr txBox="1"/>
          <p:nvPr/>
        </p:nvSpPr>
        <p:spPr>
          <a:xfrm>
            <a:off x="8288152" y="4454157"/>
            <a:ext cx="12194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Language paper 1: Explorations in creative reading 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37B165B7-AACB-3A4C-A89C-5FD028A89864}"/>
              </a:ext>
            </a:extLst>
          </p:cNvPr>
          <p:cNvSpPr txBox="1"/>
          <p:nvPr/>
        </p:nvSpPr>
        <p:spPr>
          <a:xfrm>
            <a:off x="8246718" y="1381375"/>
            <a:ext cx="11748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Language paper 2: Writers viewpoints and perspectives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37B165B7-AACB-3A4C-A89C-5FD028A89864}"/>
              </a:ext>
            </a:extLst>
          </p:cNvPr>
          <p:cNvSpPr txBox="1"/>
          <p:nvPr/>
        </p:nvSpPr>
        <p:spPr>
          <a:xfrm>
            <a:off x="6695533" y="2876109"/>
            <a:ext cx="131145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Literature paper 2: Conflict poetry anthology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37B165B7-AACB-3A4C-A89C-5FD028A89864}"/>
              </a:ext>
            </a:extLst>
          </p:cNvPr>
          <p:cNvSpPr txBox="1"/>
          <p:nvPr/>
        </p:nvSpPr>
        <p:spPr>
          <a:xfrm>
            <a:off x="6880281" y="1117477"/>
            <a:ext cx="125876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Literature paper 2: Approaching Unseen poetry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37B165B7-AACB-3A4C-A89C-5FD028A89864}"/>
              </a:ext>
            </a:extLst>
          </p:cNvPr>
          <p:cNvSpPr txBox="1"/>
          <p:nvPr/>
        </p:nvSpPr>
        <p:spPr>
          <a:xfrm>
            <a:off x="4618529" y="3483563"/>
            <a:ext cx="18916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Language paper 1 revision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37B165B7-AACB-3A4C-A89C-5FD028A89864}"/>
              </a:ext>
            </a:extLst>
          </p:cNvPr>
          <p:cNvSpPr txBox="1"/>
          <p:nvPr/>
        </p:nvSpPr>
        <p:spPr>
          <a:xfrm>
            <a:off x="4381926" y="1292918"/>
            <a:ext cx="7739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Literature paper 1 revision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37B165B7-AACB-3A4C-A89C-5FD028A89864}"/>
              </a:ext>
            </a:extLst>
          </p:cNvPr>
          <p:cNvSpPr txBox="1"/>
          <p:nvPr/>
        </p:nvSpPr>
        <p:spPr>
          <a:xfrm>
            <a:off x="3383894" y="3013095"/>
            <a:ext cx="10993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Language paper 2 revision</a:t>
            </a:r>
          </a:p>
        </p:txBody>
      </p:sp>
      <p:grpSp>
        <p:nvGrpSpPr>
          <p:cNvPr id="128" name="Group 127"/>
          <p:cNvGrpSpPr/>
          <p:nvPr/>
        </p:nvGrpSpPr>
        <p:grpSpPr>
          <a:xfrm>
            <a:off x="5744639" y="1753446"/>
            <a:ext cx="1214980" cy="1234099"/>
            <a:chOff x="1212628" y="4031237"/>
            <a:chExt cx="1214980" cy="1304869"/>
          </a:xfrm>
        </p:grpSpPr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73B2E537-2E94-164D-A891-794C913A475F}"/>
                </a:ext>
              </a:extLst>
            </p:cNvPr>
            <p:cNvSpPr/>
            <p:nvPr/>
          </p:nvSpPr>
          <p:spPr>
            <a:xfrm>
              <a:off x="1212628" y="4031237"/>
              <a:ext cx="1214980" cy="130486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7F00163B-8BDB-AF44-A463-AD1ACB8794F0}"/>
                </a:ext>
              </a:extLst>
            </p:cNvPr>
            <p:cNvSpPr/>
            <p:nvPr/>
          </p:nvSpPr>
          <p:spPr>
            <a:xfrm>
              <a:off x="1399584" y="4232021"/>
              <a:ext cx="841075" cy="9033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560EBA4B-8AEC-D046-B76B-ED0FD5A6C7DD}"/>
                </a:ext>
              </a:extLst>
            </p:cNvPr>
            <p:cNvSpPr txBox="1"/>
            <p:nvPr/>
          </p:nvSpPr>
          <p:spPr>
            <a:xfrm>
              <a:off x="1234408" y="4511703"/>
              <a:ext cx="1170599" cy="276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/>
                <a:t>YEAR 11</a:t>
              </a:r>
            </a:p>
          </p:txBody>
        </p:sp>
      </p:grpSp>
      <p:grpSp>
        <p:nvGrpSpPr>
          <p:cNvPr id="483" name="Group 482"/>
          <p:cNvGrpSpPr/>
          <p:nvPr/>
        </p:nvGrpSpPr>
        <p:grpSpPr>
          <a:xfrm>
            <a:off x="1760711" y="6111905"/>
            <a:ext cx="1214980" cy="1234099"/>
            <a:chOff x="1212628" y="4031237"/>
            <a:chExt cx="1214980" cy="1304869"/>
          </a:xfrm>
        </p:grpSpPr>
        <p:sp>
          <p:nvSpPr>
            <p:cNvPr id="484" name="Oval 483">
              <a:extLst>
                <a:ext uri="{FF2B5EF4-FFF2-40B4-BE49-F238E27FC236}">
                  <a16:creationId xmlns:a16="http://schemas.microsoft.com/office/drawing/2014/main" id="{73B2E537-2E94-164D-A891-794C913A475F}"/>
                </a:ext>
              </a:extLst>
            </p:cNvPr>
            <p:cNvSpPr/>
            <p:nvPr/>
          </p:nvSpPr>
          <p:spPr>
            <a:xfrm>
              <a:off x="1212628" y="4031237"/>
              <a:ext cx="1214980" cy="130486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485" name="Oval 484">
              <a:extLst>
                <a:ext uri="{FF2B5EF4-FFF2-40B4-BE49-F238E27FC236}">
                  <a16:creationId xmlns:a16="http://schemas.microsoft.com/office/drawing/2014/main" id="{7F00163B-8BDB-AF44-A463-AD1ACB8794F0}"/>
                </a:ext>
              </a:extLst>
            </p:cNvPr>
            <p:cNvSpPr/>
            <p:nvPr/>
          </p:nvSpPr>
          <p:spPr>
            <a:xfrm>
              <a:off x="1399584" y="4232021"/>
              <a:ext cx="841075" cy="9033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486" name="TextBox 485">
              <a:extLst>
                <a:ext uri="{FF2B5EF4-FFF2-40B4-BE49-F238E27FC236}">
                  <a16:creationId xmlns:a16="http://schemas.microsoft.com/office/drawing/2014/main" id="{560EBA4B-8AEC-D046-B76B-ED0FD5A6C7DD}"/>
                </a:ext>
              </a:extLst>
            </p:cNvPr>
            <p:cNvSpPr txBox="1"/>
            <p:nvPr/>
          </p:nvSpPr>
          <p:spPr>
            <a:xfrm>
              <a:off x="1234408" y="4511703"/>
              <a:ext cx="1170599" cy="276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/>
                <a:t>YEAR 9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F9E4DB1-8C3C-4012-A0C4-CA8900EC7011}"/>
              </a:ext>
            </a:extLst>
          </p:cNvPr>
          <p:cNvSpPr txBox="1"/>
          <p:nvPr/>
        </p:nvSpPr>
        <p:spPr>
          <a:xfrm>
            <a:off x="11930" y="12238032"/>
            <a:ext cx="3197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dirty="0">
                <a:solidFill>
                  <a:schemeClr val="bg1"/>
                </a:solidFill>
              </a:rPr>
              <a:t>LEARNING JOURNEY</a:t>
            </a:r>
            <a:endParaRPr lang="en-GB" sz="2800" i="1" dirty="0">
              <a:solidFill>
                <a:schemeClr val="bg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74A0944-FC91-4BE4-AAB0-9E322C768895}"/>
              </a:ext>
            </a:extLst>
          </p:cNvPr>
          <p:cNvSpPr/>
          <p:nvPr/>
        </p:nvSpPr>
        <p:spPr>
          <a:xfrm>
            <a:off x="3108717" y="1289422"/>
            <a:ext cx="1193945" cy="367209"/>
          </a:xfrm>
          <a:prstGeom prst="rect">
            <a:avLst/>
          </a:prstGeom>
          <a:ln w="38100" cap="rnd">
            <a:solidFill>
              <a:srgbClr val="007A87"/>
            </a:solidFill>
          </a:ln>
        </p:spPr>
        <p:txBody>
          <a:bodyPr wrap="square">
            <a:spAutoFit/>
          </a:bodyPr>
          <a:lstStyle/>
          <a:p>
            <a:endParaRPr lang="en-GB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98F8064-9991-452C-83E5-75A1690FEB14}"/>
              </a:ext>
            </a:extLst>
          </p:cNvPr>
          <p:cNvSpPr/>
          <p:nvPr/>
        </p:nvSpPr>
        <p:spPr>
          <a:xfrm>
            <a:off x="4383891" y="1285286"/>
            <a:ext cx="747071" cy="625301"/>
          </a:xfrm>
          <a:prstGeom prst="rect">
            <a:avLst/>
          </a:prstGeom>
          <a:ln w="38100" cap="rnd">
            <a:solidFill>
              <a:srgbClr val="007A87"/>
            </a:solidFill>
          </a:ln>
        </p:spPr>
        <p:txBody>
          <a:bodyPr wrap="square">
            <a:spAutoFit/>
          </a:bodyPr>
          <a:lstStyle/>
          <a:p>
            <a:endParaRPr lang="en-GB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7354EE4-E71F-400A-ACAB-7E6765E13CE2}"/>
              </a:ext>
            </a:extLst>
          </p:cNvPr>
          <p:cNvSpPr/>
          <p:nvPr/>
        </p:nvSpPr>
        <p:spPr>
          <a:xfrm>
            <a:off x="6844861" y="1139129"/>
            <a:ext cx="1308369" cy="577046"/>
          </a:xfrm>
          <a:prstGeom prst="rect">
            <a:avLst/>
          </a:prstGeom>
          <a:ln w="38100" cap="rnd">
            <a:solidFill>
              <a:srgbClr val="007A87"/>
            </a:solidFill>
          </a:ln>
        </p:spPr>
        <p:txBody>
          <a:bodyPr wrap="square">
            <a:spAutoFit/>
          </a:bodyPr>
          <a:lstStyle/>
          <a:p>
            <a:endParaRPr lang="en-GB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7D86D65-970D-45DB-B7BA-C85910C07C34}"/>
              </a:ext>
            </a:extLst>
          </p:cNvPr>
          <p:cNvSpPr/>
          <p:nvPr/>
        </p:nvSpPr>
        <p:spPr>
          <a:xfrm>
            <a:off x="6645363" y="2871200"/>
            <a:ext cx="1225929" cy="547949"/>
          </a:xfrm>
          <a:prstGeom prst="rect">
            <a:avLst/>
          </a:prstGeom>
          <a:ln w="38100" cap="rnd">
            <a:solidFill>
              <a:srgbClr val="007A87"/>
            </a:solidFill>
          </a:ln>
        </p:spPr>
        <p:txBody>
          <a:bodyPr wrap="square">
            <a:spAutoFit/>
          </a:bodyPr>
          <a:lstStyle/>
          <a:p>
            <a:endParaRPr lang="en-GB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A432F68-419C-46B1-A5BA-279F02E21B97}"/>
              </a:ext>
            </a:extLst>
          </p:cNvPr>
          <p:cNvSpPr/>
          <p:nvPr/>
        </p:nvSpPr>
        <p:spPr>
          <a:xfrm>
            <a:off x="4630421" y="3469663"/>
            <a:ext cx="1520087" cy="335786"/>
          </a:xfrm>
          <a:prstGeom prst="rect">
            <a:avLst/>
          </a:prstGeom>
          <a:ln w="38100" cap="rnd">
            <a:solidFill>
              <a:srgbClr val="007A87"/>
            </a:solidFill>
          </a:ln>
        </p:spPr>
        <p:txBody>
          <a:bodyPr wrap="square">
            <a:spAutoFit/>
          </a:bodyPr>
          <a:lstStyle/>
          <a:p>
            <a:endParaRPr lang="en-GB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A34922C-2574-4A16-849A-4397245AC266}"/>
              </a:ext>
            </a:extLst>
          </p:cNvPr>
          <p:cNvSpPr/>
          <p:nvPr/>
        </p:nvSpPr>
        <p:spPr>
          <a:xfrm>
            <a:off x="3376607" y="3013433"/>
            <a:ext cx="1184274" cy="381932"/>
          </a:xfrm>
          <a:prstGeom prst="rect">
            <a:avLst/>
          </a:prstGeom>
          <a:ln w="38100" cap="rnd">
            <a:solidFill>
              <a:srgbClr val="007A87"/>
            </a:solidFill>
          </a:ln>
        </p:spPr>
        <p:txBody>
          <a:bodyPr wrap="square">
            <a:spAutoFit/>
          </a:bodyPr>
          <a:lstStyle/>
          <a:p>
            <a:endParaRPr lang="en-GB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DE96EA5-5FBF-449F-99E6-87A6A2D6A949}"/>
              </a:ext>
            </a:extLst>
          </p:cNvPr>
          <p:cNvSpPr/>
          <p:nvPr/>
        </p:nvSpPr>
        <p:spPr>
          <a:xfrm>
            <a:off x="1851438" y="3146143"/>
            <a:ext cx="1147865" cy="432420"/>
          </a:xfrm>
          <a:prstGeom prst="rect">
            <a:avLst/>
          </a:prstGeom>
          <a:ln w="38100" cap="rnd">
            <a:solidFill>
              <a:srgbClr val="007A87"/>
            </a:solidFill>
          </a:ln>
        </p:spPr>
        <p:txBody>
          <a:bodyPr wrap="square">
            <a:spAutoFit/>
          </a:bodyPr>
          <a:lstStyle/>
          <a:p>
            <a:endParaRPr lang="en-GB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5F8ED68-26A1-4B6B-89D8-64C7331C1F07}"/>
              </a:ext>
            </a:extLst>
          </p:cNvPr>
          <p:cNvSpPr/>
          <p:nvPr/>
        </p:nvSpPr>
        <p:spPr>
          <a:xfrm>
            <a:off x="4311796" y="5127960"/>
            <a:ext cx="1796136" cy="429860"/>
          </a:xfrm>
          <a:prstGeom prst="rect">
            <a:avLst/>
          </a:prstGeom>
          <a:ln w="38100" cap="rnd">
            <a:solidFill>
              <a:srgbClr val="007A87"/>
            </a:solidFill>
          </a:ln>
        </p:spPr>
        <p:txBody>
          <a:bodyPr wrap="square">
            <a:spAutoFit/>
          </a:bodyPr>
          <a:lstStyle/>
          <a:p>
            <a:endParaRPr lang="en-GB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7667E38-1F98-4C48-9119-32626B51E4D5}"/>
              </a:ext>
            </a:extLst>
          </p:cNvPr>
          <p:cNvSpPr/>
          <p:nvPr/>
        </p:nvSpPr>
        <p:spPr>
          <a:xfrm>
            <a:off x="6591097" y="3618298"/>
            <a:ext cx="1276282" cy="373216"/>
          </a:xfrm>
          <a:prstGeom prst="rect">
            <a:avLst/>
          </a:prstGeom>
          <a:ln w="38100" cap="rnd">
            <a:solidFill>
              <a:srgbClr val="007A87"/>
            </a:solidFill>
          </a:ln>
        </p:spPr>
        <p:txBody>
          <a:bodyPr wrap="square">
            <a:spAutoFit/>
          </a:bodyPr>
          <a:lstStyle/>
          <a:p>
            <a:endParaRPr lang="en-GB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6A5C0F1-9087-46E0-B9B5-C83C90E37D77}"/>
              </a:ext>
            </a:extLst>
          </p:cNvPr>
          <p:cNvSpPr/>
          <p:nvPr/>
        </p:nvSpPr>
        <p:spPr>
          <a:xfrm>
            <a:off x="8268162" y="4440080"/>
            <a:ext cx="1219426" cy="637754"/>
          </a:xfrm>
          <a:prstGeom prst="rect">
            <a:avLst/>
          </a:prstGeom>
          <a:ln w="38100" cap="rnd">
            <a:solidFill>
              <a:srgbClr val="007A87"/>
            </a:solidFill>
          </a:ln>
        </p:spPr>
        <p:txBody>
          <a:bodyPr wrap="square">
            <a:spAutoFit/>
          </a:bodyPr>
          <a:lstStyle/>
          <a:p>
            <a:endParaRPr lang="en-GB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3C7B052-2366-477B-982E-4A926B9BDA3F}"/>
              </a:ext>
            </a:extLst>
          </p:cNvPr>
          <p:cNvSpPr/>
          <p:nvPr/>
        </p:nvSpPr>
        <p:spPr>
          <a:xfrm>
            <a:off x="7633511" y="5252270"/>
            <a:ext cx="1351972" cy="330836"/>
          </a:xfrm>
          <a:prstGeom prst="rect">
            <a:avLst/>
          </a:prstGeom>
          <a:ln w="38100" cap="rnd">
            <a:solidFill>
              <a:srgbClr val="007A87"/>
            </a:solidFill>
          </a:ln>
        </p:spPr>
        <p:txBody>
          <a:bodyPr wrap="square">
            <a:spAutoFit/>
          </a:bodyPr>
          <a:lstStyle/>
          <a:p>
            <a:endParaRPr lang="en-GB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9407BD28-3D72-4174-A7D2-52FCC593FA8E}"/>
              </a:ext>
            </a:extLst>
          </p:cNvPr>
          <p:cNvSpPr/>
          <p:nvPr/>
        </p:nvSpPr>
        <p:spPr>
          <a:xfrm>
            <a:off x="512742" y="3723661"/>
            <a:ext cx="972439" cy="769441"/>
          </a:xfrm>
          <a:prstGeom prst="rect">
            <a:avLst/>
          </a:prstGeom>
          <a:ln w="38100" cap="rnd">
            <a:solidFill>
              <a:srgbClr val="007A87"/>
            </a:solidFill>
          </a:ln>
        </p:spPr>
        <p:txBody>
          <a:bodyPr wrap="square">
            <a:spAutoFit/>
          </a:bodyPr>
          <a:lstStyle/>
          <a:p>
            <a:r>
              <a:rPr lang="en-GB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Poetry: Culture and identity anthology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4D5970C-5A86-41DD-A5F6-C6592F6910A4}"/>
              </a:ext>
            </a:extLst>
          </p:cNvPr>
          <p:cNvSpPr/>
          <p:nvPr/>
        </p:nvSpPr>
        <p:spPr>
          <a:xfrm>
            <a:off x="260760" y="6937827"/>
            <a:ext cx="1220934" cy="424406"/>
          </a:xfrm>
          <a:prstGeom prst="rect">
            <a:avLst/>
          </a:prstGeom>
          <a:ln w="38100" cap="rnd">
            <a:solidFill>
              <a:srgbClr val="007A87"/>
            </a:solidFill>
          </a:ln>
        </p:spPr>
        <p:txBody>
          <a:bodyPr wrap="square">
            <a:spAutoFit/>
          </a:bodyPr>
          <a:lstStyle/>
          <a:p>
            <a:endParaRPr lang="en-GB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D130942-BD90-42F3-A8DF-E69C17242FB9}"/>
              </a:ext>
            </a:extLst>
          </p:cNvPr>
          <p:cNvSpPr/>
          <p:nvPr/>
        </p:nvSpPr>
        <p:spPr>
          <a:xfrm>
            <a:off x="2061502" y="5064109"/>
            <a:ext cx="1217708" cy="600164"/>
          </a:xfrm>
          <a:prstGeom prst="rect">
            <a:avLst/>
          </a:prstGeom>
          <a:ln w="38100" cap="rnd">
            <a:solidFill>
              <a:srgbClr val="007A87"/>
            </a:solidFill>
          </a:ln>
        </p:spPr>
        <p:txBody>
          <a:bodyPr wrap="square">
            <a:spAutoFit/>
          </a:bodyPr>
          <a:lstStyle/>
          <a:p>
            <a:r>
              <a:rPr lang="en-GB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Exploration in creative writing: Dystopian fiction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01376352-CEA9-4074-B8A9-29D1F612AE2F}"/>
              </a:ext>
            </a:extLst>
          </p:cNvPr>
          <p:cNvSpPr/>
          <p:nvPr/>
        </p:nvSpPr>
        <p:spPr>
          <a:xfrm>
            <a:off x="2797029" y="7276932"/>
            <a:ext cx="1248769" cy="442259"/>
          </a:xfrm>
          <a:prstGeom prst="rect">
            <a:avLst/>
          </a:prstGeom>
          <a:ln w="38100" cap="rnd">
            <a:solidFill>
              <a:srgbClr val="007A87"/>
            </a:solidFill>
          </a:ln>
        </p:spPr>
        <p:txBody>
          <a:bodyPr wrap="square">
            <a:spAutoFit/>
          </a:bodyPr>
          <a:lstStyle/>
          <a:p>
            <a:endParaRPr lang="en-GB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6B9A2DCA-49F5-4C3F-8246-37134708328E}"/>
              </a:ext>
            </a:extLst>
          </p:cNvPr>
          <p:cNvSpPr/>
          <p:nvPr/>
        </p:nvSpPr>
        <p:spPr>
          <a:xfrm>
            <a:off x="4358101" y="7206525"/>
            <a:ext cx="1375611" cy="603193"/>
          </a:xfrm>
          <a:prstGeom prst="rect">
            <a:avLst/>
          </a:prstGeom>
          <a:ln w="38100" cap="rnd">
            <a:solidFill>
              <a:srgbClr val="007A87"/>
            </a:solidFill>
          </a:ln>
        </p:spPr>
        <p:txBody>
          <a:bodyPr wrap="square">
            <a:spAutoFit/>
          </a:bodyPr>
          <a:lstStyle/>
          <a:p>
            <a:endParaRPr lang="en-GB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BA5A47C-9400-4352-9600-BE86CE56A4ED}"/>
              </a:ext>
            </a:extLst>
          </p:cNvPr>
          <p:cNvSpPr/>
          <p:nvPr/>
        </p:nvSpPr>
        <p:spPr>
          <a:xfrm>
            <a:off x="7087083" y="5811855"/>
            <a:ext cx="1449699" cy="355004"/>
          </a:xfrm>
          <a:prstGeom prst="rect">
            <a:avLst/>
          </a:prstGeom>
          <a:ln w="38100" cap="rnd">
            <a:solidFill>
              <a:srgbClr val="007A87"/>
            </a:solidFill>
          </a:ln>
        </p:spPr>
        <p:txBody>
          <a:bodyPr wrap="square">
            <a:spAutoFit/>
          </a:bodyPr>
          <a:lstStyle/>
          <a:p>
            <a:endParaRPr lang="en-GB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BF0D5002-7653-41B8-B7D8-030498DA3F42}"/>
              </a:ext>
            </a:extLst>
          </p:cNvPr>
          <p:cNvSpPr/>
          <p:nvPr/>
        </p:nvSpPr>
        <p:spPr>
          <a:xfrm>
            <a:off x="6047628" y="7298501"/>
            <a:ext cx="1700614" cy="481122"/>
          </a:xfrm>
          <a:prstGeom prst="rect">
            <a:avLst/>
          </a:prstGeom>
          <a:ln w="38100" cap="rnd">
            <a:solidFill>
              <a:srgbClr val="007A87"/>
            </a:solidFill>
          </a:ln>
        </p:spPr>
        <p:txBody>
          <a:bodyPr wrap="square">
            <a:spAutoFit/>
          </a:bodyPr>
          <a:lstStyle/>
          <a:p>
            <a:endParaRPr lang="en-GB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D68108A6-3996-4D20-BBF6-C14C2BBD19E7}"/>
              </a:ext>
            </a:extLst>
          </p:cNvPr>
          <p:cNvSpPr/>
          <p:nvPr/>
        </p:nvSpPr>
        <p:spPr>
          <a:xfrm>
            <a:off x="6107932" y="8168961"/>
            <a:ext cx="1069428" cy="488465"/>
          </a:xfrm>
          <a:prstGeom prst="rect">
            <a:avLst/>
          </a:prstGeom>
          <a:ln w="38100" cap="rnd">
            <a:solidFill>
              <a:srgbClr val="007A87"/>
            </a:solidFill>
          </a:ln>
        </p:spPr>
        <p:txBody>
          <a:bodyPr wrap="square">
            <a:spAutoFit/>
          </a:bodyPr>
          <a:lstStyle/>
          <a:p>
            <a:endParaRPr lang="en-GB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3DCF7094-FF56-4DEA-9364-4B8EC18E1DD5}"/>
              </a:ext>
            </a:extLst>
          </p:cNvPr>
          <p:cNvSpPr/>
          <p:nvPr/>
        </p:nvSpPr>
        <p:spPr>
          <a:xfrm>
            <a:off x="3031924" y="7939356"/>
            <a:ext cx="1352872" cy="702047"/>
          </a:xfrm>
          <a:prstGeom prst="rect">
            <a:avLst/>
          </a:prstGeom>
          <a:ln w="38100" cap="rnd">
            <a:solidFill>
              <a:srgbClr val="007A87"/>
            </a:solidFill>
          </a:ln>
        </p:spPr>
        <p:txBody>
          <a:bodyPr wrap="square">
            <a:spAutoFit/>
          </a:bodyPr>
          <a:lstStyle/>
          <a:p>
            <a:endParaRPr lang="en-GB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3566BFAC-BA8E-405A-B5C2-2E03DE1F8019}"/>
              </a:ext>
            </a:extLst>
          </p:cNvPr>
          <p:cNvSpPr/>
          <p:nvPr/>
        </p:nvSpPr>
        <p:spPr>
          <a:xfrm>
            <a:off x="1202543" y="7785431"/>
            <a:ext cx="1220934" cy="600972"/>
          </a:xfrm>
          <a:prstGeom prst="rect">
            <a:avLst/>
          </a:prstGeom>
          <a:ln w="38100" cap="rnd">
            <a:solidFill>
              <a:srgbClr val="007A87"/>
            </a:solidFill>
          </a:ln>
        </p:spPr>
        <p:txBody>
          <a:bodyPr wrap="square">
            <a:spAutoFit/>
          </a:bodyPr>
          <a:lstStyle/>
          <a:p>
            <a:endParaRPr lang="en-GB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E381383A-29DD-4A92-BC78-C4BB10218AD3}"/>
              </a:ext>
            </a:extLst>
          </p:cNvPr>
          <p:cNvSpPr/>
          <p:nvPr/>
        </p:nvSpPr>
        <p:spPr>
          <a:xfrm>
            <a:off x="3392424" y="9920207"/>
            <a:ext cx="1129241" cy="771171"/>
          </a:xfrm>
          <a:prstGeom prst="rect">
            <a:avLst/>
          </a:prstGeom>
          <a:ln w="38100" cap="rnd">
            <a:solidFill>
              <a:srgbClr val="007A87"/>
            </a:solidFill>
          </a:ln>
        </p:spPr>
        <p:txBody>
          <a:bodyPr wrap="square">
            <a:spAutoFit/>
          </a:bodyPr>
          <a:lstStyle/>
          <a:p>
            <a:endParaRPr lang="en-GB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3737F314-A0D2-4370-9A46-E588F7CFC914}"/>
              </a:ext>
            </a:extLst>
          </p:cNvPr>
          <p:cNvSpPr/>
          <p:nvPr/>
        </p:nvSpPr>
        <p:spPr>
          <a:xfrm>
            <a:off x="6019684" y="10258892"/>
            <a:ext cx="1007589" cy="564239"/>
          </a:xfrm>
          <a:prstGeom prst="rect">
            <a:avLst/>
          </a:prstGeom>
          <a:ln w="38100" cap="rnd">
            <a:solidFill>
              <a:srgbClr val="007A87"/>
            </a:solidFill>
          </a:ln>
        </p:spPr>
        <p:txBody>
          <a:bodyPr wrap="square">
            <a:spAutoFit/>
          </a:bodyPr>
          <a:lstStyle/>
          <a:p>
            <a:endParaRPr lang="en-GB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FA5FF7A3-C74C-4FE5-B833-7A91A2C1AE4B}"/>
              </a:ext>
            </a:extLst>
          </p:cNvPr>
          <p:cNvSpPr/>
          <p:nvPr/>
        </p:nvSpPr>
        <p:spPr>
          <a:xfrm>
            <a:off x="3769171" y="11734410"/>
            <a:ext cx="1009649" cy="477893"/>
          </a:xfrm>
          <a:prstGeom prst="rect">
            <a:avLst/>
          </a:prstGeom>
          <a:ln w="38100" cap="rnd">
            <a:solidFill>
              <a:srgbClr val="007A87"/>
            </a:solidFill>
          </a:ln>
        </p:spPr>
        <p:txBody>
          <a:bodyPr wrap="square">
            <a:spAutoFit/>
          </a:bodyPr>
          <a:lstStyle/>
          <a:p>
            <a:endParaRPr lang="en-GB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97F7198C-7C38-4F60-87E4-90E1DEFBAFBE}"/>
              </a:ext>
            </a:extLst>
          </p:cNvPr>
          <p:cNvSpPr/>
          <p:nvPr/>
        </p:nvSpPr>
        <p:spPr>
          <a:xfrm>
            <a:off x="1530451" y="9816407"/>
            <a:ext cx="1494148" cy="501684"/>
          </a:xfrm>
          <a:prstGeom prst="rect">
            <a:avLst/>
          </a:prstGeom>
          <a:ln w="38100" cap="rnd">
            <a:solidFill>
              <a:srgbClr val="007A87"/>
            </a:solidFill>
          </a:ln>
        </p:spPr>
        <p:txBody>
          <a:bodyPr wrap="square">
            <a:spAutoFit/>
          </a:bodyPr>
          <a:lstStyle/>
          <a:p>
            <a:endParaRPr lang="en-GB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8" name="Picture 197">
            <a:extLst>
              <a:ext uri="{FF2B5EF4-FFF2-40B4-BE49-F238E27FC236}">
                <a16:creationId xmlns:a16="http://schemas.microsoft.com/office/drawing/2014/main" id="{A27309C3-0DFC-4094-8C59-3727F636AE1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610" y="12158791"/>
            <a:ext cx="970280" cy="701040"/>
          </a:xfrm>
          <a:prstGeom prst="rect">
            <a:avLst/>
          </a:prstGeom>
          <a:noFill/>
        </p:spPr>
      </p:pic>
      <p:pic>
        <p:nvPicPr>
          <p:cNvPr id="199" name="Picture 198">
            <a:extLst>
              <a:ext uri="{FF2B5EF4-FFF2-40B4-BE49-F238E27FC236}">
                <a16:creationId xmlns:a16="http://schemas.microsoft.com/office/drawing/2014/main" id="{31A78D00-7B70-425C-A3ED-A0225141F841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0892" y="91371"/>
            <a:ext cx="820663" cy="944453"/>
          </a:xfrm>
          <a:prstGeom prst="rect">
            <a:avLst/>
          </a:prstGeom>
          <a:noFill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5C9B973-78CD-43C0-946A-C24EF9EB69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93271" y="9556309"/>
            <a:ext cx="1355593" cy="697654"/>
          </a:xfrm>
          <a:prstGeom prst="rect">
            <a:avLst/>
          </a:prstGeom>
        </p:spPr>
      </p:pic>
      <p:pic>
        <p:nvPicPr>
          <p:cNvPr id="1028" name="Picture 4" descr="Poetry – GlitterBombMom">
            <a:extLst>
              <a:ext uri="{FF2B5EF4-FFF2-40B4-BE49-F238E27FC236}">
                <a16:creationId xmlns:a16="http://schemas.microsoft.com/office/drawing/2014/main" id="{5DF5022E-7F6B-4BD8-A1C7-CF796EE12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45" y="11097304"/>
            <a:ext cx="1212555" cy="92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4" name="Rectangle 223">
            <a:extLst>
              <a:ext uri="{FF2B5EF4-FFF2-40B4-BE49-F238E27FC236}">
                <a16:creationId xmlns:a16="http://schemas.microsoft.com/office/drawing/2014/main" id="{124369A1-0BF4-40FC-A6A8-C04195F4B897}"/>
              </a:ext>
            </a:extLst>
          </p:cNvPr>
          <p:cNvSpPr/>
          <p:nvPr/>
        </p:nvSpPr>
        <p:spPr>
          <a:xfrm>
            <a:off x="5193731" y="575603"/>
            <a:ext cx="1560446" cy="600164"/>
          </a:xfrm>
          <a:prstGeom prst="rect">
            <a:avLst/>
          </a:prstGeom>
          <a:ln w="38100" cap="rnd">
            <a:solidFill>
              <a:srgbClr val="007A87"/>
            </a:solidFill>
          </a:ln>
        </p:spPr>
        <p:txBody>
          <a:bodyPr wrap="square">
            <a:spAutoFit/>
          </a:bodyPr>
          <a:lstStyle/>
          <a:p>
            <a:r>
              <a:rPr lang="en-GB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Revision of literature and language topics in preparation for exam.</a:t>
            </a:r>
          </a:p>
        </p:txBody>
      </p:sp>
      <p:pic>
        <p:nvPicPr>
          <p:cNvPr id="225" name="Picture 18" descr="Image result for road signs men at work">
            <a:extLst>
              <a:ext uri="{FF2B5EF4-FFF2-40B4-BE49-F238E27FC236}">
                <a16:creationId xmlns:a16="http://schemas.microsoft.com/office/drawing/2014/main" id="{EDD42424-92F4-4D2D-9CE9-0045E2CFD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8737" l="294" r="97650">
                        <a14:foregroundMark x1="28731" y1="44947" x2="75029" y2="73604"/>
                        <a14:foregroundMark x1="55170" y1="22473" x2="27615" y2="89827"/>
                        <a14:foregroundMark x1="25441" y1="68617" x2="87133" y2="86104"/>
                        <a14:foregroundMark x1="45182" y1="29189" x2="53878" y2="40758"/>
                        <a14:foregroundMark x1="48825" y1="20944" x2="58284" y2="33311"/>
                        <a14:foregroundMark x1="41539" y1="19282" x2="50999" y2="3657"/>
                        <a14:foregroundMark x1="57521" y1="19282" x2="96181" y2="91888"/>
                        <a14:foregroundMark x1="14571" y1="96011" x2="97650" y2="95146"/>
                        <a14:foregroundMark x1="24031" y1="80319" x2="75029" y2="84441"/>
                        <a14:foregroundMark x1="60458" y1="45678" x2="79436" y2="77061"/>
                        <a14:foregroundMark x1="55347" y1="34176" x2="67039" y2="48138"/>
                        <a14:foregroundMark x1="39307" y1="48138" x2="30611" y2="76197"/>
                        <a14:foregroundMark x1="23325" y1="71277" x2="40071" y2="42420"/>
                        <a14:foregroundMark x1="18919" y1="80319" x2="69213" y2="82779"/>
                        <a14:foregroundMark x1="26968" y1="79521" x2="22562" y2="91888"/>
                        <a14:foregroundMark x1="19624" y1="75399" x2="81610" y2="88564"/>
                        <a14:foregroundMark x1="69918" y1="74535" x2="41539" y2="89428"/>
                        <a14:foregroundMark x1="31316" y1="71277" x2="14571" y2="91888"/>
                        <a14:foregroundMark x1="20388" y1="63032" x2="5053" y2="93551"/>
                        <a14:foregroundMark x1="12338" y1="86104" x2="41539" y2="78657"/>
                        <a14:foregroundMark x1="38014" y1="23737" x2="53408" y2="133"/>
                        <a14:foregroundMark x1="54877" y1="27128" x2="43478" y2="79388"/>
                        <a14:foregroundMark x1="43948" y1="40625" x2="34019" y2="91157"/>
                        <a14:foregroundMark x1="8696" y1="82713" x2="294" y2="91755"/>
                        <a14:foregroundMark x1="7697" y1="90625" x2="37485" y2="37234"/>
                        <a14:foregroundMark x1="24618" y1="56316" x2="45476" y2="14162"/>
                        <a14:foregroundMark x1="46945" y1="4056" x2="63807" y2="33311"/>
                        <a14:foregroundMark x1="52409" y1="3524" x2="82197" y2="56915"/>
                        <a14:foregroundMark x1="21093" y1="95080" x2="6698" y2="97340"/>
                        <a14:foregroundMark x1="7109" y1="93617" x2="1175" y2="98737"/>
                        <a14:foregroundMark x1="46298" y1="82779" x2="60458" y2="90093"/>
                        <a14:backgroundMark x1="1586" y1="97407" x2="2761" y2="987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270" y="1766807"/>
            <a:ext cx="492039" cy="43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nimal Farm: The dystopian classic reimagined with cover art by Shepard  Fairey (Penguin Essentials, 94): Amazon.co.uk: Orwell, George:  8601417743553: Books">
            <a:extLst>
              <a:ext uri="{FF2B5EF4-FFF2-40B4-BE49-F238E27FC236}">
                <a16:creationId xmlns:a16="http://schemas.microsoft.com/office/drawing/2014/main" id="{05FDD696-14DF-442C-9907-E93E887A8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758" y="5258627"/>
            <a:ext cx="772853" cy="126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ristol Novelty BA950 Magnifying Glass Headband, Black, One Size : Bristol  Novelty: Amazon.co.uk: Toys &amp; Games">
            <a:extLst>
              <a:ext uri="{FF2B5EF4-FFF2-40B4-BE49-F238E27FC236}">
                <a16:creationId xmlns:a16="http://schemas.microsoft.com/office/drawing/2014/main" id="{2B192F2A-4A72-451A-ADD6-C48B0CFAD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539" y="5819186"/>
            <a:ext cx="654801" cy="76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edusa - Description, History, Myths &amp; Interpretations | Mythology.net">
            <a:extLst>
              <a:ext uri="{FF2B5EF4-FFF2-40B4-BE49-F238E27FC236}">
                <a16:creationId xmlns:a16="http://schemas.microsoft.com/office/drawing/2014/main" id="{FF0D0968-A820-4F15-8247-6AAD24EC3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920" y="9799088"/>
            <a:ext cx="875964" cy="62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Open book accounting can lead to a more honest NHS | HSJ Knowledge | Health  Service Journal">
            <a:extLst>
              <a:ext uri="{FF2B5EF4-FFF2-40B4-BE49-F238E27FC236}">
                <a16:creationId xmlns:a16="http://schemas.microsoft.com/office/drawing/2014/main" id="{63DEF2D4-5948-4110-BD8A-AD5009A13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08" y="8342069"/>
            <a:ext cx="996466" cy="66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Pen Cartoon Illustration Cartoon Design Style Stock Illustration - Download  Image Now - iStock">
            <a:extLst>
              <a:ext uri="{FF2B5EF4-FFF2-40B4-BE49-F238E27FC236}">
                <a16:creationId xmlns:a16="http://schemas.microsoft.com/office/drawing/2014/main" id="{5C72995E-5A52-4BC1-8F4C-B7B3219A1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047" y="11512210"/>
            <a:ext cx="845791" cy="72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2" name="Picture 14" descr="Pen Cartoon Illustration Cartoon Design Style Stock Illustration - Download  Image Now - iStock">
            <a:extLst>
              <a:ext uri="{FF2B5EF4-FFF2-40B4-BE49-F238E27FC236}">
                <a16:creationId xmlns:a16="http://schemas.microsoft.com/office/drawing/2014/main" id="{356FD5EF-EE22-450D-938E-A61C93AFD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291" y="7883496"/>
            <a:ext cx="534585" cy="404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8" name="Picture 12" descr="Open book accounting can lead to a more honest NHS | HSJ Knowledge | Health  Service Journal">
            <a:extLst>
              <a:ext uri="{FF2B5EF4-FFF2-40B4-BE49-F238E27FC236}">
                <a16:creationId xmlns:a16="http://schemas.microsoft.com/office/drawing/2014/main" id="{23B1D43C-4873-4AC7-B05D-B3B3F4CD6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793" y="7802158"/>
            <a:ext cx="996466" cy="63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What Is a Tomcat?">
            <a:extLst>
              <a:ext uri="{FF2B5EF4-FFF2-40B4-BE49-F238E27FC236}">
                <a16:creationId xmlns:a16="http://schemas.microsoft.com/office/drawing/2014/main" id="{A8E30350-F2CA-493A-865F-DD0195E1D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696" y="9116706"/>
            <a:ext cx="480781" cy="591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omedy And Tragedy Theater Masks Black Line Digital Art by John Schwegel |  Pixels">
            <a:extLst>
              <a:ext uri="{FF2B5EF4-FFF2-40B4-BE49-F238E27FC236}">
                <a16:creationId xmlns:a16="http://schemas.microsoft.com/office/drawing/2014/main" id="{0CCA4E16-D2D6-4147-8BB0-D6EF47D15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933" y="5630073"/>
            <a:ext cx="731709" cy="62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4" name="Picture 14" descr="Pen Cartoon Illustration Cartoon Design Style Stock Illustration - Download  Image Now - iStock">
            <a:extLst>
              <a:ext uri="{FF2B5EF4-FFF2-40B4-BE49-F238E27FC236}">
                <a16:creationId xmlns:a16="http://schemas.microsoft.com/office/drawing/2014/main" id="{9F487DDB-FE5D-4DF5-87FB-0CD65656D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689" y="3613269"/>
            <a:ext cx="783056" cy="59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poetry culture and identity anthology from www.amazon.co.uk">
            <a:extLst>
              <a:ext uri="{FF2B5EF4-FFF2-40B4-BE49-F238E27FC236}">
                <a16:creationId xmlns:a16="http://schemas.microsoft.com/office/drawing/2014/main" id="{F76161F9-04CE-4617-86ED-EB0AA7BE4A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" t="16788" r="9470" b="16816"/>
          <a:stretch/>
        </p:blipFill>
        <p:spPr bwMode="auto">
          <a:xfrm>
            <a:off x="118574" y="4596691"/>
            <a:ext cx="741764" cy="85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8" name="Rectangle 277">
            <a:extLst>
              <a:ext uri="{FF2B5EF4-FFF2-40B4-BE49-F238E27FC236}">
                <a16:creationId xmlns:a16="http://schemas.microsoft.com/office/drawing/2014/main" id="{C4DEB27B-D09F-4FAB-A5A6-27ECDAFB9664}"/>
              </a:ext>
            </a:extLst>
          </p:cNvPr>
          <p:cNvSpPr/>
          <p:nvPr/>
        </p:nvSpPr>
        <p:spPr>
          <a:xfrm>
            <a:off x="8219263" y="1371086"/>
            <a:ext cx="1268325" cy="743720"/>
          </a:xfrm>
          <a:prstGeom prst="rect">
            <a:avLst/>
          </a:prstGeom>
          <a:ln w="38100" cap="rnd">
            <a:solidFill>
              <a:srgbClr val="007A87"/>
            </a:solidFill>
          </a:ln>
        </p:spPr>
        <p:txBody>
          <a:bodyPr wrap="square">
            <a:spAutoFit/>
          </a:bodyPr>
          <a:lstStyle/>
          <a:p>
            <a:endParaRPr lang="en-GB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80" name="Straight Connector 279">
            <a:extLst>
              <a:ext uri="{FF2B5EF4-FFF2-40B4-BE49-F238E27FC236}">
                <a16:creationId xmlns:a16="http://schemas.microsoft.com/office/drawing/2014/main" id="{855D27EF-56AF-42B8-9712-B03AE0434FDE}"/>
              </a:ext>
            </a:extLst>
          </p:cNvPr>
          <p:cNvCxnSpPr>
            <a:cxnSpLocks/>
          </p:cNvCxnSpPr>
          <p:nvPr/>
        </p:nvCxnSpPr>
        <p:spPr>
          <a:xfrm flipH="1">
            <a:off x="8443402" y="2089903"/>
            <a:ext cx="135518" cy="627685"/>
          </a:xfrm>
          <a:prstGeom prst="line">
            <a:avLst/>
          </a:prstGeom>
          <a:ln w="57150">
            <a:solidFill>
              <a:srgbClr val="007A87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6" name="Picture 22" descr="Post-it Notes Super Sticky Pads, Lined, 4&quot;x4&quot;, 90 Sheet, Pack of 6, Rio de  Janeiro Collection (675-6SSUC) : Amazon.co.uk: Stationery &amp; Office Supplies">
            <a:extLst>
              <a:ext uri="{FF2B5EF4-FFF2-40B4-BE49-F238E27FC236}">
                <a16:creationId xmlns:a16="http://schemas.microsoft.com/office/drawing/2014/main" id="{00D9138F-0A9D-4223-A6F5-352DE9038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728" y="2527215"/>
            <a:ext cx="508992" cy="52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E1794356 - Silvine Luxpad Twinwire Presentation &amp; Revision Cards - 152 x  102mm (48 cards per pack) - Pack of 10 | Findel Education">
            <a:extLst>
              <a:ext uri="{FF2B5EF4-FFF2-40B4-BE49-F238E27FC236}">
                <a16:creationId xmlns:a16="http://schemas.microsoft.com/office/drawing/2014/main" id="{8FB8F043-21BC-4446-B88C-DAEC6449B1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55" r="4286" b="17653"/>
          <a:stretch/>
        </p:blipFill>
        <p:spPr bwMode="auto">
          <a:xfrm>
            <a:off x="4149062" y="771732"/>
            <a:ext cx="658253" cy="451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6EF226-9374-4E39-9D82-076BE576F823}"/>
              </a:ext>
            </a:extLst>
          </p:cNvPr>
          <p:cNvSpPr txBox="1"/>
          <p:nvPr/>
        </p:nvSpPr>
        <p:spPr>
          <a:xfrm>
            <a:off x="6516765" y="3633114"/>
            <a:ext cx="141240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Literature paper 2: An Inspector Calls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C53175-5C16-40BF-A073-78131FE9B6B0}"/>
              </a:ext>
            </a:extLst>
          </p:cNvPr>
          <p:cNvSpPr txBox="1"/>
          <p:nvPr/>
        </p:nvSpPr>
        <p:spPr>
          <a:xfrm>
            <a:off x="3090477" y="1259235"/>
            <a:ext cx="12297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Literature paper 2 revision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B2AE8E-ED5C-499D-B8CC-4260282A1C85}"/>
              </a:ext>
            </a:extLst>
          </p:cNvPr>
          <p:cNvSpPr txBox="1"/>
          <p:nvPr/>
        </p:nvSpPr>
        <p:spPr>
          <a:xfrm>
            <a:off x="1833453" y="3170832"/>
            <a:ext cx="11930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fiction: Persuasive writing </a:t>
            </a:r>
          </a:p>
        </p:txBody>
      </p:sp>
    </p:spTree>
    <p:extLst>
      <p:ext uri="{BB962C8B-B14F-4D97-AF65-F5344CB8AC3E}">
        <p14:creationId xmlns:p14="http://schemas.microsoft.com/office/powerpoint/2010/main" val="11828527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0000"/>
      </a:accent1>
      <a:accent2>
        <a:srgbClr val="FFC000"/>
      </a:accent2>
      <a:accent3>
        <a:srgbClr val="FFFF00"/>
      </a:accent3>
      <a:accent4>
        <a:srgbClr val="00FF00"/>
      </a:accent4>
      <a:accent5>
        <a:srgbClr val="00B0F0"/>
      </a:accent5>
      <a:accent6>
        <a:srgbClr val="7030A0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_dlc_DocId xmlns="9f0b416b-fe84-4286-91e8-fe0b5d39668b">ZZW75JXU4DR4-1383041798-275405</_dlc_DocId>
    <_dlc_DocIdUrl xmlns="9f0b416b-fe84-4286-91e8-fe0b5d39668b">
      <Url>https://tauheedulschools.sharepoint.com/sites/EBBhamEastFiles/_layouts/15/DocIdRedir.aspx?ID=ZZW75JXU4DR4-1383041798-275405</Url>
      <Description>ZZW75JXU4DR4-1383041798-275405</Description>
    </_dlc_DocIdUrl>
    <_Flow_SignoffStatus xmlns="1cf79344-50dc-401d-975b-fcee0e394174" xsi:nil="true"/>
    <TaxCatchAll xmlns="9f0b416b-fe84-4286-91e8-fe0b5d39668b" xsi:nil="true"/>
    <lcf76f155ced4ddcb4097134ff3c332f xmlns="1cf79344-50dc-401d-975b-fcee0e394174">
      <Terms xmlns="http://schemas.microsoft.com/office/infopath/2007/PartnerControls"/>
    </lcf76f155ced4ddcb4097134ff3c332f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13780AB8D6DD4AA0AD4E1706960AD4" ma:contentTypeVersion="19" ma:contentTypeDescription="Create a new document." ma:contentTypeScope="" ma:versionID="82c654a3101544b1b5878f7c7d39644f">
  <xsd:schema xmlns:xsd="http://www.w3.org/2001/XMLSchema" xmlns:xs="http://www.w3.org/2001/XMLSchema" xmlns:p="http://schemas.microsoft.com/office/2006/metadata/properties" xmlns:ns1="http://schemas.microsoft.com/sharepoint/v3" xmlns:ns2="9f0b416b-fe84-4286-91e8-fe0b5d39668b" xmlns:ns3="1cf79344-50dc-401d-975b-fcee0e394174" targetNamespace="http://schemas.microsoft.com/office/2006/metadata/properties" ma:root="true" ma:fieldsID="d8b248fe93f84a57a4584a19d937f865" ns1:_="" ns2:_="" ns3:_="">
    <xsd:import namespace="http://schemas.microsoft.com/sharepoint/v3"/>
    <xsd:import namespace="9f0b416b-fe84-4286-91e8-fe0b5d39668b"/>
    <xsd:import namespace="1cf79344-50dc-401d-975b-fcee0e39417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1:_ip_UnifiedCompliancePolicyProperties" minOccurs="0"/>
                <xsd:element ref="ns1:_ip_UnifiedCompliancePolicyUIActio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  <xsd:element ref="ns3:MediaServiceLocation" minOccurs="0"/>
                <xsd:element ref="ns3:_Flow_SignoffStatu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0b416b-fe84-4286-91e8-fe0b5d39668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9" nillable="true" ma:displayName="Taxonomy Catch All Column" ma:hidden="true" ma:list="{9a5f880e-4bf8-4fe4-b6df-793712e94303}" ma:internalName="TaxCatchAll" ma:showField="CatchAllData" ma:web="9f0b416b-fe84-4286-91e8-fe0b5d39668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f79344-50dc-401d-975b-fcee0e3941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20" nillable="true" ma:displayName="Tags" ma:internalName="MediaServiceAutoTags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  <xsd:element name="MediaServiceLocation" ma:index="25" nillable="true" ma:displayName="Location" ma:internalName="MediaServiceLocation" ma:readOnly="true">
      <xsd:simpleType>
        <xsd:restriction base="dms:Text"/>
      </xsd:simpleType>
    </xsd:element>
    <xsd:element name="_Flow_SignoffStatus" ma:index="26" nillable="true" ma:displayName="Sign-off status" ma:internalName="Sign_x002d_off_x0020_status">
      <xsd:simpleType>
        <xsd:restriction base="dms:Text"/>
      </xsd:simpleType>
    </xsd:element>
    <xsd:element name="lcf76f155ced4ddcb4097134ff3c332f" ma:index="28" nillable="true" ma:taxonomy="true" ma:internalName="lcf76f155ced4ddcb4097134ff3c332f" ma:taxonomyFieldName="MediaServiceImageTags" ma:displayName="Image Tags" ma:readOnly="false" ma:fieldId="{5cf76f15-5ced-4ddc-b409-7134ff3c332f}" ma:taxonomyMulti="true" ma:sspId="a7dfba37-aa53-406a-a30f-a20023b16b8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A1943BA-F90C-46D6-AC4F-FB9A9593302E}">
  <ds:schemaRefs>
    <ds:schemaRef ds:uri="http://purl.org/dc/elements/1.1/"/>
    <ds:schemaRef ds:uri="1cf79344-50dc-401d-975b-fcee0e394174"/>
    <ds:schemaRef ds:uri="http://purl.org/dc/terms/"/>
    <ds:schemaRef ds:uri="http://schemas.microsoft.com/office/2006/metadata/properties"/>
    <ds:schemaRef ds:uri="9f0b416b-fe84-4286-91e8-fe0b5d39668b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sharepoint/v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C07956E-C8F4-4CCF-B9A8-F5809D995032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A8E86F76-7997-4D41-BA67-7C7ADC09869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3EA6B38C-92B2-48A9-A94D-21C50E087A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f0b416b-fe84-4286-91e8-fe0b5d39668b"/>
    <ds:schemaRef ds:uri="1cf79344-50dc-401d-975b-fcee0e3941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3523</TotalTime>
  <Words>215</Words>
  <Application>Microsoft Office PowerPoint</Application>
  <PresentationFormat>A3 Paper (297x420 mm)</PresentationFormat>
  <Paragraphs>40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Miss S Sherwood</dc:creator>
  <cp:lastModifiedBy>Heather Walsh</cp:lastModifiedBy>
  <cp:revision>128</cp:revision>
  <cp:lastPrinted>2022-09-02T11:56:27Z</cp:lastPrinted>
  <dcterms:created xsi:type="dcterms:W3CDTF">2019-12-03T13:18:29Z</dcterms:created>
  <dcterms:modified xsi:type="dcterms:W3CDTF">2022-09-29T22:02:07Z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0x0101001513780AB8D6DD4AA0AD4E1706960AD4</vt:lpwstr>
  </property>
  <property fmtid="{D5CDD505-2E9C-101B-9397-08002B2CF9AE}" pid="3" name="_dlc_DocIdItemGuid">
    <vt:lpwstr>26c01379-60eb-425c-8c99-865e3cb7ffe8</vt:lpwstr>
  </property>
</Properties>
</file>