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6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CC66FF"/>
    <a:srgbClr val="660066"/>
    <a:srgbClr val="FFCCFF"/>
    <a:srgbClr val="99FF99"/>
    <a:srgbClr val="FFFF99"/>
    <a:srgbClr val="007AC3"/>
    <a:srgbClr val="363839"/>
    <a:srgbClr val="B5D4D7"/>
    <a:srgbClr val="9E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02" y="3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" name="Picture 38" descr="13,377 Acting Illustrations &amp; Clip Art - iStock">
            <a:extLst>
              <a:ext uri="{FF2B5EF4-FFF2-40B4-BE49-F238E27FC236}">
                <a16:creationId xmlns:a16="http://schemas.microsoft.com/office/drawing/2014/main" id="{B96A1308-CBBF-424E-8559-39B22B7A1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45" y="7050200"/>
            <a:ext cx="603323" cy="60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2854156" y="2082006"/>
            <a:ext cx="4954389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18367BC-B51F-426E-8387-C298EB4FFD61}"/>
              </a:ext>
            </a:extLst>
          </p:cNvPr>
          <p:cNvSpPr/>
          <p:nvPr/>
        </p:nvSpPr>
        <p:spPr>
          <a:xfrm>
            <a:off x="6788584" y="8654671"/>
            <a:ext cx="1153334" cy="622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83" name="Rectangle 140">
            <a:extLst>
              <a:ext uri="{FF2B5EF4-FFF2-40B4-BE49-F238E27FC236}">
                <a16:creationId xmlns:a16="http://schemas.microsoft.com/office/drawing/2014/main" id="{56FB63F2-F874-47E8-A0A3-8F7EBDB4F4AB}"/>
              </a:ext>
            </a:extLst>
          </p:cNvPr>
          <p:cNvSpPr/>
          <p:nvPr/>
        </p:nvSpPr>
        <p:spPr>
          <a:xfrm>
            <a:off x="6317937" y="4295055"/>
            <a:ext cx="1579165" cy="62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F12257BE-BE0A-41D8-8255-E3B97745BAEB}"/>
              </a:ext>
            </a:extLst>
          </p:cNvPr>
          <p:cNvSpPr/>
          <p:nvPr/>
        </p:nvSpPr>
        <p:spPr>
          <a:xfrm>
            <a:off x="4102176" y="6411637"/>
            <a:ext cx="4004876" cy="616256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36F20D01-BFF6-4005-BC03-DCA274008C91}"/>
              </a:ext>
            </a:extLst>
          </p:cNvPr>
          <p:cNvSpPr/>
          <p:nvPr/>
        </p:nvSpPr>
        <p:spPr>
          <a:xfrm>
            <a:off x="4298073" y="8663091"/>
            <a:ext cx="2514551" cy="622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58120"/>
            <a:ext cx="2715555" cy="6223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6977" y="6725515"/>
            <a:ext cx="2876969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1852874" y="6410406"/>
            <a:ext cx="2269545" cy="616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674561" y="4573901"/>
            <a:ext cx="2735805" cy="2183604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476827" cy="62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14027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6200132" cy="6223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79098" y="4564212"/>
            <a:ext cx="6070264" cy="226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25567" y="41035"/>
            <a:ext cx="456586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Drama &amp; Theatre A-LEVEL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879098" y="6665460"/>
            <a:ext cx="6016780" cy="1919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72283"/>
            <a:ext cx="1164822" cy="2112370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63909" y="6690226"/>
            <a:ext cx="1358601" cy="2305937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4118708" y="2370497"/>
            <a:ext cx="3902176" cy="1966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04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408026B-252C-43A6-B97A-DC8029341FE5}"/>
              </a:ext>
            </a:extLst>
          </p:cNvPr>
          <p:cNvSpPr/>
          <p:nvPr/>
        </p:nvSpPr>
        <p:spPr>
          <a:xfrm>
            <a:off x="663099" y="2085319"/>
            <a:ext cx="2191058" cy="65087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729115" y="1820677"/>
            <a:ext cx="370335" cy="519239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426709" y="1377483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86" name="Straight Connector 185"/>
          <p:cNvCxnSpPr>
            <a:cxnSpLocks/>
            <a:endCxn id="179" idx="3"/>
          </p:cNvCxnSpPr>
          <p:nvPr/>
        </p:nvCxnSpPr>
        <p:spPr>
          <a:xfrm flipV="1">
            <a:off x="941715" y="1911296"/>
            <a:ext cx="6150" cy="57165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739" y="91371"/>
            <a:ext cx="541816" cy="662223"/>
          </a:xfrm>
          <a:prstGeom prst="rect">
            <a:avLst/>
          </a:prstGeom>
          <a:noFill/>
        </p:spPr>
      </p:pic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21961C2-7BE8-4B5C-BC44-93EFB43210E7}"/>
              </a:ext>
            </a:extLst>
          </p:cNvPr>
          <p:cNvCxnSpPr>
            <a:cxnSpLocks/>
          </p:cNvCxnSpPr>
          <p:nvPr/>
        </p:nvCxnSpPr>
        <p:spPr>
          <a:xfrm flipV="1">
            <a:off x="1022022" y="2386945"/>
            <a:ext cx="3179578" cy="1110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B3A2C02-C486-48A7-BDC6-38EBF821F6F6}"/>
              </a:ext>
            </a:extLst>
          </p:cNvPr>
          <p:cNvSpPr/>
          <p:nvPr/>
        </p:nvSpPr>
        <p:spPr>
          <a:xfrm>
            <a:off x="6540925" y="10686436"/>
            <a:ext cx="1964225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ahnschrift Condensed" panose="020B0502040204020203" pitchFamily="34" charset="0"/>
              </a:rPr>
              <a:t>COMP 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DE990AE-75B0-429B-8818-D90AB6EDA495}"/>
              </a:ext>
            </a:extLst>
          </p:cNvPr>
          <p:cNvSpPr txBox="1"/>
          <p:nvPr/>
        </p:nvSpPr>
        <p:spPr>
          <a:xfrm>
            <a:off x="6988320" y="10031085"/>
            <a:ext cx="11613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Devising an Original Group Performance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9A1785A-BB3F-456F-8409-AE5D96838C4C}"/>
              </a:ext>
            </a:extLst>
          </p:cNvPr>
          <p:cNvSpPr txBox="1"/>
          <p:nvPr/>
        </p:nvSpPr>
        <p:spPr>
          <a:xfrm>
            <a:off x="7020793" y="7637906"/>
            <a:ext cx="10862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Two Key Extracts from Two Different Performance Texts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0E125A-AFD3-4FC9-84FE-5863D36A2F13}"/>
              </a:ext>
            </a:extLst>
          </p:cNvPr>
          <p:cNvSpPr txBox="1"/>
          <p:nvPr/>
        </p:nvSpPr>
        <p:spPr>
          <a:xfrm>
            <a:off x="6022371" y="9980154"/>
            <a:ext cx="868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Practitioner Influence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B8A3670-AA5E-4D8A-9556-F83FAD15F50C}"/>
              </a:ext>
            </a:extLst>
          </p:cNvPr>
          <p:cNvSpPr txBox="1"/>
          <p:nvPr/>
        </p:nvSpPr>
        <p:spPr>
          <a:xfrm>
            <a:off x="2085609" y="10206822"/>
            <a:ext cx="54719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Vocal Skills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390833C-8825-4BF7-837F-A550BA2111C5}"/>
              </a:ext>
            </a:extLst>
          </p:cNvPr>
          <p:cNvSpPr txBox="1"/>
          <p:nvPr/>
        </p:nvSpPr>
        <p:spPr>
          <a:xfrm>
            <a:off x="2009101" y="9557481"/>
            <a:ext cx="7169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Physical Skills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DFA91AE-7FB2-4357-8989-CFD52F0EB50B}"/>
              </a:ext>
            </a:extLst>
          </p:cNvPr>
          <p:cNvSpPr txBox="1"/>
          <p:nvPr/>
        </p:nvSpPr>
        <p:spPr>
          <a:xfrm>
            <a:off x="2778485" y="11653546"/>
            <a:ext cx="1855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 Chair Duets, Round By Through, Hymns Hands, Fluff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BD367C4-B7C6-4878-A443-EC3C72CC4D3F}"/>
              </a:ext>
            </a:extLst>
          </p:cNvPr>
          <p:cNvSpPr/>
          <p:nvPr/>
        </p:nvSpPr>
        <p:spPr>
          <a:xfrm>
            <a:off x="2372933" y="8015109"/>
            <a:ext cx="1020280" cy="499948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76FEBBC-0ADE-44C1-B29E-E07B7BD668F3}"/>
              </a:ext>
            </a:extLst>
          </p:cNvPr>
          <p:cNvSpPr/>
          <p:nvPr/>
        </p:nvSpPr>
        <p:spPr>
          <a:xfrm>
            <a:off x="138720" y="10611362"/>
            <a:ext cx="903041" cy="704701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EDD5E26-0C5F-471A-8805-E24BD4A2F2EC}"/>
              </a:ext>
            </a:extLst>
          </p:cNvPr>
          <p:cNvSpPr/>
          <p:nvPr/>
        </p:nvSpPr>
        <p:spPr>
          <a:xfrm>
            <a:off x="116443" y="9696583"/>
            <a:ext cx="713834" cy="769440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AB56D0E-4011-4671-8854-F780A634768E}"/>
              </a:ext>
            </a:extLst>
          </p:cNvPr>
          <p:cNvSpPr/>
          <p:nvPr/>
        </p:nvSpPr>
        <p:spPr>
          <a:xfrm>
            <a:off x="4633548" y="7732960"/>
            <a:ext cx="2354772" cy="820033"/>
          </a:xfrm>
          <a:prstGeom prst="rect">
            <a:avLst/>
          </a:prstGeom>
          <a:ln w="38100" cap="rnd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78437C0-54B4-4B89-9EE2-C4D32F12E757}"/>
              </a:ext>
            </a:extLst>
          </p:cNvPr>
          <p:cNvSpPr/>
          <p:nvPr/>
        </p:nvSpPr>
        <p:spPr>
          <a:xfrm>
            <a:off x="7066529" y="7625523"/>
            <a:ext cx="1007352" cy="765130"/>
          </a:xfrm>
          <a:prstGeom prst="rect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7140F10-D497-49C5-BF45-81FD6EAF5589}"/>
              </a:ext>
            </a:extLst>
          </p:cNvPr>
          <p:cNvSpPr/>
          <p:nvPr/>
        </p:nvSpPr>
        <p:spPr>
          <a:xfrm>
            <a:off x="1966212" y="9544291"/>
            <a:ext cx="814256" cy="461012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93C9F9-6BEC-4CA0-A8B8-D428EEC8DBBF}"/>
              </a:ext>
            </a:extLst>
          </p:cNvPr>
          <p:cNvSpPr/>
          <p:nvPr/>
        </p:nvSpPr>
        <p:spPr>
          <a:xfrm>
            <a:off x="349077" y="11589678"/>
            <a:ext cx="2151848" cy="531757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778E3D3-928B-46EE-860F-5990E262D9E8}"/>
              </a:ext>
            </a:extLst>
          </p:cNvPr>
          <p:cNvSpPr/>
          <p:nvPr/>
        </p:nvSpPr>
        <p:spPr>
          <a:xfrm>
            <a:off x="2843138" y="11628915"/>
            <a:ext cx="1790411" cy="487095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83F9931-2180-48D2-A047-0F4F2DD058B3}"/>
              </a:ext>
            </a:extLst>
          </p:cNvPr>
          <p:cNvSpPr/>
          <p:nvPr/>
        </p:nvSpPr>
        <p:spPr>
          <a:xfrm>
            <a:off x="7025037" y="9994717"/>
            <a:ext cx="1155564" cy="710712"/>
          </a:xfrm>
          <a:prstGeom prst="rect">
            <a:avLst/>
          </a:prstGeom>
          <a:ln w="38100" cap="rnd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7AF473E-0072-4959-B44D-66BB49B25323}"/>
              </a:ext>
            </a:extLst>
          </p:cNvPr>
          <p:cNvSpPr/>
          <p:nvPr/>
        </p:nvSpPr>
        <p:spPr>
          <a:xfrm>
            <a:off x="1330483" y="7418019"/>
            <a:ext cx="871952" cy="1134860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1CC680E-F3C6-4B48-99AE-F311CE148705}"/>
              </a:ext>
            </a:extLst>
          </p:cNvPr>
          <p:cNvCxnSpPr>
            <a:cxnSpLocks/>
          </p:cNvCxnSpPr>
          <p:nvPr/>
        </p:nvCxnSpPr>
        <p:spPr>
          <a:xfrm flipV="1">
            <a:off x="1026896" y="10608733"/>
            <a:ext cx="336237" cy="656082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5846131-1D63-436A-B61F-1D5250ECCC1A}"/>
              </a:ext>
            </a:extLst>
          </p:cNvPr>
          <p:cNvCxnSpPr>
            <a:cxnSpLocks/>
          </p:cNvCxnSpPr>
          <p:nvPr/>
        </p:nvCxnSpPr>
        <p:spPr>
          <a:xfrm>
            <a:off x="6278724" y="8549598"/>
            <a:ext cx="7998" cy="38610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2B05481-35E6-4370-8F7F-F4C1B2870495}"/>
              </a:ext>
            </a:extLst>
          </p:cNvPr>
          <p:cNvCxnSpPr>
            <a:cxnSpLocks/>
            <a:stCxn id="197" idx="3"/>
          </p:cNvCxnSpPr>
          <p:nvPr/>
        </p:nvCxnSpPr>
        <p:spPr>
          <a:xfrm>
            <a:off x="1040927" y="9150702"/>
            <a:ext cx="437657" cy="201092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502DC80-C13F-4041-B494-54E7BFAA7EDB}"/>
              </a:ext>
            </a:extLst>
          </p:cNvPr>
          <p:cNvCxnSpPr>
            <a:cxnSpLocks/>
          </p:cNvCxnSpPr>
          <p:nvPr/>
        </p:nvCxnSpPr>
        <p:spPr>
          <a:xfrm flipH="1">
            <a:off x="4980866" y="10566692"/>
            <a:ext cx="744475" cy="524515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C74E041-57DE-47FC-B35C-B860E030D6D8}"/>
              </a:ext>
            </a:extLst>
          </p:cNvPr>
          <p:cNvCxnSpPr>
            <a:cxnSpLocks/>
          </p:cNvCxnSpPr>
          <p:nvPr/>
        </p:nvCxnSpPr>
        <p:spPr>
          <a:xfrm flipH="1" flipV="1">
            <a:off x="3264838" y="11119097"/>
            <a:ext cx="645801" cy="509819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2121DFF-9C01-4A46-848A-867DA8CA366E}"/>
              </a:ext>
            </a:extLst>
          </p:cNvPr>
          <p:cNvCxnSpPr>
            <a:cxnSpLocks/>
          </p:cNvCxnSpPr>
          <p:nvPr/>
        </p:nvCxnSpPr>
        <p:spPr>
          <a:xfrm flipH="1" flipV="1">
            <a:off x="6016454" y="11082356"/>
            <a:ext cx="545535" cy="550658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1D3A621-E0C2-4485-A769-2DC090AE7F6C}"/>
              </a:ext>
            </a:extLst>
          </p:cNvPr>
          <p:cNvCxnSpPr>
            <a:cxnSpLocks/>
            <a:stCxn id="193" idx="2"/>
          </p:cNvCxnSpPr>
          <p:nvPr/>
        </p:nvCxnSpPr>
        <p:spPr>
          <a:xfrm flipH="1">
            <a:off x="5549094" y="10506386"/>
            <a:ext cx="892030" cy="599911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662ED61-3BC9-4B6F-95DF-915C1159FF98}"/>
              </a:ext>
            </a:extLst>
          </p:cNvPr>
          <p:cNvCxnSpPr>
            <a:cxnSpLocks/>
          </p:cNvCxnSpPr>
          <p:nvPr/>
        </p:nvCxnSpPr>
        <p:spPr>
          <a:xfrm flipH="1">
            <a:off x="6498565" y="10708915"/>
            <a:ext cx="533220" cy="38229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2A60800-534C-43BA-ACEE-A906AC843537}"/>
              </a:ext>
            </a:extLst>
          </p:cNvPr>
          <p:cNvCxnSpPr>
            <a:cxnSpLocks/>
          </p:cNvCxnSpPr>
          <p:nvPr/>
        </p:nvCxnSpPr>
        <p:spPr>
          <a:xfrm flipV="1">
            <a:off x="1578720" y="11110139"/>
            <a:ext cx="961623" cy="482221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5821672-80DF-40E5-AA73-B0E846795392}"/>
              </a:ext>
            </a:extLst>
          </p:cNvPr>
          <p:cNvCxnSpPr>
            <a:cxnSpLocks/>
          </p:cNvCxnSpPr>
          <p:nvPr/>
        </p:nvCxnSpPr>
        <p:spPr>
          <a:xfrm flipV="1">
            <a:off x="825380" y="9741620"/>
            <a:ext cx="497767" cy="391648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90490EBB-E517-4D3B-9994-0148A77E9AE2}"/>
              </a:ext>
            </a:extLst>
          </p:cNvPr>
          <p:cNvCxnSpPr>
            <a:cxnSpLocks/>
            <a:stCxn id="97" idx="2"/>
          </p:cNvCxnSpPr>
          <p:nvPr/>
        </p:nvCxnSpPr>
        <p:spPr>
          <a:xfrm>
            <a:off x="1766459" y="8552879"/>
            <a:ext cx="249655" cy="373553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0A582362-D066-4128-926B-4F7363FBDA55}"/>
              </a:ext>
            </a:extLst>
          </p:cNvPr>
          <p:cNvSpPr txBox="1"/>
          <p:nvPr/>
        </p:nvSpPr>
        <p:spPr>
          <a:xfrm>
            <a:off x="82256" y="10631689"/>
            <a:ext cx="10028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Interpreting, Creating and Developing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7A2092E-61CA-408C-91CE-19476C764A58}"/>
              </a:ext>
            </a:extLst>
          </p:cNvPr>
          <p:cNvSpPr txBox="1"/>
          <p:nvPr/>
        </p:nvSpPr>
        <p:spPr>
          <a:xfrm>
            <a:off x="4546857" y="7744265"/>
            <a:ext cx="2519672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Arial Narrow" panose="020B0606020202030204" pitchFamily="34" charset="0"/>
              </a:rPr>
              <a:t>Internal Assessment and Moderation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3000 Word Written Portfolio (60 Marks)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15-30 Minute Group Performance (20 Marks)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40% of Overall Qualification</a:t>
            </a:r>
          </a:p>
          <a:p>
            <a:pPr algn="ctr"/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1C095A-94E8-4F8C-97C3-E3121B69472D}"/>
              </a:ext>
            </a:extLst>
          </p:cNvPr>
          <p:cNvSpPr txBox="1"/>
          <p:nvPr/>
        </p:nvSpPr>
        <p:spPr>
          <a:xfrm>
            <a:off x="2321858" y="8042157"/>
            <a:ext cx="114730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Social, Historical, Cultural Contexts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941691C-834B-498D-896D-C8F95979C4E2}"/>
              </a:ext>
            </a:extLst>
          </p:cNvPr>
          <p:cNvSpPr txBox="1"/>
          <p:nvPr/>
        </p:nvSpPr>
        <p:spPr>
          <a:xfrm>
            <a:off x="292919" y="11642037"/>
            <a:ext cx="224278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Themes, Content, Genre, Style, Dialogue, Structure, Narrative and Form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B7A1ED1-BB01-45EC-AF67-028972CA2B90}"/>
              </a:ext>
            </a:extLst>
          </p:cNvPr>
          <p:cNvSpPr txBox="1"/>
          <p:nvPr/>
        </p:nvSpPr>
        <p:spPr>
          <a:xfrm>
            <a:off x="90957" y="9759242"/>
            <a:ext cx="75975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Analysing and Evaluating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D1285D6-F351-4EBE-936D-01F5B37A9106}"/>
              </a:ext>
            </a:extLst>
          </p:cNvPr>
          <p:cNvSpPr txBox="1"/>
          <p:nvPr/>
        </p:nvSpPr>
        <p:spPr>
          <a:xfrm>
            <a:off x="4914230" y="11687961"/>
            <a:ext cx="335035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Practical Exploration and Workshops of Frantic Assembly Methodologies and Techniques for Devising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6869885B-D186-42F7-BF88-67B9CC99003E}"/>
              </a:ext>
            </a:extLst>
          </p:cNvPr>
          <p:cNvSpPr/>
          <p:nvPr/>
        </p:nvSpPr>
        <p:spPr>
          <a:xfrm>
            <a:off x="2065335" y="10108407"/>
            <a:ext cx="587979" cy="618658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05A25A0-A810-413C-834A-66F84E0EF0D3}"/>
              </a:ext>
            </a:extLst>
          </p:cNvPr>
          <p:cNvSpPr/>
          <p:nvPr/>
        </p:nvSpPr>
        <p:spPr>
          <a:xfrm>
            <a:off x="5989265" y="9919309"/>
            <a:ext cx="903717" cy="587077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AD1213D7-4318-4AA5-A57C-84D55115C528}"/>
              </a:ext>
            </a:extLst>
          </p:cNvPr>
          <p:cNvSpPr/>
          <p:nvPr/>
        </p:nvSpPr>
        <p:spPr>
          <a:xfrm>
            <a:off x="4908188" y="9866333"/>
            <a:ext cx="949674" cy="706455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B596D73-08B5-4511-9951-FFA887EAC41A}"/>
              </a:ext>
            </a:extLst>
          </p:cNvPr>
          <p:cNvSpPr/>
          <p:nvPr/>
        </p:nvSpPr>
        <p:spPr>
          <a:xfrm>
            <a:off x="4940987" y="11637905"/>
            <a:ext cx="3294295" cy="560174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33D50BDF-2A83-4F34-ACF0-83C4A5DAF12A}"/>
              </a:ext>
            </a:extLst>
          </p:cNvPr>
          <p:cNvSpPr/>
          <p:nvPr/>
        </p:nvSpPr>
        <p:spPr>
          <a:xfrm>
            <a:off x="96942" y="8524269"/>
            <a:ext cx="943985" cy="1091001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5D321A3-F9C3-4681-B384-1D8AEC32CB59}"/>
              </a:ext>
            </a:extLst>
          </p:cNvPr>
          <p:cNvCxnSpPr>
            <a:cxnSpLocks/>
          </p:cNvCxnSpPr>
          <p:nvPr/>
        </p:nvCxnSpPr>
        <p:spPr>
          <a:xfrm>
            <a:off x="3252583" y="8505731"/>
            <a:ext cx="1000341" cy="440773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5E0052A8-A5C2-4AF7-BEFE-39ABBB2D797D}"/>
              </a:ext>
            </a:extLst>
          </p:cNvPr>
          <p:cNvCxnSpPr>
            <a:cxnSpLocks/>
          </p:cNvCxnSpPr>
          <p:nvPr/>
        </p:nvCxnSpPr>
        <p:spPr>
          <a:xfrm flipV="1">
            <a:off x="7442307" y="6713003"/>
            <a:ext cx="631574" cy="47712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689BCB8E-5732-4FF0-964A-294B76DE5631}"/>
              </a:ext>
            </a:extLst>
          </p:cNvPr>
          <p:cNvCxnSpPr>
            <a:cxnSpLocks/>
          </p:cNvCxnSpPr>
          <p:nvPr/>
        </p:nvCxnSpPr>
        <p:spPr>
          <a:xfrm flipH="1">
            <a:off x="8435291" y="6852186"/>
            <a:ext cx="420535" cy="2882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1F0C6638-1E32-4539-BA94-4A30FC563B08}"/>
              </a:ext>
            </a:extLst>
          </p:cNvPr>
          <p:cNvCxnSpPr>
            <a:cxnSpLocks/>
            <a:stCxn id="307" idx="2"/>
          </p:cNvCxnSpPr>
          <p:nvPr/>
        </p:nvCxnSpPr>
        <p:spPr>
          <a:xfrm flipH="1">
            <a:off x="7671404" y="6308407"/>
            <a:ext cx="990784" cy="39034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AD1E5CC1-FBCC-4BE9-82DA-F8FF25F039D4}"/>
              </a:ext>
            </a:extLst>
          </p:cNvPr>
          <p:cNvCxnSpPr>
            <a:cxnSpLocks/>
          </p:cNvCxnSpPr>
          <p:nvPr/>
        </p:nvCxnSpPr>
        <p:spPr>
          <a:xfrm>
            <a:off x="8073881" y="7812713"/>
            <a:ext cx="591999" cy="554164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940317F9-07E9-4A14-AD40-51BC109EC8DC}"/>
              </a:ext>
            </a:extLst>
          </p:cNvPr>
          <p:cNvCxnSpPr>
            <a:cxnSpLocks/>
            <a:stCxn id="245" idx="2"/>
          </p:cNvCxnSpPr>
          <p:nvPr/>
        </p:nvCxnSpPr>
        <p:spPr>
          <a:xfrm flipH="1">
            <a:off x="1662268" y="4170878"/>
            <a:ext cx="512351" cy="434371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BB25991-A67B-40D1-9A23-6E5B2DE6C554}"/>
              </a:ext>
            </a:extLst>
          </p:cNvPr>
          <p:cNvGrpSpPr/>
          <p:nvPr/>
        </p:nvGrpSpPr>
        <p:grpSpPr>
          <a:xfrm>
            <a:off x="8848463" y="8600244"/>
            <a:ext cx="673950" cy="637715"/>
            <a:chOff x="10589764" y="9928472"/>
            <a:chExt cx="874391" cy="65491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C6A564C-2453-4F34-AB0D-BAEF6E09EC52}"/>
                </a:ext>
              </a:extLst>
            </p:cNvPr>
            <p:cNvSpPr txBox="1"/>
            <p:nvPr/>
          </p:nvSpPr>
          <p:spPr>
            <a:xfrm>
              <a:off x="10589764" y="9931270"/>
              <a:ext cx="874391" cy="5045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Content, Genre and Form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EF79C7A4-6D32-488D-94EB-32D344BCA095}"/>
                </a:ext>
              </a:extLst>
            </p:cNvPr>
            <p:cNvSpPr/>
            <p:nvPr/>
          </p:nvSpPr>
          <p:spPr>
            <a:xfrm>
              <a:off x="10596164" y="9928472"/>
              <a:ext cx="859595" cy="654911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8C21D986-1F31-4DF8-BD62-576F7F6CAA03}"/>
              </a:ext>
            </a:extLst>
          </p:cNvPr>
          <p:cNvCxnSpPr>
            <a:cxnSpLocks/>
            <a:endCxn id="256" idx="3"/>
          </p:cNvCxnSpPr>
          <p:nvPr/>
        </p:nvCxnSpPr>
        <p:spPr>
          <a:xfrm flipH="1" flipV="1">
            <a:off x="3893511" y="4588768"/>
            <a:ext cx="260856" cy="441130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D84B88F1-E98C-4ABE-8C20-AE24285680BB}"/>
              </a:ext>
            </a:extLst>
          </p:cNvPr>
          <p:cNvCxnSpPr>
            <a:cxnSpLocks/>
          </p:cNvCxnSpPr>
          <p:nvPr/>
        </p:nvCxnSpPr>
        <p:spPr>
          <a:xfrm flipH="1" flipV="1">
            <a:off x="8537812" y="8658791"/>
            <a:ext cx="44367" cy="725321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67850E3D-AB2B-4E0B-B36B-150800DE231F}"/>
              </a:ext>
            </a:extLst>
          </p:cNvPr>
          <p:cNvCxnSpPr>
            <a:cxnSpLocks/>
            <a:stCxn id="310" idx="2"/>
          </p:cNvCxnSpPr>
          <p:nvPr/>
        </p:nvCxnSpPr>
        <p:spPr>
          <a:xfrm>
            <a:off x="3756490" y="4178060"/>
            <a:ext cx="585001" cy="396282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C450B200-78E8-4416-9960-0E9510483417}"/>
              </a:ext>
            </a:extLst>
          </p:cNvPr>
          <p:cNvSpPr/>
          <p:nvPr/>
        </p:nvSpPr>
        <p:spPr>
          <a:xfrm>
            <a:off x="1929286" y="4173269"/>
            <a:ext cx="1964225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ahnschrift Condensed" panose="020B0502040204020203" pitchFamily="34" charset="0"/>
              </a:rPr>
              <a:t>COMP 3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308F035-006A-4E3F-81DC-B12FD7D2222B}"/>
              </a:ext>
            </a:extLst>
          </p:cNvPr>
          <p:cNvSpPr/>
          <p:nvPr/>
        </p:nvSpPr>
        <p:spPr>
          <a:xfrm>
            <a:off x="6609117" y="8497928"/>
            <a:ext cx="1964225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ahnschrift Condensed" panose="020B0502040204020203" pitchFamily="34" charset="0"/>
              </a:rPr>
              <a:t>COMP 2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1394C2B-325C-49DD-BDC2-41A0B0CD857F}"/>
              </a:ext>
            </a:extLst>
          </p:cNvPr>
          <p:cNvSpPr/>
          <p:nvPr/>
        </p:nvSpPr>
        <p:spPr>
          <a:xfrm>
            <a:off x="7270164" y="9398687"/>
            <a:ext cx="1947959" cy="459121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B1868924-13CA-4547-8715-E747018AE2E6}"/>
              </a:ext>
            </a:extLst>
          </p:cNvPr>
          <p:cNvSpPr txBox="1"/>
          <p:nvPr/>
        </p:nvSpPr>
        <p:spPr>
          <a:xfrm>
            <a:off x="7169439" y="9402779"/>
            <a:ext cx="2150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Text In Performance</a:t>
            </a:r>
          </a:p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Monologue/ Duologue and Group 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5666236C-8331-4EE8-8114-F5006D98C96D}"/>
              </a:ext>
            </a:extLst>
          </p:cNvPr>
          <p:cNvCxnSpPr>
            <a:cxnSpLocks/>
            <a:stCxn id="189" idx="1"/>
          </p:cNvCxnSpPr>
          <p:nvPr/>
        </p:nvCxnSpPr>
        <p:spPr>
          <a:xfrm flipH="1">
            <a:off x="1512922" y="10417736"/>
            <a:ext cx="552413" cy="403055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F671C288-46A0-4EC5-A6F7-5D56B469BDD7}"/>
              </a:ext>
            </a:extLst>
          </p:cNvPr>
          <p:cNvCxnSpPr>
            <a:cxnSpLocks/>
          </p:cNvCxnSpPr>
          <p:nvPr/>
        </p:nvCxnSpPr>
        <p:spPr>
          <a:xfrm flipH="1" flipV="1">
            <a:off x="1789128" y="9009358"/>
            <a:ext cx="649984" cy="545732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8AD1FEA5-3256-4E90-8F0A-DA8E1208CEE1}"/>
              </a:ext>
            </a:extLst>
          </p:cNvPr>
          <p:cNvGrpSpPr/>
          <p:nvPr/>
        </p:nvGrpSpPr>
        <p:grpSpPr>
          <a:xfrm>
            <a:off x="1235985" y="3245518"/>
            <a:ext cx="1877268" cy="938719"/>
            <a:chOff x="1608608" y="3310888"/>
            <a:chExt cx="1024197" cy="872407"/>
          </a:xfrm>
        </p:grpSpPr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2FB5668-3DDF-4F01-BC87-5A451492A721}"/>
                </a:ext>
              </a:extLst>
            </p:cNvPr>
            <p:cNvSpPr/>
            <p:nvPr/>
          </p:nvSpPr>
          <p:spPr>
            <a:xfrm>
              <a:off x="1608608" y="3322525"/>
              <a:ext cx="1024197" cy="848353"/>
            </a:xfrm>
            <a:prstGeom prst="rect">
              <a:avLst/>
            </a:prstGeom>
            <a:ln w="38100" cap="rnd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A519427-CED2-4178-81C4-E2B7C57C1563}"/>
                </a:ext>
              </a:extLst>
            </p:cNvPr>
            <p:cNvSpPr txBox="1"/>
            <p:nvPr/>
          </p:nvSpPr>
          <p:spPr>
            <a:xfrm>
              <a:off x="1624094" y="3310888"/>
              <a:ext cx="985139" cy="8724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u="sng" dirty="0">
                  <a:latin typeface="Arial Narrow" panose="020B0606020202030204" pitchFamily="34" charset="0"/>
                </a:rPr>
                <a:t>External Assessment and Moderation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Mono/Duo (24 Marks)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Group Performance (36 Marks)</a:t>
              </a:r>
            </a:p>
            <a:p>
              <a:pPr algn="ctr"/>
              <a:r>
                <a:rPr lang="en-US" sz="1100" b="1" u="sng" dirty="0">
                  <a:latin typeface="Arial Narrow" panose="020B0606020202030204" pitchFamily="34" charset="0"/>
                </a:rPr>
                <a:t> </a:t>
              </a:r>
              <a:r>
                <a:rPr lang="en-US" sz="1100" dirty="0">
                  <a:latin typeface="Arial Narrow" panose="020B0606020202030204" pitchFamily="34" charset="0"/>
                </a:rPr>
                <a:t>20% of Overall Qualification</a:t>
              </a:r>
            </a:p>
          </p:txBody>
        </p:sp>
      </p:grpSp>
      <p:sp>
        <p:nvSpPr>
          <p:cNvPr id="1063" name="Rectangle 1062">
            <a:extLst>
              <a:ext uri="{FF2B5EF4-FFF2-40B4-BE49-F238E27FC236}">
                <a16:creationId xmlns:a16="http://schemas.microsoft.com/office/drawing/2014/main" id="{FC55F9EE-742B-48C2-A216-5F900D907376}"/>
              </a:ext>
            </a:extLst>
          </p:cNvPr>
          <p:cNvSpPr/>
          <p:nvPr/>
        </p:nvSpPr>
        <p:spPr>
          <a:xfrm rot="20550347">
            <a:off x="172340" y="2092069"/>
            <a:ext cx="1878083" cy="975073"/>
          </a:xfrm>
          <a:prstGeom prst="rect">
            <a:avLst/>
          </a:prstGeom>
          <a:noFill/>
          <a:ln w="38100">
            <a:solidFill>
              <a:srgbClr val="F600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42DA5D4E-2FAC-4AA6-8867-3885706D2C2D}"/>
              </a:ext>
            </a:extLst>
          </p:cNvPr>
          <p:cNvGrpSpPr/>
          <p:nvPr/>
        </p:nvGrpSpPr>
        <p:grpSpPr>
          <a:xfrm>
            <a:off x="3241058" y="3656339"/>
            <a:ext cx="1024597" cy="521721"/>
            <a:chOff x="3094111" y="3579957"/>
            <a:chExt cx="1814077" cy="521721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32BD0A3C-EAA1-448D-A552-F71451F35A3B}"/>
                </a:ext>
              </a:extLst>
            </p:cNvPr>
            <p:cNvSpPr txBox="1"/>
            <p:nvPr/>
          </p:nvSpPr>
          <p:spPr>
            <a:xfrm>
              <a:off x="3094111" y="3618508"/>
              <a:ext cx="18140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Live Theatre Evaluation</a:t>
              </a:r>
              <a:endParaRPr lang="en-US" sz="1100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C22AFEE9-D8B6-4531-8CAF-54D076A29D10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48AA56EF-BF3D-490B-9971-5125521D836A}"/>
              </a:ext>
            </a:extLst>
          </p:cNvPr>
          <p:cNvGrpSpPr/>
          <p:nvPr/>
        </p:nvGrpSpPr>
        <p:grpSpPr>
          <a:xfrm>
            <a:off x="3495350" y="5022699"/>
            <a:ext cx="1138198" cy="507725"/>
            <a:chOff x="3661697" y="5022503"/>
            <a:chExt cx="1001084" cy="641457"/>
          </a:xfrm>
        </p:grpSpPr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E4211729-6735-450E-BC13-064357B1020A}"/>
                </a:ext>
              </a:extLst>
            </p:cNvPr>
            <p:cNvSpPr/>
            <p:nvPr/>
          </p:nvSpPr>
          <p:spPr>
            <a:xfrm>
              <a:off x="3661697" y="5022503"/>
              <a:ext cx="1001084" cy="635106"/>
            </a:xfrm>
            <a:prstGeom prst="rect">
              <a:avLst/>
            </a:prstGeom>
            <a:ln w="38100" cap="rnd">
              <a:solidFill>
                <a:srgbClr val="7030A0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9CDBE42-67B4-4BB7-B036-96B8D04E46BA}"/>
                </a:ext>
              </a:extLst>
            </p:cNvPr>
            <p:cNvSpPr txBox="1"/>
            <p:nvPr/>
          </p:nvSpPr>
          <p:spPr>
            <a:xfrm>
              <a:off x="3700059" y="5063796"/>
              <a:ext cx="92211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Theatre Makers In Practice</a:t>
              </a:r>
              <a:endParaRPr lang="en-US" sz="11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41" name="TextBox 340">
            <a:extLst>
              <a:ext uri="{FF2B5EF4-FFF2-40B4-BE49-F238E27FC236}">
                <a16:creationId xmlns:a16="http://schemas.microsoft.com/office/drawing/2014/main" id="{CE00645D-E962-46B0-858F-5B39E41E8652}"/>
              </a:ext>
            </a:extLst>
          </p:cNvPr>
          <p:cNvSpPr txBox="1"/>
          <p:nvPr/>
        </p:nvSpPr>
        <p:spPr>
          <a:xfrm rot="20500443">
            <a:off x="88237" y="2130326"/>
            <a:ext cx="20693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>
                <a:latin typeface="Arial Narrow" panose="020B0606020202030204" pitchFamily="34" charset="0"/>
              </a:rPr>
              <a:t>Alumni destinations: </a:t>
            </a:r>
          </a:p>
          <a:p>
            <a:pPr algn="ctr"/>
            <a:r>
              <a:rPr lang="en-GB" sz="1100" i="1" dirty="0">
                <a:latin typeface="Arial Narrow" panose="020B0606020202030204" pitchFamily="34" charset="0"/>
              </a:rPr>
              <a:t>Performing Arts, Musical Theatre </a:t>
            </a:r>
          </a:p>
          <a:p>
            <a:pPr algn="ctr"/>
            <a:r>
              <a:rPr lang="en-GB" sz="1100" i="1" dirty="0">
                <a:latin typeface="Arial Narrow" panose="020B0606020202030204" pitchFamily="34" charset="0"/>
              </a:rPr>
              <a:t>Actor, Business Management</a:t>
            </a:r>
          </a:p>
          <a:p>
            <a:pPr algn="ctr"/>
            <a:r>
              <a:rPr lang="en-GB" sz="1100" i="1" dirty="0">
                <a:latin typeface="Arial Narrow" panose="020B0606020202030204" pitchFamily="34" charset="0"/>
              </a:rPr>
              <a:t>Accountancy, Recruitment </a:t>
            </a:r>
          </a:p>
          <a:p>
            <a:pPr algn="ctr"/>
            <a:r>
              <a:rPr lang="en-GB" sz="1100" i="1" dirty="0">
                <a:latin typeface="Arial Narrow" panose="020B0606020202030204" pitchFamily="34" charset="0"/>
              </a:rPr>
              <a:t>Midwifery, MH Nursing 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8575627-D527-458E-9937-E5FACB93D819}"/>
              </a:ext>
            </a:extLst>
          </p:cNvPr>
          <p:cNvSpPr txBox="1"/>
          <p:nvPr/>
        </p:nvSpPr>
        <p:spPr>
          <a:xfrm>
            <a:off x="4900079" y="9946276"/>
            <a:ext cx="9968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Inspired by One Key Extract of a Play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7F3B29F3-DE50-418B-8F64-23B6FAAC0631}"/>
              </a:ext>
            </a:extLst>
          </p:cNvPr>
          <p:cNvSpPr txBox="1"/>
          <p:nvPr/>
        </p:nvSpPr>
        <p:spPr>
          <a:xfrm>
            <a:off x="87975" y="8515557"/>
            <a:ext cx="97555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Design Elements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Lighting, Sound Effects, Costume, Set Design, Props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BD4EFE6B-E030-4853-BBDB-13F0F7B8F9B6}"/>
              </a:ext>
            </a:extLst>
          </p:cNvPr>
          <p:cNvSpPr txBox="1"/>
          <p:nvPr/>
        </p:nvSpPr>
        <p:spPr>
          <a:xfrm>
            <a:off x="1301398" y="7439095"/>
            <a:ext cx="96055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Performance Space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Proscenium, Thrust, Traverse, In The Round</a:t>
            </a: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A813BF2-EEDD-46B0-B986-3120905D6D57}"/>
              </a:ext>
            </a:extLst>
          </p:cNvPr>
          <p:cNvCxnSpPr>
            <a:cxnSpLocks/>
          </p:cNvCxnSpPr>
          <p:nvPr/>
        </p:nvCxnSpPr>
        <p:spPr>
          <a:xfrm flipH="1">
            <a:off x="2887134" y="10466023"/>
            <a:ext cx="438320" cy="659179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9D76278-58B2-4169-A0F2-AB941568DD7E}"/>
              </a:ext>
            </a:extLst>
          </p:cNvPr>
          <p:cNvSpPr/>
          <p:nvPr/>
        </p:nvSpPr>
        <p:spPr>
          <a:xfrm>
            <a:off x="2755519" y="10105736"/>
            <a:ext cx="1446081" cy="386663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AE8EEEB-AA74-46B5-B7A5-C7D409E67731}"/>
              </a:ext>
            </a:extLst>
          </p:cNvPr>
          <p:cNvSpPr txBox="1"/>
          <p:nvPr/>
        </p:nvSpPr>
        <p:spPr>
          <a:xfrm>
            <a:off x="2792754" y="10172953"/>
            <a:ext cx="137425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Playwright’s Intention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F8DF5D27-FCE6-4843-A836-411B7FB0EF92}"/>
              </a:ext>
            </a:extLst>
          </p:cNvPr>
          <p:cNvSpPr/>
          <p:nvPr/>
        </p:nvSpPr>
        <p:spPr>
          <a:xfrm>
            <a:off x="5103705" y="9359961"/>
            <a:ext cx="1813773" cy="344857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0B4DF35D-4792-46E6-90A7-72692002B485}"/>
              </a:ext>
            </a:extLst>
          </p:cNvPr>
          <p:cNvSpPr txBox="1"/>
          <p:nvPr/>
        </p:nvSpPr>
        <p:spPr>
          <a:xfrm>
            <a:off x="5037118" y="9379117"/>
            <a:ext cx="195311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Characters and Characterisation</a:t>
            </a: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D8AB8489-F65B-4299-9AED-59E9AE7BC106}"/>
              </a:ext>
            </a:extLst>
          </p:cNvPr>
          <p:cNvCxnSpPr>
            <a:cxnSpLocks/>
            <a:stCxn id="229" idx="0"/>
          </p:cNvCxnSpPr>
          <p:nvPr/>
        </p:nvCxnSpPr>
        <p:spPr>
          <a:xfrm flipH="1" flipV="1">
            <a:off x="5857076" y="8965821"/>
            <a:ext cx="153516" cy="394140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me | Frantic Assembly">
            <a:extLst>
              <a:ext uri="{FF2B5EF4-FFF2-40B4-BE49-F238E27FC236}">
                <a16:creationId xmlns:a16="http://schemas.microsoft.com/office/drawing/2014/main" id="{26ED45B8-D880-4D15-A22C-AE89163C3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40" y="10601887"/>
            <a:ext cx="1193675" cy="624666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Executive Director | Frantic Assembly | artsjobsonline">
            <a:extLst>
              <a:ext uri="{FF2B5EF4-FFF2-40B4-BE49-F238E27FC236}">
                <a16:creationId xmlns:a16="http://schemas.microsoft.com/office/drawing/2014/main" id="{B1D311D7-116D-489F-84AC-B9DB090CB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29" y="8688077"/>
            <a:ext cx="1146475" cy="764316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vising Drama | Teaching Resources">
            <a:extLst>
              <a:ext uri="{FF2B5EF4-FFF2-40B4-BE49-F238E27FC236}">
                <a16:creationId xmlns:a16="http://schemas.microsoft.com/office/drawing/2014/main" id="{75B90EC2-1A87-401A-88F1-3D9E7C786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497" y="8685900"/>
            <a:ext cx="765420" cy="574821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122,979 Lightbulb Icon Illustrations &amp; Clip Art - iStock">
            <a:extLst>
              <a:ext uri="{FF2B5EF4-FFF2-40B4-BE49-F238E27FC236}">
                <a16:creationId xmlns:a16="http://schemas.microsoft.com/office/drawing/2014/main" id="{856ECFD6-8FC6-48C8-A02D-FA148C5543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3" t="17855" r="20307" b="25885"/>
          <a:stretch/>
        </p:blipFill>
        <p:spPr bwMode="auto">
          <a:xfrm>
            <a:off x="4348837" y="10053253"/>
            <a:ext cx="459619" cy="463497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agnifying Glass Graphic by Iconika · Creative Fabrica">
            <a:extLst>
              <a:ext uri="{FF2B5EF4-FFF2-40B4-BE49-F238E27FC236}">
                <a16:creationId xmlns:a16="http://schemas.microsoft.com/office/drawing/2014/main" id="{45EF9991-5690-412C-AAE3-11788F0DC0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6" r="19227"/>
          <a:stretch/>
        </p:blipFill>
        <p:spPr bwMode="auto">
          <a:xfrm>
            <a:off x="2891128" y="9537693"/>
            <a:ext cx="366537" cy="40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ater Masks Drawing Images – Browse 5,641 Stock Photos, Vectors, and  Video | Adobe Stock">
            <a:extLst>
              <a:ext uri="{FF2B5EF4-FFF2-40B4-BE49-F238E27FC236}">
                <a16:creationId xmlns:a16="http://schemas.microsoft.com/office/drawing/2014/main" id="{D5BAFE27-3671-4920-880F-06A6DFB31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926" y="11685150"/>
            <a:ext cx="728570" cy="48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" name="Rectangle 258">
            <a:extLst>
              <a:ext uri="{FF2B5EF4-FFF2-40B4-BE49-F238E27FC236}">
                <a16:creationId xmlns:a16="http://schemas.microsoft.com/office/drawing/2014/main" id="{1A0C976B-58C7-4E02-BC7D-7221A88D37A5}"/>
              </a:ext>
            </a:extLst>
          </p:cNvPr>
          <p:cNvSpPr/>
          <p:nvPr/>
        </p:nvSpPr>
        <p:spPr>
          <a:xfrm>
            <a:off x="3572332" y="7968529"/>
            <a:ext cx="830593" cy="481224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6111BB7-D476-4ED1-8A52-A33E249A9128}"/>
              </a:ext>
            </a:extLst>
          </p:cNvPr>
          <p:cNvSpPr txBox="1"/>
          <p:nvPr/>
        </p:nvSpPr>
        <p:spPr>
          <a:xfrm>
            <a:off x="3571438" y="7983058"/>
            <a:ext cx="87723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Spatial Relationships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1940BDDF-897E-4FC0-A877-CAC1A0DF2F98}"/>
              </a:ext>
            </a:extLst>
          </p:cNvPr>
          <p:cNvCxnSpPr>
            <a:cxnSpLocks/>
            <a:stCxn id="259" idx="2"/>
          </p:cNvCxnSpPr>
          <p:nvPr/>
        </p:nvCxnSpPr>
        <p:spPr>
          <a:xfrm>
            <a:off x="3987629" y="8449753"/>
            <a:ext cx="638888" cy="533764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181E396D-05A2-4199-948F-65194F1EF3F1}"/>
              </a:ext>
            </a:extLst>
          </p:cNvPr>
          <p:cNvCxnSpPr>
            <a:cxnSpLocks/>
          </p:cNvCxnSpPr>
          <p:nvPr/>
        </p:nvCxnSpPr>
        <p:spPr>
          <a:xfrm flipH="1" flipV="1">
            <a:off x="3752753" y="8936690"/>
            <a:ext cx="160244" cy="567689"/>
          </a:xfrm>
          <a:prstGeom prst="line">
            <a:avLst/>
          </a:prstGeom>
          <a:ln w="57150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>
            <a:extLst>
              <a:ext uri="{FF2B5EF4-FFF2-40B4-BE49-F238E27FC236}">
                <a16:creationId xmlns:a16="http://schemas.microsoft.com/office/drawing/2014/main" id="{3E0EBF35-EE5D-4F12-B127-0871EEEE572E}"/>
              </a:ext>
            </a:extLst>
          </p:cNvPr>
          <p:cNvSpPr/>
          <p:nvPr/>
        </p:nvSpPr>
        <p:spPr>
          <a:xfrm>
            <a:off x="3458333" y="9510271"/>
            <a:ext cx="1175215" cy="461012"/>
          </a:xfrm>
          <a:prstGeom prst="rect">
            <a:avLst/>
          </a:prstGeom>
          <a:ln w="38100"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5FD473AD-C33D-464E-B4C9-818B5D66A904}"/>
              </a:ext>
            </a:extLst>
          </p:cNvPr>
          <p:cNvSpPr txBox="1"/>
          <p:nvPr/>
        </p:nvSpPr>
        <p:spPr>
          <a:xfrm>
            <a:off x="3423533" y="9532340"/>
            <a:ext cx="1198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Language and Stage Directions</a:t>
            </a: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C72226B0-8F5C-4E2B-8AE1-7B2AA2665B3D}"/>
              </a:ext>
            </a:extLst>
          </p:cNvPr>
          <p:cNvGrpSpPr/>
          <p:nvPr/>
        </p:nvGrpSpPr>
        <p:grpSpPr>
          <a:xfrm>
            <a:off x="8847466" y="6461844"/>
            <a:ext cx="684728" cy="1225136"/>
            <a:chOff x="10596164" y="10031525"/>
            <a:chExt cx="890174" cy="797236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FBCB5C28-90F9-45DF-B63E-8D93168BE271}"/>
                </a:ext>
              </a:extLst>
            </p:cNvPr>
            <p:cNvSpPr txBox="1"/>
            <p:nvPr/>
          </p:nvSpPr>
          <p:spPr>
            <a:xfrm>
              <a:off x="10611947" y="10059320"/>
              <a:ext cx="874391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Social, Historical and Cultural Contexts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955FAD36-4E54-424B-9280-54A9C6230C03}"/>
                </a:ext>
              </a:extLst>
            </p:cNvPr>
            <p:cNvSpPr/>
            <p:nvPr/>
          </p:nvSpPr>
          <p:spPr>
            <a:xfrm>
              <a:off x="10596164" y="10031525"/>
              <a:ext cx="859593" cy="654911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8B7984C9-35CF-4C4D-B023-E45E72CD8CEE}"/>
              </a:ext>
            </a:extLst>
          </p:cNvPr>
          <p:cNvGrpSpPr/>
          <p:nvPr/>
        </p:nvGrpSpPr>
        <p:grpSpPr>
          <a:xfrm>
            <a:off x="5564867" y="7165716"/>
            <a:ext cx="2190027" cy="296174"/>
            <a:chOff x="10061934" y="10044818"/>
            <a:chExt cx="1543412" cy="654911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B91C673C-169F-44A6-902E-C3A7935530F0}"/>
                </a:ext>
              </a:extLst>
            </p:cNvPr>
            <p:cNvSpPr txBox="1"/>
            <p:nvPr/>
          </p:nvSpPr>
          <p:spPr>
            <a:xfrm>
              <a:off x="10083781" y="10059324"/>
              <a:ext cx="1521565" cy="4107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Read and Research Chosen Extracts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63E21B29-FABE-489C-8CCF-237E77091DF3}"/>
                </a:ext>
              </a:extLst>
            </p:cNvPr>
            <p:cNvSpPr/>
            <p:nvPr/>
          </p:nvSpPr>
          <p:spPr>
            <a:xfrm>
              <a:off x="10061934" y="10044818"/>
              <a:ext cx="1543412" cy="654911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588E92E8-CAA9-4694-8FF1-FA335AD5EDA3}"/>
              </a:ext>
            </a:extLst>
          </p:cNvPr>
          <p:cNvGrpSpPr/>
          <p:nvPr/>
        </p:nvGrpSpPr>
        <p:grpSpPr>
          <a:xfrm>
            <a:off x="7945162" y="5667603"/>
            <a:ext cx="1434052" cy="640804"/>
            <a:chOff x="10381602" y="10044818"/>
            <a:chExt cx="874391" cy="664461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27AA67D7-DB22-4AF7-9284-CD4A5AC91734}"/>
                </a:ext>
              </a:extLst>
            </p:cNvPr>
            <p:cNvSpPr txBox="1"/>
            <p:nvPr/>
          </p:nvSpPr>
          <p:spPr>
            <a:xfrm>
              <a:off x="10381602" y="10048818"/>
              <a:ext cx="874391" cy="6604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Understand Contemporary Practice and Theatre Makers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068B2607-C601-40DE-A3BD-631CF1233A8D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6A6AFE44-D0B6-4917-A965-4B4BBBA0BCF0}"/>
              </a:ext>
            </a:extLst>
          </p:cNvPr>
          <p:cNvGrpSpPr/>
          <p:nvPr/>
        </p:nvGrpSpPr>
        <p:grpSpPr>
          <a:xfrm>
            <a:off x="6332628" y="5532873"/>
            <a:ext cx="1526845" cy="771492"/>
            <a:chOff x="10392398" y="10044818"/>
            <a:chExt cx="863594" cy="801847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98917450-F140-4072-99F3-C6AB30B2228D}"/>
                </a:ext>
              </a:extLst>
            </p:cNvPr>
            <p:cNvSpPr txBox="1"/>
            <p:nvPr/>
          </p:nvSpPr>
          <p:spPr>
            <a:xfrm>
              <a:off x="10392398" y="10048818"/>
              <a:ext cx="863594" cy="7978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Develop Textual Understanding and Interpretations of the Text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5D1EB6D5-E570-411A-BB8F-4D16D1B99A19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318A1128-5E95-4890-A3B0-9F6D703BFDAA}"/>
              </a:ext>
            </a:extLst>
          </p:cNvPr>
          <p:cNvCxnSpPr>
            <a:cxnSpLocks/>
            <a:stCxn id="319" idx="2"/>
          </p:cNvCxnSpPr>
          <p:nvPr/>
        </p:nvCxnSpPr>
        <p:spPr>
          <a:xfrm flipH="1">
            <a:off x="6988321" y="6162990"/>
            <a:ext cx="105768" cy="517421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B2303A83-61B9-4BA4-8BBC-FB75C7F110BC}"/>
              </a:ext>
            </a:extLst>
          </p:cNvPr>
          <p:cNvGrpSpPr/>
          <p:nvPr/>
        </p:nvGrpSpPr>
        <p:grpSpPr>
          <a:xfrm>
            <a:off x="3780198" y="7150321"/>
            <a:ext cx="1572905" cy="440130"/>
            <a:chOff x="10393289" y="10044818"/>
            <a:chExt cx="884213" cy="691019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20EA27EA-A261-4415-B309-168CFE07317F}"/>
                </a:ext>
              </a:extLst>
            </p:cNvPr>
            <p:cNvSpPr txBox="1"/>
            <p:nvPr/>
          </p:nvSpPr>
          <p:spPr>
            <a:xfrm>
              <a:off x="10403111" y="10059330"/>
              <a:ext cx="874391" cy="6765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Style, Structure, Language and Stage Directions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DD032F5F-02AB-4837-9498-D963D6D4CF8E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5C3E9CCD-0AB2-4594-93BE-A20E57CB6B05}"/>
              </a:ext>
            </a:extLst>
          </p:cNvPr>
          <p:cNvCxnSpPr>
            <a:cxnSpLocks/>
          </p:cNvCxnSpPr>
          <p:nvPr/>
        </p:nvCxnSpPr>
        <p:spPr>
          <a:xfrm flipH="1" flipV="1">
            <a:off x="8723901" y="7992562"/>
            <a:ext cx="668729" cy="60753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C7FB40F5-8A84-48AE-BE5E-4A53B129A825}"/>
              </a:ext>
            </a:extLst>
          </p:cNvPr>
          <p:cNvCxnSpPr>
            <a:cxnSpLocks/>
            <a:stCxn id="329" idx="0"/>
          </p:cNvCxnSpPr>
          <p:nvPr/>
        </p:nvCxnSpPr>
        <p:spPr>
          <a:xfrm flipV="1">
            <a:off x="4544753" y="6691723"/>
            <a:ext cx="280543" cy="45859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1C6F53AB-79EF-4FE0-AA9E-411836130A37}"/>
              </a:ext>
            </a:extLst>
          </p:cNvPr>
          <p:cNvGrpSpPr/>
          <p:nvPr/>
        </p:nvGrpSpPr>
        <p:grpSpPr>
          <a:xfrm>
            <a:off x="4967115" y="5611469"/>
            <a:ext cx="1318908" cy="623778"/>
            <a:chOff x="10320771" y="10040900"/>
            <a:chExt cx="1007963" cy="658828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AF184E26-180C-4F24-A353-3EFD47686E7B}"/>
                </a:ext>
              </a:extLst>
            </p:cNvPr>
            <p:cNvSpPr txBox="1"/>
            <p:nvPr/>
          </p:nvSpPr>
          <p:spPr>
            <a:xfrm>
              <a:off x="10320771" y="10040900"/>
              <a:ext cx="1007963" cy="633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Character Construction and Interpretation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5761815F-47D9-47D8-92FD-ADE3BB52959A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188B3773-9181-4A88-96FB-EBBFAF5EA1B4}"/>
              </a:ext>
            </a:extLst>
          </p:cNvPr>
          <p:cNvCxnSpPr>
            <a:cxnSpLocks/>
            <a:stCxn id="335" idx="2"/>
          </p:cNvCxnSpPr>
          <p:nvPr/>
        </p:nvCxnSpPr>
        <p:spPr>
          <a:xfrm flipH="1">
            <a:off x="5410826" y="6235240"/>
            <a:ext cx="213562" cy="44706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CB1801F0-6338-44C9-9FD4-A59EFCF66FBB}"/>
              </a:ext>
            </a:extLst>
          </p:cNvPr>
          <p:cNvGrpSpPr/>
          <p:nvPr/>
        </p:nvGrpSpPr>
        <p:grpSpPr>
          <a:xfrm>
            <a:off x="3533864" y="5637078"/>
            <a:ext cx="1518556" cy="653781"/>
            <a:chOff x="10320771" y="10040900"/>
            <a:chExt cx="1007963" cy="658828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162872D2-6BF5-4FE8-92BF-B75529374FE2}"/>
                </a:ext>
              </a:extLst>
            </p:cNvPr>
            <p:cNvSpPr txBox="1"/>
            <p:nvPr/>
          </p:nvSpPr>
          <p:spPr>
            <a:xfrm>
              <a:off x="10320771" y="10040900"/>
              <a:ext cx="1007963" cy="5313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Use of Performance Space and Spatial Relationships on Stage 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0C88236D-AB7A-4048-9350-2B4429095C15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7CDCE0A7-DFAE-4612-AD5E-EF4EBE5CBB7B}"/>
              </a:ext>
            </a:extLst>
          </p:cNvPr>
          <p:cNvCxnSpPr>
            <a:cxnSpLocks/>
            <a:stCxn id="339" idx="2"/>
          </p:cNvCxnSpPr>
          <p:nvPr/>
        </p:nvCxnSpPr>
        <p:spPr>
          <a:xfrm>
            <a:off x="4290631" y="6290859"/>
            <a:ext cx="254121" cy="384197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DB69E445-2C41-4598-809B-7B56A8DB3BC3}"/>
              </a:ext>
            </a:extLst>
          </p:cNvPr>
          <p:cNvGrpSpPr/>
          <p:nvPr/>
        </p:nvGrpSpPr>
        <p:grpSpPr>
          <a:xfrm>
            <a:off x="2236552" y="7133445"/>
            <a:ext cx="1318354" cy="679268"/>
            <a:chOff x="10320771" y="10040900"/>
            <a:chExt cx="1007963" cy="707781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017526C2-D0BE-41DF-868D-C015EFC3B761}"/>
                </a:ext>
              </a:extLst>
            </p:cNvPr>
            <p:cNvSpPr txBox="1"/>
            <p:nvPr/>
          </p:nvSpPr>
          <p:spPr>
            <a:xfrm>
              <a:off x="10320771" y="10040900"/>
              <a:ext cx="1007963" cy="7077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Relationships Between Performers and Audience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5623661E-D102-49BF-91B9-4A897D736BEC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D45828B2-0C44-4C52-9B2E-C73E42AA31D8}"/>
              </a:ext>
            </a:extLst>
          </p:cNvPr>
          <p:cNvCxnSpPr>
            <a:cxnSpLocks/>
          </p:cNvCxnSpPr>
          <p:nvPr/>
        </p:nvCxnSpPr>
        <p:spPr>
          <a:xfrm flipV="1">
            <a:off x="2727149" y="6683581"/>
            <a:ext cx="428202" cy="448653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59463AF8-EF85-4D37-B776-C89B64B71701}"/>
              </a:ext>
            </a:extLst>
          </p:cNvPr>
          <p:cNvGrpSpPr/>
          <p:nvPr/>
        </p:nvGrpSpPr>
        <p:grpSpPr>
          <a:xfrm>
            <a:off x="131827" y="6550519"/>
            <a:ext cx="963093" cy="793041"/>
            <a:chOff x="10320771" y="10040900"/>
            <a:chExt cx="1007963" cy="852998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65CB4B89-0D5C-4422-BE19-ABF5FBED7FE8}"/>
                </a:ext>
              </a:extLst>
            </p:cNvPr>
            <p:cNvSpPr txBox="1"/>
            <p:nvPr/>
          </p:nvSpPr>
          <p:spPr>
            <a:xfrm>
              <a:off x="10320771" y="10040900"/>
              <a:ext cx="1007963" cy="852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Rehearsing and Learning Lines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5A345CD0-2227-48D4-9F30-87B3E06B4C7B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E477954-53E2-4D48-85BF-04B6E4ABD53D}"/>
              </a:ext>
            </a:extLst>
          </p:cNvPr>
          <p:cNvCxnSpPr>
            <a:cxnSpLocks/>
            <a:stCxn id="349" idx="3"/>
          </p:cNvCxnSpPr>
          <p:nvPr/>
        </p:nvCxnSpPr>
        <p:spPr>
          <a:xfrm flipV="1">
            <a:off x="1022445" y="6410406"/>
            <a:ext cx="416732" cy="448195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Rectangle 354">
            <a:extLst>
              <a:ext uri="{FF2B5EF4-FFF2-40B4-BE49-F238E27FC236}">
                <a16:creationId xmlns:a16="http://schemas.microsoft.com/office/drawing/2014/main" id="{796B44C8-DB20-45AC-888C-15C92B45943C}"/>
              </a:ext>
            </a:extLst>
          </p:cNvPr>
          <p:cNvSpPr/>
          <p:nvPr/>
        </p:nvSpPr>
        <p:spPr>
          <a:xfrm>
            <a:off x="2118052" y="5732761"/>
            <a:ext cx="1366545" cy="600164"/>
          </a:xfrm>
          <a:prstGeom prst="rect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Communication and Engagement with the Audience. </a:t>
            </a:r>
          </a:p>
        </p:txBody>
      </p: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05E5C271-3981-424A-8645-E2E237CB9E0E}"/>
              </a:ext>
            </a:extLst>
          </p:cNvPr>
          <p:cNvGrpSpPr/>
          <p:nvPr/>
        </p:nvGrpSpPr>
        <p:grpSpPr>
          <a:xfrm>
            <a:off x="70406" y="5042892"/>
            <a:ext cx="818509" cy="1305254"/>
            <a:chOff x="10370701" y="10044818"/>
            <a:chExt cx="904767" cy="654910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6300B173-0AE8-4F7D-BFF9-48A6E926985C}"/>
                </a:ext>
              </a:extLst>
            </p:cNvPr>
            <p:cNvSpPr txBox="1"/>
            <p:nvPr/>
          </p:nvSpPr>
          <p:spPr>
            <a:xfrm>
              <a:off x="10370701" y="10053456"/>
              <a:ext cx="904767" cy="6408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Arial Narrow" panose="020B0606020202030204" pitchFamily="34" charset="0"/>
                </a:rPr>
                <a:t>Vocal Expression </a:t>
              </a:r>
              <a:r>
                <a:rPr lang="en-GB" sz="1100" dirty="0">
                  <a:latin typeface="Arial Narrow" panose="020B0606020202030204" pitchFamily="34" charset="0"/>
                </a:rPr>
                <a:t>Clarity, Pace, Inflection, Pitch and Projection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9B8E6989-916B-412E-A93E-77D3CBE41A4F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359B0118-DE21-4CB6-99FF-75071C19C8B2}"/>
              </a:ext>
            </a:extLst>
          </p:cNvPr>
          <p:cNvGrpSpPr/>
          <p:nvPr/>
        </p:nvGrpSpPr>
        <p:grpSpPr>
          <a:xfrm>
            <a:off x="1817481" y="5051387"/>
            <a:ext cx="1279600" cy="608117"/>
            <a:chOff x="10370701" y="10044818"/>
            <a:chExt cx="882181" cy="660480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5E5D3817-E52F-46B4-B30E-8497B844D31C}"/>
                </a:ext>
              </a:extLst>
            </p:cNvPr>
            <p:cNvSpPr txBox="1"/>
            <p:nvPr/>
          </p:nvSpPr>
          <p:spPr>
            <a:xfrm>
              <a:off x="10370701" y="10053456"/>
              <a:ext cx="872040" cy="6518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Arial Narrow" panose="020B0606020202030204" pitchFamily="34" charset="0"/>
                </a:rPr>
                <a:t>Physicality</a:t>
              </a:r>
            </a:p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Space, Gesture, Stillness and Stance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C3ED35C9-0751-4F6D-A61E-AE438B4C1152}"/>
                </a:ext>
              </a:extLst>
            </p:cNvPr>
            <p:cNvSpPr/>
            <p:nvPr/>
          </p:nvSpPr>
          <p:spPr>
            <a:xfrm>
              <a:off x="10393289" y="1004481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B6AAE2FE-3BC7-4019-BA58-4D98D92801B1}"/>
              </a:ext>
            </a:extLst>
          </p:cNvPr>
          <p:cNvCxnSpPr>
            <a:cxnSpLocks/>
            <a:stCxn id="362" idx="3"/>
          </p:cNvCxnSpPr>
          <p:nvPr/>
        </p:nvCxnSpPr>
        <p:spPr>
          <a:xfrm>
            <a:off x="868483" y="5695519"/>
            <a:ext cx="486933" cy="502857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64D03DC5-721F-4A15-8A21-FC33769C77B6}"/>
              </a:ext>
            </a:extLst>
          </p:cNvPr>
          <p:cNvCxnSpPr>
            <a:cxnSpLocks/>
            <a:stCxn id="365" idx="1"/>
          </p:cNvCxnSpPr>
          <p:nvPr/>
        </p:nvCxnSpPr>
        <p:spPr>
          <a:xfrm flipH="1">
            <a:off x="1255119" y="5352882"/>
            <a:ext cx="595126" cy="193401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EA0C4AE0-539B-4D65-B2B7-C8D9F2DB3DCF}"/>
              </a:ext>
            </a:extLst>
          </p:cNvPr>
          <p:cNvGrpSpPr/>
          <p:nvPr/>
        </p:nvGrpSpPr>
        <p:grpSpPr>
          <a:xfrm>
            <a:off x="120093" y="3537942"/>
            <a:ext cx="1049948" cy="1319709"/>
            <a:chOff x="10370701" y="10044838"/>
            <a:chExt cx="904767" cy="654910"/>
          </a:xfrm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B35A206F-AB3F-41F4-909C-01B4A07C00AF}"/>
                </a:ext>
              </a:extLst>
            </p:cNvPr>
            <p:cNvSpPr txBox="1"/>
            <p:nvPr/>
          </p:nvSpPr>
          <p:spPr>
            <a:xfrm>
              <a:off x="10370701" y="10053456"/>
              <a:ext cx="904767" cy="5754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Contact, Relationships, Communication with other Performers on Stage (Proxemics)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41730364-4D2E-456B-96A2-7D19D493B859}"/>
                </a:ext>
              </a:extLst>
            </p:cNvPr>
            <p:cNvSpPr/>
            <p:nvPr/>
          </p:nvSpPr>
          <p:spPr>
            <a:xfrm>
              <a:off x="10393289" y="10044838"/>
              <a:ext cx="859593" cy="654910"/>
            </a:xfrm>
            <a:prstGeom prst="rect">
              <a:avLst/>
            </a:prstGeom>
            <a:ln w="38100" cap="rnd"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3C7C41F2-8B2D-412F-9F91-31198DA70FF1}"/>
              </a:ext>
            </a:extLst>
          </p:cNvPr>
          <p:cNvCxnSpPr>
            <a:cxnSpLocks/>
          </p:cNvCxnSpPr>
          <p:nvPr/>
        </p:nvCxnSpPr>
        <p:spPr>
          <a:xfrm>
            <a:off x="888915" y="4854095"/>
            <a:ext cx="434232" cy="476251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8C64A055-675E-45B0-A67E-628DAE7BF513}"/>
              </a:ext>
            </a:extLst>
          </p:cNvPr>
          <p:cNvCxnSpPr>
            <a:cxnSpLocks/>
          </p:cNvCxnSpPr>
          <p:nvPr/>
        </p:nvCxnSpPr>
        <p:spPr>
          <a:xfrm>
            <a:off x="2383584" y="6306186"/>
            <a:ext cx="492659" cy="356883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4F3C8DD4-E395-4B39-B286-FA8A439BF695}"/>
              </a:ext>
            </a:extLst>
          </p:cNvPr>
          <p:cNvGrpSpPr/>
          <p:nvPr/>
        </p:nvGrpSpPr>
        <p:grpSpPr>
          <a:xfrm>
            <a:off x="5953243" y="1154048"/>
            <a:ext cx="1761546" cy="808660"/>
            <a:chOff x="3099657" y="3579957"/>
            <a:chExt cx="1814077" cy="521721"/>
          </a:xfrm>
        </p:grpSpPr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8077ED77-AA08-47DB-BEE8-835707AA99CD}"/>
                </a:ext>
              </a:extLst>
            </p:cNvPr>
            <p:cNvSpPr txBox="1"/>
            <p:nvPr/>
          </p:nvSpPr>
          <p:spPr>
            <a:xfrm>
              <a:off x="3099657" y="3592714"/>
              <a:ext cx="1814077" cy="450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Arial Narrow" panose="020B0606020202030204" pitchFamily="34" charset="0"/>
                </a:rPr>
                <a:t>Interpreting One Complete Performance Text, in Light of One Practitioner for a Contemporary Audience</a:t>
              </a:r>
              <a:endParaRPr lang="en-US" sz="1100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E1928BE1-3703-4E14-9CDB-CE1554992AF8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E49218DE-E611-4FEA-9C18-37947ABBA53A}"/>
              </a:ext>
            </a:extLst>
          </p:cNvPr>
          <p:cNvGrpSpPr/>
          <p:nvPr/>
        </p:nvGrpSpPr>
        <p:grpSpPr>
          <a:xfrm>
            <a:off x="8416339" y="4581776"/>
            <a:ext cx="1125592" cy="1182423"/>
            <a:chOff x="3088813" y="3579957"/>
            <a:chExt cx="1811597" cy="640284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03095465-47B1-4781-B919-DFF881513459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617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Arial Narrow" panose="020B0606020202030204" pitchFamily="34" charset="0"/>
                </a:rPr>
                <a:t>Page to Stage: Realisation of a Complete Performance Text</a:t>
              </a:r>
              <a:endParaRPr lang="en-US" sz="1100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DB30D6DC-90E7-4B24-8AF1-13AEA4CA831F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3DFF0F12-FDCF-4399-A5D3-C68B9AEC2031}"/>
              </a:ext>
            </a:extLst>
          </p:cNvPr>
          <p:cNvCxnSpPr>
            <a:cxnSpLocks/>
            <a:stCxn id="452" idx="3"/>
          </p:cNvCxnSpPr>
          <p:nvPr/>
        </p:nvCxnSpPr>
        <p:spPr>
          <a:xfrm>
            <a:off x="7970122" y="3410837"/>
            <a:ext cx="587446" cy="501741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D25CAD24-700E-4C2C-84A3-AC3E463699ED}"/>
              </a:ext>
            </a:extLst>
          </p:cNvPr>
          <p:cNvGrpSpPr/>
          <p:nvPr/>
        </p:nvGrpSpPr>
        <p:grpSpPr>
          <a:xfrm>
            <a:off x="4762464" y="5032832"/>
            <a:ext cx="1202400" cy="959022"/>
            <a:chOff x="3088813" y="3579957"/>
            <a:chExt cx="1811597" cy="1059975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2139A014-F938-404F-8B7C-ED766DC20109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103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 How Ideas were Communicated</a:t>
              </a:r>
              <a:endParaRPr lang="en-US" sz="1100" i="1" dirty="0">
                <a:latin typeface="Arial Narrow" panose="020B0606020202030204" pitchFamily="34" charset="0"/>
              </a:endParaRPr>
            </a:p>
            <a:p>
              <a:pPr algn="ctr"/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90035F07-EB45-4749-B87C-778919019EAD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A4707C32-7F1A-4DF6-A3DF-1DD9F5FD5545}"/>
              </a:ext>
            </a:extLst>
          </p:cNvPr>
          <p:cNvGrpSpPr/>
          <p:nvPr/>
        </p:nvGrpSpPr>
        <p:grpSpPr>
          <a:xfrm>
            <a:off x="4285446" y="3185528"/>
            <a:ext cx="1168949" cy="941303"/>
            <a:chOff x="3089617" y="3579957"/>
            <a:chExt cx="1811597" cy="521721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F2C10BBF-59DC-43F4-AADE-486A9D681784}"/>
                </a:ext>
              </a:extLst>
            </p:cNvPr>
            <p:cNvSpPr txBox="1"/>
            <p:nvPr/>
          </p:nvSpPr>
          <p:spPr>
            <a:xfrm>
              <a:off x="3089617" y="3587601"/>
              <a:ext cx="1811597" cy="514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Design Considerations: Costume, Set, Props, Lighting and Sound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EC4ABA29-9A8F-4503-B441-8F96FF3058A4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AC2284BA-9F50-4072-BDA7-2B860F5E9901}"/>
              </a:ext>
            </a:extLst>
          </p:cNvPr>
          <p:cNvGrpSpPr/>
          <p:nvPr/>
        </p:nvGrpSpPr>
        <p:grpSpPr>
          <a:xfrm>
            <a:off x="5466688" y="3559789"/>
            <a:ext cx="1377294" cy="659359"/>
            <a:chOff x="3088813" y="3579957"/>
            <a:chExt cx="1811597" cy="528869"/>
          </a:xfrm>
        </p:grpSpPr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BD3ACBA6-635D-45DF-883D-F7A906991E7A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50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Director’s Concept/Interpretation and Performance Style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ED8949FE-385C-44D2-8D36-B6C3BAB886E2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4304E5B7-4747-45A0-961A-1ED583C67EF0}"/>
              </a:ext>
            </a:extLst>
          </p:cNvPr>
          <p:cNvGrpSpPr/>
          <p:nvPr/>
        </p:nvGrpSpPr>
        <p:grpSpPr>
          <a:xfrm>
            <a:off x="6863489" y="3746483"/>
            <a:ext cx="1003124" cy="458115"/>
            <a:chOff x="3088813" y="3579957"/>
            <a:chExt cx="1811597" cy="521721"/>
          </a:xfrm>
        </p:grpSpPr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11508A3D-774D-4538-9FC2-014A2A3A5A00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27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Forming Critical Judgements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E30C4469-DECE-4932-81A6-677987D0E180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E3A3DD08-D118-4645-A169-458F03D5CDF3}"/>
              </a:ext>
            </a:extLst>
          </p:cNvPr>
          <p:cNvCxnSpPr>
            <a:cxnSpLocks/>
          </p:cNvCxnSpPr>
          <p:nvPr/>
        </p:nvCxnSpPr>
        <p:spPr>
          <a:xfrm flipH="1" flipV="1">
            <a:off x="4718413" y="4618189"/>
            <a:ext cx="282864" cy="408567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6B7DFFF3-CABE-42CD-AA7B-DD75EAE727BA}"/>
              </a:ext>
            </a:extLst>
          </p:cNvPr>
          <p:cNvCxnSpPr>
            <a:cxnSpLocks/>
            <a:stCxn id="412" idx="2"/>
          </p:cNvCxnSpPr>
          <p:nvPr/>
        </p:nvCxnSpPr>
        <p:spPr>
          <a:xfrm>
            <a:off x="4877200" y="4126831"/>
            <a:ext cx="158510" cy="459861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13680F7-B8F7-43D2-BACC-09E67355C77E}"/>
              </a:ext>
            </a:extLst>
          </p:cNvPr>
          <p:cNvCxnSpPr>
            <a:cxnSpLocks/>
            <a:stCxn id="432" idx="0"/>
          </p:cNvCxnSpPr>
          <p:nvPr/>
        </p:nvCxnSpPr>
        <p:spPr>
          <a:xfrm flipH="1" flipV="1">
            <a:off x="6374785" y="4587991"/>
            <a:ext cx="138198" cy="386238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7AD66C6B-7C84-48F6-8A13-A025983DF089}"/>
              </a:ext>
            </a:extLst>
          </p:cNvPr>
          <p:cNvGrpSpPr/>
          <p:nvPr/>
        </p:nvGrpSpPr>
        <p:grpSpPr>
          <a:xfrm>
            <a:off x="7009898" y="4983858"/>
            <a:ext cx="1409782" cy="468782"/>
            <a:chOff x="3088813" y="3579957"/>
            <a:chExt cx="1811597" cy="521721"/>
          </a:xfrm>
        </p:grpSpPr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DA56DF08-671F-4630-ABA7-79EFD3C01B1F}"/>
                </a:ext>
              </a:extLst>
            </p:cNvPr>
            <p:cNvSpPr txBox="1"/>
            <p:nvPr/>
          </p:nvSpPr>
          <p:spPr>
            <a:xfrm>
              <a:off x="3088813" y="3602397"/>
              <a:ext cx="1811597" cy="485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Interpreting, Analysing and Evaluating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6ECE8BB0-C50A-45BF-8200-903EBF99831A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21602D26-CDDC-4850-8F2E-19D40F549B6D}"/>
              </a:ext>
            </a:extLst>
          </p:cNvPr>
          <p:cNvGrpSpPr/>
          <p:nvPr/>
        </p:nvGrpSpPr>
        <p:grpSpPr>
          <a:xfrm>
            <a:off x="6047363" y="4974229"/>
            <a:ext cx="918978" cy="466413"/>
            <a:chOff x="3088813" y="3579957"/>
            <a:chExt cx="1811597" cy="521721"/>
          </a:xfrm>
        </p:grpSpPr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4322F058-4B7D-4A7A-A2B1-F8741AB6A9DD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361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Impact on  Audience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53C1E59C-C021-4D2E-AB77-DFF127D43F49}"/>
                </a:ext>
              </a:extLst>
            </p:cNvPr>
            <p:cNvSpPr/>
            <p:nvPr/>
          </p:nvSpPr>
          <p:spPr>
            <a:xfrm>
              <a:off x="3174677" y="3579957"/>
              <a:ext cx="1664038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9AE9BCD3-6358-445E-B844-F893087D0DAD}"/>
              </a:ext>
            </a:extLst>
          </p:cNvPr>
          <p:cNvGrpSpPr/>
          <p:nvPr/>
        </p:nvGrpSpPr>
        <p:grpSpPr>
          <a:xfrm>
            <a:off x="7671404" y="966102"/>
            <a:ext cx="1761546" cy="465673"/>
            <a:chOff x="3088813" y="3579957"/>
            <a:chExt cx="1811597" cy="521721"/>
          </a:xfrm>
        </p:grpSpPr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6CA52CE7-DC10-4DE7-A367-180735014E19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395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Visual and Non-Verbal Forms of Communication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D8BC83C2-5AEB-4C60-AE95-DD946BB6D290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0CC69863-5335-4ACB-BA9A-44F873004261}"/>
              </a:ext>
            </a:extLst>
          </p:cNvPr>
          <p:cNvCxnSpPr>
            <a:cxnSpLocks/>
            <a:stCxn id="415" idx="2"/>
          </p:cNvCxnSpPr>
          <p:nvPr/>
        </p:nvCxnSpPr>
        <p:spPr>
          <a:xfrm flipH="1">
            <a:off x="6150125" y="4210236"/>
            <a:ext cx="14398" cy="368978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3968C277-2C95-4C10-A0D9-E37DD7787FB8}"/>
              </a:ext>
            </a:extLst>
          </p:cNvPr>
          <p:cNvCxnSpPr>
            <a:cxnSpLocks/>
          </p:cNvCxnSpPr>
          <p:nvPr/>
        </p:nvCxnSpPr>
        <p:spPr>
          <a:xfrm flipH="1">
            <a:off x="7239814" y="4219148"/>
            <a:ext cx="24088" cy="356024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A8B6F686-06E9-4686-8204-F250A250853C}"/>
              </a:ext>
            </a:extLst>
          </p:cNvPr>
          <p:cNvCxnSpPr>
            <a:cxnSpLocks/>
          </p:cNvCxnSpPr>
          <p:nvPr/>
        </p:nvCxnSpPr>
        <p:spPr>
          <a:xfrm flipH="1" flipV="1">
            <a:off x="6935047" y="4579214"/>
            <a:ext cx="656182" cy="414253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E9B0A745-8DB6-4CF3-817A-BFC6B756BC7F}"/>
              </a:ext>
            </a:extLst>
          </p:cNvPr>
          <p:cNvGrpSpPr/>
          <p:nvPr/>
        </p:nvGrpSpPr>
        <p:grpSpPr>
          <a:xfrm>
            <a:off x="6798734" y="3165880"/>
            <a:ext cx="1211004" cy="489913"/>
            <a:chOff x="3014479" y="3579957"/>
            <a:chExt cx="1885931" cy="521721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2C0C72ED-EA6B-410A-B13F-52E546CE9D07}"/>
                </a:ext>
              </a:extLst>
            </p:cNvPr>
            <p:cNvSpPr txBox="1"/>
            <p:nvPr/>
          </p:nvSpPr>
          <p:spPr>
            <a:xfrm>
              <a:off x="3014479" y="3602398"/>
              <a:ext cx="1885931" cy="345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i="1" dirty="0">
                  <a:latin typeface="Arial Narrow" panose="020B0606020202030204" pitchFamily="34" charset="0"/>
                </a:rPr>
                <a:t>Set Text: August Wilson’s ‘Fences’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52" name="Rectangle 451">
              <a:extLst>
                <a:ext uri="{FF2B5EF4-FFF2-40B4-BE49-F238E27FC236}">
                  <a16:creationId xmlns:a16="http://schemas.microsoft.com/office/drawing/2014/main" id="{CEB2583F-6CBC-4776-BC80-1360345D7A07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8D9D39F5-CFB0-4CC7-9D0F-D44A8ADAB5A5}"/>
              </a:ext>
            </a:extLst>
          </p:cNvPr>
          <p:cNvCxnSpPr>
            <a:cxnSpLocks/>
          </p:cNvCxnSpPr>
          <p:nvPr/>
        </p:nvCxnSpPr>
        <p:spPr>
          <a:xfrm flipH="1" flipV="1">
            <a:off x="7531919" y="4581776"/>
            <a:ext cx="866995" cy="226469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B2EEFCF9-7F2A-4D4C-AB5B-5202E9C31F05}"/>
              </a:ext>
            </a:extLst>
          </p:cNvPr>
          <p:cNvGrpSpPr/>
          <p:nvPr/>
        </p:nvGrpSpPr>
        <p:grpSpPr>
          <a:xfrm>
            <a:off x="8694134" y="3971147"/>
            <a:ext cx="839330" cy="524634"/>
            <a:chOff x="3088813" y="3579957"/>
            <a:chExt cx="1811597" cy="521721"/>
          </a:xfrm>
        </p:grpSpPr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44C2437C-5B15-4AF9-8849-081CD243E32B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428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Mood/ Atmosphere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62" name="Rectangle 461">
              <a:extLst>
                <a:ext uri="{FF2B5EF4-FFF2-40B4-BE49-F238E27FC236}">
                  <a16:creationId xmlns:a16="http://schemas.microsoft.com/office/drawing/2014/main" id="{49D4221C-4746-4332-A06B-AB5F762F0F9F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06C1C516-8347-4604-A01C-CE4D92B1CE46}"/>
              </a:ext>
            </a:extLst>
          </p:cNvPr>
          <p:cNvGrpSpPr/>
          <p:nvPr/>
        </p:nvGrpSpPr>
        <p:grpSpPr>
          <a:xfrm>
            <a:off x="5722023" y="2912794"/>
            <a:ext cx="920177" cy="491520"/>
            <a:chOff x="3088813" y="3579957"/>
            <a:chExt cx="1811597" cy="521721"/>
          </a:xfrm>
        </p:grpSpPr>
        <p:sp>
          <p:nvSpPr>
            <p:cNvPr id="464" name="TextBox 463">
              <a:extLst>
                <a:ext uri="{FF2B5EF4-FFF2-40B4-BE49-F238E27FC236}">
                  <a16:creationId xmlns:a16="http://schemas.microsoft.com/office/drawing/2014/main" id="{EC924C3E-8E41-4F4A-B508-43204F96556B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457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Practitioner Methodology 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65" name="Rectangle 464">
              <a:extLst>
                <a:ext uri="{FF2B5EF4-FFF2-40B4-BE49-F238E27FC236}">
                  <a16:creationId xmlns:a16="http://schemas.microsoft.com/office/drawing/2014/main" id="{B3C799DF-55A6-4879-9A3F-FBEE4F93BB3F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5BA6D159-AB45-4C71-AE5A-EF4BFA398144}"/>
              </a:ext>
            </a:extLst>
          </p:cNvPr>
          <p:cNvGrpSpPr/>
          <p:nvPr/>
        </p:nvGrpSpPr>
        <p:grpSpPr>
          <a:xfrm>
            <a:off x="8702230" y="2423913"/>
            <a:ext cx="815505" cy="491520"/>
            <a:chOff x="3088813" y="3579957"/>
            <a:chExt cx="1811597" cy="521721"/>
          </a:xfrm>
        </p:grpSpPr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C2CE95E9-EDD5-430B-AF60-0BA865DE6EAE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457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Physicality and Voice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880E8847-6279-491F-98D9-9679330EBBA5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FB61809C-0FBD-4E9F-89B9-4DA9521E13C5}"/>
              </a:ext>
            </a:extLst>
          </p:cNvPr>
          <p:cNvGrpSpPr/>
          <p:nvPr/>
        </p:nvGrpSpPr>
        <p:grpSpPr>
          <a:xfrm>
            <a:off x="8418181" y="1526281"/>
            <a:ext cx="1125593" cy="1435656"/>
            <a:chOff x="3107787" y="3574256"/>
            <a:chExt cx="1811597" cy="996398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7ED5257D-26B4-465E-9C65-C9C4D6CDAAD9}"/>
                </a:ext>
              </a:extLst>
            </p:cNvPr>
            <p:cNvSpPr txBox="1"/>
            <p:nvPr/>
          </p:nvSpPr>
          <p:spPr>
            <a:xfrm>
              <a:off x="3107787" y="3574256"/>
              <a:ext cx="1811597" cy="996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Ways the Playwright has Communicated Ideas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471" name="Rectangle 470">
              <a:extLst>
                <a:ext uri="{FF2B5EF4-FFF2-40B4-BE49-F238E27FC236}">
                  <a16:creationId xmlns:a16="http://schemas.microsoft.com/office/drawing/2014/main" id="{278F7238-D796-478C-85BF-C6B1F8930717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073D4288-F67B-4E85-85CB-026D62C7E287}"/>
              </a:ext>
            </a:extLst>
          </p:cNvPr>
          <p:cNvCxnSpPr>
            <a:cxnSpLocks/>
          </p:cNvCxnSpPr>
          <p:nvPr/>
        </p:nvCxnSpPr>
        <p:spPr>
          <a:xfrm flipH="1">
            <a:off x="7964801" y="1447269"/>
            <a:ext cx="260368" cy="942519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>
            <a:extLst>
              <a:ext uri="{FF2B5EF4-FFF2-40B4-BE49-F238E27FC236}">
                <a16:creationId xmlns:a16="http://schemas.microsoft.com/office/drawing/2014/main" id="{7A594139-6D74-49D6-83E4-96CE8DF04114}"/>
              </a:ext>
            </a:extLst>
          </p:cNvPr>
          <p:cNvCxnSpPr>
            <a:cxnSpLocks/>
          </p:cNvCxnSpPr>
          <p:nvPr/>
        </p:nvCxnSpPr>
        <p:spPr>
          <a:xfrm flipH="1">
            <a:off x="8409621" y="2296769"/>
            <a:ext cx="238798" cy="419256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8275F5DE-6A8C-4944-AB85-F3810E544298}"/>
              </a:ext>
            </a:extLst>
          </p:cNvPr>
          <p:cNvCxnSpPr>
            <a:cxnSpLocks/>
          </p:cNvCxnSpPr>
          <p:nvPr/>
        </p:nvCxnSpPr>
        <p:spPr>
          <a:xfrm flipH="1">
            <a:off x="8505150" y="2639914"/>
            <a:ext cx="244608" cy="297984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223B295F-8922-4B5F-83BD-9989BD9FADD1}"/>
              </a:ext>
            </a:extLst>
          </p:cNvPr>
          <p:cNvCxnSpPr>
            <a:cxnSpLocks/>
            <a:stCxn id="462" idx="1"/>
          </p:cNvCxnSpPr>
          <p:nvPr/>
        </p:nvCxnSpPr>
        <p:spPr>
          <a:xfrm flipH="1" flipV="1">
            <a:off x="8470686" y="4162580"/>
            <a:ext cx="263230" cy="70884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>
            <a:extLst>
              <a:ext uri="{FF2B5EF4-FFF2-40B4-BE49-F238E27FC236}">
                <a16:creationId xmlns:a16="http://schemas.microsoft.com/office/drawing/2014/main" id="{DD0D25E9-863C-4357-A5A7-3120EE396930}"/>
              </a:ext>
            </a:extLst>
          </p:cNvPr>
          <p:cNvCxnSpPr>
            <a:cxnSpLocks/>
          </p:cNvCxnSpPr>
          <p:nvPr/>
        </p:nvCxnSpPr>
        <p:spPr>
          <a:xfrm>
            <a:off x="7308434" y="1954764"/>
            <a:ext cx="306714" cy="415599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89E814CF-B6BB-4B5B-8B52-2CBD19DD5DA6}"/>
              </a:ext>
            </a:extLst>
          </p:cNvPr>
          <p:cNvCxnSpPr>
            <a:cxnSpLocks/>
            <a:stCxn id="465" idx="0"/>
          </p:cNvCxnSpPr>
          <p:nvPr/>
        </p:nvCxnSpPr>
        <p:spPr>
          <a:xfrm flipV="1">
            <a:off x="6188250" y="2414075"/>
            <a:ext cx="56651" cy="498719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29E28BCD-5C3F-481A-A6A7-C067CE196149}"/>
              </a:ext>
            </a:extLst>
          </p:cNvPr>
          <p:cNvGrpSpPr/>
          <p:nvPr/>
        </p:nvGrpSpPr>
        <p:grpSpPr>
          <a:xfrm>
            <a:off x="4925222" y="1217777"/>
            <a:ext cx="1038328" cy="651226"/>
            <a:chOff x="3088813" y="3579957"/>
            <a:chExt cx="1811597" cy="521721"/>
          </a:xfrm>
        </p:grpSpPr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D87D4B97-0C59-4F0C-9AC6-05BBEB32ED71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480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i="1" dirty="0">
                  <a:latin typeface="Arial Narrow" panose="020B0606020202030204" pitchFamily="34" charset="0"/>
                </a:rPr>
                <a:t>Set Text: Georg Büchner’s Woyzeck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501" name="Rectangle 500">
              <a:extLst>
                <a:ext uri="{FF2B5EF4-FFF2-40B4-BE49-F238E27FC236}">
                  <a16:creationId xmlns:a16="http://schemas.microsoft.com/office/drawing/2014/main" id="{2292A933-B815-4C22-8214-48B1F945EA39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502" name="Straight Connector 501">
            <a:extLst>
              <a:ext uri="{FF2B5EF4-FFF2-40B4-BE49-F238E27FC236}">
                <a16:creationId xmlns:a16="http://schemas.microsoft.com/office/drawing/2014/main" id="{C1EBFD3B-A8D0-4A66-A13C-96A0EEA4424C}"/>
              </a:ext>
            </a:extLst>
          </p:cNvPr>
          <p:cNvCxnSpPr>
            <a:cxnSpLocks/>
          </p:cNvCxnSpPr>
          <p:nvPr/>
        </p:nvCxnSpPr>
        <p:spPr>
          <a:xfrm flipH="1">
            <a:off x="4994971" y="1887192"/>
            <a:ext cx="169167" cy="535582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3F7E205D-10EB-4770-8A38-ED7EAD824266}"/>
              </a:ext>
            </a:extLst>
          </p:cNvPr>
          <p:cNvGrpSpPr/>
          <p:nvPr/>
        </p:nvGrpSpPr>
        <p:grpSpPr>
          <a:xfrm>
            <a:off x="1059712" y="679890"/>
            <a:ext cx="2483024" cy="1148764"/>
            <a:chOff x="3661697" y="5022503"/>
            <a:chExt cx="1001084" cy="635106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701C3E7E-FC9E-42F1-93D3-8231216B8586}"/>
                </a:ext>
              </a:extLst>
            </p:cNvPr>
            <p:cNvSpPr/>
            <p:nvPr/>
          </p:nvSpPr>
          <p:spPr>
            <a:xfrm>
              <a:off x="3661697" y="5022503"/>
              <a:ext cx="1001084" cy="635106"/>
            </a:xfrm>
            <a:prstGeom prst="rect">
              <a:avLst/>
            </a:prstGeom>
            <a:ln w="38100" cap="rnd">
              <a:solidFill>
                <a:srgbClr val="7030A0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38514301-4015-4AE8-A632-E80C18E82916}"/>
                </a:ext>
              </a:extLst>
            </p:cNvPr>
            <p:cNvSpPr txBox="1"/>
            <p:nvPr/>
          </p:nvSpPr>
          <p:spPr>
            <a:xfrm>
              <a:off x="3698580" y="5030942"/>
              <a:ext cx="922112" cy="612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u="sng" dirty="0">
                  <a:latin typeface="Arial Narrow" panose="020B0606020202030204" pitchFamily="34" charset="0"/>
                </a:rPr>
                <a:t>External Assessment and Moderation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Written Exam (2 hours 30 Minutes)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Section A: Live Theatre (20 Marks)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Section B: Page To Stage (36 Marks)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Section C: Interpreting Text (24 Marks)</a:t>
              </a:r>
            </a:p>
            <a:p>
              <a:pPr algn="ctr"/>
              <a:r>
                <a:rPr lang="en-US" sz="1100" dirty="0">
                  <a:latin typeface="Arial Narrow" panose="020B0606020202030204" pitchFamily="34" charset="0"/>
                </a:rPr>
                <a:t>80 Marks (40% of Overall Qualification)</a:t>
              </a:r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A4BDF986-0505-4418-B2EC-030729589AC2}"/>
              </a:ext>
            </a:extLst>
          </p:cNvPr>
          <p:cNvGrpSpPr/>
          <p:nvPr/>
        </p:nvGrpSpPr>
        <p:grpSpPr>
          <a:xfrm>
            <a:off x="3628707" y="825814"/>
            <a:ext cx="1210008" cy="1173792"/>
            <a:chOff x="3088813" y="3579957"/>
            <a:chExt cx="1811597" cy="1036434"/>
          </a:xfrm>
        </p:grpSpPr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F797DB67-8198-45D9-8626-1740D04A5808}"/>
                </a:ext>
              </a:extLst>
            </p:cNvPr>
            <p:cNvSpPr txBox="1"/>
            <p:nvPr/>
          </p:nvSpPr>
          <p:spPr>
            <a:xfrm>
              <a:off x="3088813" y="3602397"/>
              <a:ext cx="1811597" cy="901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Arial Narrow" panose="020B0606020202030204" pitchFamily="34" charset="0"/>
                </a:rPr>
                <a:t>Brecht’s Epic Theatre</a:t>
              </a:r>
            </a:p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Placards, Mime, Multi-Role ,Narration, </a:t>
              </a:r>
              <a:r>
                <a:rPr lang="en-GB" sz="1100" dirty="0" err="1">
                  <a:latin typeface="Arial Narrow" panose="020B0606020202030204" pitchFamily="34" charset="0"/>
                </a:rPr>
                <a:t>Verfremdungseffekt</a:t>
              </a:r>
              <a:r>
                <a:rPr lang="en-GB" sz="1100" dirty="0">
                  <a:latin typeface="Arial Narrow" panose="020B0606020202030204" pitchFamily="34" charset="0"/>
                </a:rPr>
                <a:t> 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2A403866-B76A-46D3-9155-314860DEBF05}"/>
                </a:ext>
              </a:extLst>
            </p:cNvPr>
            <p:cNvSpPr/>
            <p:nvPr/>
          </p:nvSpPr>
          <p:spPr>
            <a:xfrm>
              <a:off x="3174678" y="3579957"/>
              <a:ext cx="1672966" cy="1036434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513" name="Straight Connector 512">
            <a:extLst>
              <a:ext uri="{FF2B5EF4-FFF2-40B4-BE49-F238E27FC236}">
                <a16:creationId xmlns:a16="http://schemas.microsoft.com/office/drawing/2014/main" id="{B8ADD7E3-1A7D-4B9E-9F31-DCA1951C277F}"/>
              </a:ext>
            </a:extLst>
          </p:cNvPr>
          <p:cNvCxnSpPr>
            <a:cxnSpLocks/>
          </p:cNvCxnSpPr>
          <p:nvPr/>
        </p:nvCxnSpPr>
        <p:spPr>
          <a:xfrm flipH="1" flipV="1">
            <a:off x="4736728" y="2407108"/>
            <a:ext cx="101987" cy="389832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D3C852BD-E15C-409F-9857-CF552FE55CB5}"/>
              </a:ext>
            </a:extLst>
          </p:cNvPr>
          <p:cNvGrpSpPr/>
          <p:nvPr/>
        </p:nvGrpSpPr>
        <p:grpSpPr>
          <a:xfrm>
            <a:off x="4118708" y="2788955"/>
            <a:ext cx="1606632" cy="292987"/>
            <a:chOff x="3088813" y="3579957"/>
            <a:chExt cx="1811597" cy="521721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619360A0-3946-4B66-A76C-C7F6A4D6DF57}"/>
                </a:ext>
              </a:extLst>
            </p:cNvPr>
            <p:cNvSpPr txBox="1"/>
            <p:nvPr/>
          </p:nvSpPr>
          <p:spPr>
            <a:xfrm>
              <a:off x="3088813" y="3602397"/>
              <a:ext cx="1811597" cy="46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Staging and Visual Impact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437CC6CD-7D9A-420B-B481-6E4467DF02AD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E7777657-367D-406C-83E4-47F84BA3FF82}"/>
              </a:ext>
            </a:extLst>
          </p:cNvPr>
          <p:cNvGrpSpPr/>
          <p:nvPr/>
        </p:nvGrpSpPr>
        <p:grpSpPr>
          <a:xfrm>
            <a:off x="6621509" y="2804557"/>
            <a:ext cx="1319500" cy="352579"/>
            <a:chOff x="3088813" y="3579957"/>
            <a:chExt cx="1811597" cy="658071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CE9B5938-A01D-4D13-A8E9-8F2976185B99}"/>
                </a:ext>
              </a:extLst>
            </p:cNvPr>
            <p:cNvSpPr txBox="1"/>
            <p:nvPr/>
          </p:nvSpPr>
          <p:spPr>
            <a:xfrm>
              <a:off x="3088813" y="3602397"/>
              <a:ext cx="1811597" cy="635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Performance Concept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EEBD6EB9-70A8-4081-962B-6F6F22ECFBD8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F2335E12-8A87-4D4A-8F1A-E4860759379D}"/>
              </a:ext>
            </a:extLst>
          </p:cNvPr>
          <p:cNvCxnSpPr>
            <a:cxnSpLocks/>
          </p:cNvCxnSpPr>
          <p:nvPr/>
        </p:nvCxnSpPr>
        <p:spPr>
          <a:xfrm>
            <a:off x="4476054" y="2014825"/>
            <a:ext cx="1" cy="389024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2DF2709-D2C2-4F4C-9308-2CFB039D2884}"/>
              </a:ext>
            </a:extLst>
          </p:cNvPr>
          <p:cNvGrpSpPr/>
          <p:nvPr/>
        </p:nvGrpSpPr>
        <p:grpSpPr>
          <a:xfrm>
            <a:off x="3172256" y="2820931"/>
            <a:ext cx="925065" cy="629235"/>
            <a:chOff x="3095927" y="3579957"/>
            <a:chExt cx="1821152" cy="521721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ACE4F839-79AD-4313-89C1-6C78ACF131EF}"/>
                </a:ext>
              </a:extLst>
            </p:cNvPr>
            <p:cNvSpPr txBox="1"/>
            <p:nvPr/>
          </p:nvSpPr>
          <p:spPr>
            <a:xfrm>
              <a:off x="3095927" y="3595376"/>
              <a:ext cx="1821152" cy="49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Original Performance Conditions</a:t>
              </a:r>
              <a:endParaRPr lang="en-US" sz="1100" dirty="0">
                <a:latin typeface="Arial Narrow" panose="020B0606020202030204" pitchFamily="34" charset="0"/>
              </a:endParaRPr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932E6BB3-B5D3-47A0-A5BF-2224D2489DA6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" name="Rectangle 183"/>
          <p:cNvSpPr/>
          <p:nvPr/>
        </p:nvSpPr>
        <p:spPr>
          <a:xfrm rot="1418154">
            <a:off x="2033069" y="2500582"/>
            <a:ext cx="938381" cy="430887"/>
          </a:xfrm>
          <a:prstGeom prst="rect">
            <a:avLst/>
          </a:prstGeom>
          <a:solidFill>
            <a:srgbClr val="FFCCFF"/>
          </a:solidFill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What can you do now? </a:t>
            </a:r>
            <a:endParaRPr lang="en-GB" sz="1100" dirty="0"/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31D9DC4-81D6-46E8-AC67-1EE6FDA704AE}"/>
              </a:ext>
            </a:extLst>
          </p:cNvPr>
          <p:cNvCxnSpPr>
            <a:cxnSpLocks/>
            <a:stCxn id="269" idx="0"/>
          </p:cNvCxnSpPr>
          <p:nvPr/>
        </p:nvCxnSpPr>
        <p:spPr>
          <a:xfrm flipH="1" flipV="1">
            <a:off x="3404827" y="2412557"/>
            <a:ext cx="230060" cy="408374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341215A1-DB28-481E-B3BE-DBDE73220079}"/>
              </a:ext>
            </a:extLst>
          </p:cNvPr>
          <p:cNvGrpSpPr/>
          <p:nvPr/>
        </p:nvGrpSpPr>
        <p:grpSpPr>
          <a:xfrm>
            <a:off x="8863483" y="3241437"/>
            <a:ext cx="653112" cy="318351"/>
            <a:chOff x="3088813" y="3579957"/>
            <a:chExt cx="1811597" cy="521721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6760F5C8-5721-4908-AA08-CD7922FD0BF4}"/>
                </a:ext>
              </a:extLst>
            </p:cNvPr>
            <p:cNvSpPr txBox="1"/>
            <p:nvPr/>
          </p:nvSpPr>
          <p:spPr>
            <a:xfrm>
              <a:off x="3088813" y="3602398"/>
              <a:ext cx="1811597" cy="26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arrow" panose="020B0606020202030204" pitchFamily="34" charset="0"/>
                </a:rPr>
                <a:t>Context</a:t>
              </a:r>
              <a:endParaRPr lang="en-US" sz="1100" i="1" dirty="0">
                <a:latin typeface="Arial Narrow" panose="020B0606020202030204" pitchFamily="34" charset="0"/>
              </a:endParaRP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8B5B84B1-A54E-4EF3-B519-52222BE1EFAD}"/>
                </a:ext>
              </a:extLst>
            </p:cNvPr>
            <p:cNvSpPr/>
            <p:nvPr/>
          </p:nvSpPr>
          <p:spPr>
            <a:xfrm>
              <a:off x="3174678" y="3579957"/>
              <a:ext cx="1664037" cy="521721"/>
            </a:xfrm>
            <a:prstGeom prst="rect">
              <a:avLst/>
            </a:prstGeom>
            <a:ln w="38100" cap="rnd">
              <a:solidFill>
                <a:srgbClr val="CC66FF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CE45BC03-19D4-4F98-A9B2-37315BBB714F}"/>
              </a:ext>
            </a:extLst>
          </p:cNvPr>
          <p:cNvCxnSpPr>
            <a:cxnSpLocks/>
          </p:cNvCxnSpPr>
          <p:nvPr/>
        </p:nvCxnSpPr>
        <p:spPr>
          <a:xfrm>
            <a:off x="2887134" y="1829996"/>
            <a:ext cx="226120" cy="576471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Bertolt Brecht - Wikipedia">
            <a:extLst>
              <a:ext uri="{FF2B5EF4-FFF2-40B4-BE49-F238E27FC236}">
                <a16:creationId xmlns:a16="http://schemas.microsoft.com/office/drawing/2014/main" id="{81943580-70B1-4544-8122-3427E04C5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474" y="2053885"/>
            <a:ext cx="475146" cy="69228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117802AB-1547-415B-BA75-220F1414EE0B}"/>
              </a:ext>
            </a:extLst>
          </p:cNvPr>
          <p:cNvCxnSpPr>
            <a:cxnSpLocks/>
          </p:cNvCxnSpPr>
          <p:nvPr/>
        </p:nvCxnSpPr>
        <p:spPr>
          <a:xfrm flipH="1" flipV="1">
            <a:off x="6516415" y="2414075"/>
            <a:ext cx="317421" cy="396365"/>
          </a:xfrm>
          <a:prstGeom prst="line">
            <a:avLst/>
          </a:prstGeom>
          <a:ln w="571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>
            <a:extLst>
              <a:ext uri="{FF2B5EF4-FFF2-40B4-BE49-F238E27FC236}">
                <a16:creationId xmlns:a16="http://schemas.microsoft.com/office/drawing/2014/main" id="{6ED4572F-74F7-4FEA-B4CD-42A55E5B9727}"/>
              </a:ext>
            </a:extLst>
          </p:cNvPr>
          <p:cNvSpPr txBox="1"/>
          <p:nvPr/>
        </p:nvSpPr>
        <p:spPr>
          <a:xfrm>
            <a:off x="4584141" y="116293"/>
            <a:ext cx="431301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50" b="1" i="1" dirty="0">
                <a:latin typeface="Arial Narrow" panose="020B0606020202030204" pitchFamily="34" charset="0"/>
              </a:rPr>
              <a:t>Drama teaches our young people empathy, communication and resilience. The A-Level course is ideal for individuals who are looking for pursue a career in acting. It supports  those wishing to further their education and study theatre at university. The course focuses on acting/performance styles, practitioner methodologies, devising and allows for critical judgement, analysis and evaluation of live theatre.</a:t>
            </a:r>
          </a:p>
        </p:txBody>
      </p:sp>
      <p:pic>
        <p:nvPicPr>
          <p:cNvPr id="1030" name="Picture 6" descr="TikTok Careers">
            <a:extLst>
              <a:ext uri="{FF2B5EF4-FFF2-40B4-BE49-F238E27FC236}">
                <a16:creationId xmlns:a16="http://schemas.microsoft.com/office/drawing/2014/main" id="{34FB0B47-C5A9-4B23-AD87-6E674800F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54" y="2888583"/>
            <a:ext cx="926009" cy="27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Woyzeck on the Highveld – review | Theatre | The Guardian">
            <a:extLst>
              <a:ext uri="{FF2B5EF4-FFF2-40B4-BE49-F238E27FC236}">
                <a16:creationId xmlns:a16="http://schemas.microsoft.com/office/drawing/2014/main" id="{87A54D70-6F87-4BF5-9703-500540720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949" y="2149128"/>
            <a:ext cx="854580" cy="51274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Woyzeck: Amazon.co.uk: Georg Büchner: 9783843014953: Books">
            <a:extLst>
              <a:ext uri="{FF2B5EF4-FFF2-40B4-BE49-F238E27FC236}">
                <a16:creationId xmlns:a16="http://schemas.microsoft.com/office/drawing/2014/main" id="{A81E1BE3-599D-43EA-944B-5368C3975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778" y="2051504"/>
            <a:ext cx="425859" cy="677068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2" descr="Fences' Roundtable: How Denzel Washington Adapted August Wilson | IndieWire">
            <a:extLst>
              <a:ext uri="{FF2B5EF4-FFF2-40B4-BE49-F238E27FC236}">
                <a16:creationId xmlns:a16="http://schemas.microsoft.com/office/drawing/2014/main" id="{5399C669-3B8B-4DE2-8F6A-A371882BA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816" y="3119506"/>
            <a:ext cx="765743" cy="430251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4" descr="Fences (August Wilson Century Cycle) by August Wilson - Hardcover - from  Bonita (SKU: 1559363029.G)">
            <a:extLst>
              <a:ext uri="{FF2B5EF4-FFF2-40B4-BE49-F238E27FC236}">
                <a16:creationId xmlns:a16="http://schemas.microsoft.com/office/drawing/2014/main" id="{96258B39-AE63-4989-A254-2BCCDE9FF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335" y="3980058"/>
            <a:ext cx="390758" cy="619351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Learn about and revise staging with BBC Bitesize GCSE Drama - AQA. | Gcse  drama, Drama education, Gcse revision">
            <a:extLst>
              <a:ext uri="{FF2B5EF4-FFF2-40B4-BE49-F238E27FC236}">
                <a16:creationId xmlns:a16="http://schemas.microsoft.com/office/drawing/2014/main" id="{57548989-7745-4A89-ABB4-370F36093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4" y="7686981"/>
            <a:ext cx="1139286" cy="71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nterview with Director Simon Stone - Yerma Is Opening in New York">
            <a:extLst>
              <a:ext uri="{FF2B5EF4-FFF2-40B4-BE49-F238E27FC236}">
                <a16:creationId xmlns:a16="http://schemas.microsoft.com/office/drawing/2014/main" id="{B5D0C653-62EB-454B-8A5F-E494CC14B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544" y="6359945"/>
            <a:ext cx="943999" cy="620245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NT at Home: Frankenstein | National Theatre streaming on YouTube and NT  Collection">
            <a:extLst>
              <a:ext uri="{FF2B5EF4-FFF2-40B4-BE49-F238E27FC236}">
                <a16:creationId xmlns:a16="http://schemas.microsoft.com/office/drawing/2014/main" id="{6FBB1631-D216-48EC-A6FF-7C1E54C00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39" y="6430166"/>
            <a:ext cx="1066057" cy="596992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8" descr="Julie, National Theatre (Lyttelton) — Strindberg's heroine reborn as a  boozy trustafarian | Financial Times">
            <a:extLst>
              <a:ext uri="{FF2B5EF4-FFF2-40B4-BE49-F238E27FC236}">
                <a16:creationId xmlns:a16="http://schemas.microsoft.com/office/drawing/2014/main" id="{A8B18564-081C-4445-88FF-74D4E88D5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30" y="6493673"/>
            <a:ext cx="975330" cy="546185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Theatre Spotlight Play Drama, stage light, angle, text png | PNGEgg">
            <a:extLst>
              <a:ext uri="{FF2B5EF4-FFF2-40B4-BE49-F238E27FC236}">
                <a16:creationId xmlns:a16="http://schemas.microsoft.com/office/drawing/2014/main" id="{4FA5FA2E-CD7F-41FC-A528-C08CA933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112" y="4328629"/>
            <a:ext cx="817659" cy="549085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Movie Reel Png PNG Images | PNG Cliparts Free Download on SeekPNG">
            <a:extLst>
              <a:ext uri="{FF2B5EF4-FFF2-40B4-BE49-F238E27FC236}">
                <a16:creationId xmlns:a16="http://schemas.microsoft.com/office/drawing/2014/main" id="{529ECC97-9096-4CC6-ACC2-B40EA1BE1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776" y="9846553"/>
            <a:ext cx="1265587" cy="636799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4" name="Group 113"/>
          <p:cNvGrpSpPr/>
          <p:nvPr/>
        </p:nvGrpSpPr>
        <p:grpSpPr>
          <a:xfrm>
            <a:off x="8248337" y="10429626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pic>
        <p:nvPicPr>
          <p:cNvPr id="333" name="Picture 10" descr="122,979 Lightbulb Icon Illustrations &amp; Clip Art - iStock">
            <a:extLst>
              <a:ext uri="{FF2B5EF4-FFF2-40B4-BE49-F238E27FC236}">
                <a16:creationId xmlns:a16="http://schemas.microsoft.com/office/drawing/2014/main" id="{AE8A8C68-E9AE-42AF-9197-24B7175CB8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3" t="17855" r="20307" b="25885"/>
          <a:stretch/>
        </p:blipFill>
        <p:spPr bwMode="auto">
          <a:xfrm>
            <a:off x="9076114" y="7658755"/>
            <a:ext cx="459619" cy="463497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reativity vs. Productivity: How to Find the Balance">
            <a:extLst>
              <a:ext uri="{FF2B5EF4-FFF2-40B4-BE49-F238E27FC236}">
                <a16:creationId xmlns:a16="http://schemas.microsoft.com/office/drawing/2014/main" id="{B142CAE5-66CB-4B7E-B508-0D47E8C0FA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2" r="13548"/>
          <a:stretch/>
        </p:blipFill>
        <p:spPr bwMode="auto">
          <a:xfrm>
            <a:off x="1469821" y="5655032"/>
            <a:ext cx="612596" cy="517565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29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1cf79344-50dc-401d-975b-fcee0e394174"/>
    <ds:schemaRef ds:uri="9f0b416b-fe84-4286-91e8-fe0b5d39668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21529</TotalTime>
  <Words>548</Words>
  <Application>Microsoft Office PowerPoint</Application>
  <PresentationFormat>A3 Paper (297x420 mm)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200</cp:revision>
  <cp:lastPrinted>2020-08-25T21:40:14Z</cp:lastPrinted>
  <dcterms:created xsi:type="dcterms:W3CDTF">2019-12-03T13:18:29Z</dcterms:created>
  <dcterms:modified xsi:type="dcterms:W3CDTF">2022-09-29T22:00:20Z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