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66" r:id="rId6"/>
  </p:sldIdLst>
  <p:sldSz cx="9601200" cy="12801600" type="A3"/>
  <p:notesSz cx="6888163"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41" userDrawn="1">
          <p15:clr>
            <a:srgbClr val="A4A3A4"/>
          </p15:clr>
        </p15:guide>
        <p15:guide id="2" pos="30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CCFF"/>
    <a:srgbClr val="F6008B"/>
    <a:srgbClr val="CC66FF"/>
    <a:srgbClr val="660066"/>
    <a:srgbClr val="FFCCFF"/>
    <a:srgbClr val="99FF99"/>
    <a:srgbClr val="007AC3"/>
    <a:srgbClr val="363839"/>
    <a:srgbClr val="B5D4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napToGrid="0" showGuides="1">
      <p:cViewPr varScale="1">
        <p:scale>
          <a:sx n="47" d="100"/>
          <a:sy n="47" d="100"/>
        </p:scale>
        <p:origin x="2702" y="38"/>
      </p:cViewPr>
      <p:guideLst>
        <p:guide orient="horz" pos="3941"/>
        <p:guide pos="3069"/>
      </p:guideLst>
    </p:cSldViewPr>
  </p:slideViewPr>
  <p:notesTextViewPr>
    <p:cViewPr>
      <p:scale>
        <a:sx n="1" d="1"/>
        <a:sy n="1" d="1"/>
      </p:scale>
      <p:origin x="0" y="0"/>
    </p:cViewPr>
  </p:notesTextViewPr>
  <p:sorterViewPr>
    <p:cViewPr>
      <p:scale>
        <a:sx n="157" d="100"/>
        <a:sy n="15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29/09/2022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50689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29/09/2022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53790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29/09/2022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73136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29/09/2022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192180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F7DB44-C37A-48DC-A2F6-1B5CDD71949D}" type="datetimeFigureOut">
              <a:rPr lang="en-GB" smtClean="0"/>
              <a:t>29/09/2022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32037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F7DB44-C37A-48DC-A2F6-1B5CDD71949D}" type="datetimeFigureOut">
              <a:rPr lang="en-GB" smtClean="0"/>
              <a:t>29/09/2022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79763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F7DB44-C37A-48DC-A2F6-1B5CDD71949D}" type="datetimeFigureOut">
              <a:rPr lang="en-GB" smtClean="0"/>
              <a:t>29/09/2022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57115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F7DB44-C37A-48DC-A2F6-1B5CDD71949D}" type="datetimeFigureOut">
              <a:rPr lang="en-GB" smtClean="0"/>
              <a:t>29/09/2022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168381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7DB44-C37A-48DC-A2F6-1B5CDD71949D}" type="datetimeFigureOut">
              <a:rPr lang="en-GB" smtClean="0"/>
              <a:t>29/09/2022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21005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95F7DB44-C37A-48DC-A2F6-1B5CDD71949D}" type="datetimeFigureOut">
              <a:rPr lang="en-GB" smtClean="0"/>
              <a:t>29/09/2022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63878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95F7DB44-C37A-48DC-A2F6-1B5CDD71949D}" type="datetimeFigureOut">
              <a:rPr lang="en-GB" smtClean="0"/>
              <a:t>29/09/2022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60486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95F7DB44-C37A-48DC-A2F6-1B5CDD71949D}" type="datetimeFigureOut">
              <a:rPr lang="en-GB" smtClean="0"/>
              <a:t>29/09/2022</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8FA9B950-FA48-457B-A0D1-5FFC314D8B8A}" type="slidenum">
              <a:rPr lang="en-GB" smtClean="0"/>
              <a:t>‹#›</a:t>
            </a:fld>
            <a:endParaRPr lang="en-GB"/>
          </a:p>
        </p:txBody>
      </p:sp>
    </p:spTree>
    <p:extLst>
      <p:ext uri="{BB962C8B-B14F-4D97-AF65-F5344CB8AC3E}">
        <p14:creationId xmlns:p14="http://schemas.microsoft.com/office/powerpoint/2010/main" val="2548765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6.jpeg"/><Relationship Id="rId2" Type="http://schemas.openxmlformats.org/officeDocument/2006/relationships/image" Target="../media/image1.jpeg"/><Relationship Id="rId16"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jpe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 name="Triangle 45">
            <a:extLst>
              <a:ext uri="{FF2B5EF4-FFF2-40B4-BE49-F238E27FC236}">
                <a16:creationId xmlns:a16="http://schemas.microsoft.com/office/drawing/2014/main" id="{62E04B10-EF31-4825-9B8D-E8FCA513F2CA}"/>
              </a:ext>
            </a:extLst>
          </p:cNvPr>
          <p:cNvSpPr/>
          <p:nvPr/>
        </p:nvSpPr>
        <p:spPr>
          <a:xfrm rot="16200000">
            <a:off x="913988" y="2091620"/>
            <a:ext cx="1111685" cy="581897"/>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pic>
        <p:nvPicPr>
          <p:cNvPr id="333" name="Picture 10" descr="122,979 Lightbulb Icon Illustrations &amp; Clip Art - iStock">
            <a:extLst>
              <a:ext uri="{FF2B5EF4-FFF2-40B4-BE49-F238E27FC236}">
                <a16:creationId xmlns:a16="http://schemas.microsoft.com/office/drawing/2014/main" id="{AE8A8C68-E9AE-42AF-9197-24B7175CB8B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3903" t="17855" r="20307" b="25885"/>
          <a:stretch/>
        </p:blipFill>
        <p:spPr bwMode="auto">
          <a:xfrm>
            <a:off x="7744735" y="1478728"/>
            <a:ext cx="459619" cy="463497"/>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pic>
        <p:nvPicPr>
          <p:cNvPr id="1076" name="Picture 52" descr="29 Drawing Of The Police Crime Scene Tape Illustrations &amp; Clip Art - iStock">
            <a:extLst>
              <a:ext uri="{FF2B5EF4-FFF2-40B4-BE49-F238E27FC236}">
                <a16:creationId xmlns:a16="http://schemas.microsoft.com/office/drawing/2014/main" id="{A41ECBEE-5B71-4072-80AC-5263D37D122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9669" y="3412143"/>
            <a:ext cx="626088" cy="626088"/>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13,377 Acting Illustrations &amp; Clip Art - iStock">
            <a:extLst>
              <a:ext uri="{FF2B5EF4-FFF2-40B4-BE49-F238E27FC236}">
                <a16:creationId xmlns:a16="http://schemas.microsoft.com/office/drawing/2014/main" id="{B96A1308-CBBF-424E-8559-39B22B7A149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69742" y="6923367"/>
            <a:ext cx="603323" cy="60332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4F4418F8-8DC8-4229-A64B-ACE2420AAA07}"/>
              </a:ext>
            </a:extLst>
          </p:cNvPr>
          <p:cNvSpPr/>
          <p:nvPr/>
        </p:nvSpPr>
        <p:spPr>
          <a:xfrm>
            <a:off x="2854156" y="2082006"/>
            <a:ext cx="4954389" cy="65087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p>
        </p:txBody>
      </p:sp>
      <p:sp>
        <p:nvSpPr>
          <p:cNvPr id="282" name="Rectangle 281">
            <a:extLst>
              <a:ext uri="{FF2B5EF4-FFF2-40B4-BE49-F238E27FC236}">
                <a16:creationId xmlns:a16="http://schemas.microsoft.com/office/drawing/2014/main" id="{F18367BC-B51F-426E-8387-C298EB4FFD61}"/>
              </a:ext>
            </a:extLst>
          </p:cNvPr>
          <p:cNvSpPr/>
          <p:nvPr/>
        </p:nvSpPr>
        <p:spPr>
          <a:xfrm>
            <a:off x="6788584" y="8654671"/>
            <a:ext cx="1153334" cy="6223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p>
        </p:txBody>
      </p:sp>
      <p:sp>
        <p:nvSpPr>
          <p:cNvPr id="283" name="Rectangle 140">
            <a:extLst>
              <a:ext uri="{FF2B5EF4-FFF2-40B4-BE49-F238E27FC236}">
                <a16:creationId xmlns:a16="http://schemas.microsoft.com/office/drawing/2014/main" id="{56FB63F2-F874-47E8-A0A3-8F7EBDB4F4AB}"/>
              </a:ext>
            </a:extLst>
          </p:cNvPr>
          <p:cNvSpPr/>
          <p:nvPr/>
        </p:nvSpPr>
        <p:spPr>
          <a:xfrm>
            <a:off x="6317937" y="4295055"/>
            <a:ext cx="1579165" cy="62865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a:p>
        </p:txBody>
      </p:sp>
      <p:sp>
        <p:nvSpPr>
          <p:cNvPr id="243" name="Rectangle 242">
            <a:extLst>
              <a:ext uri="{FF2B5EF4-FFF2-40B4-BE49-F238E27FC236}">
                <a16:creationId xmlns:a16="http://schemas.microsoft.com/office/drawing/2014/main" id="{F12257BE-BE0A-41D8-8255-E3B97745BAEB}"/>
              </a:ext>
            </a:extLst>
          </p:cNvPr>
          <p:cNvSpPr/>
          <p:nvPr/>
        </p:nvSpPr>
        <p:spPr>
          <a:xfrm>
            <a:off x="4102176" y="6411637"/>
            <a:ext cx="4004876" cy="61625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p>
        </p:txBody>
      </p:sp>
      <p:sp>
        <p:nvSpPr>
          <p:cNvPr id="240" name="Rectangle 239">
            <a:extLst>
              <a:ext uri="{FF2B5EF4-FFF2-40B4-BE49-F238E27FC236}">
                <a16:creationId xmlns:a16="http://schemas.microsoft.com/office/drawing/2014/main" id="{36F20D01-BFF6-4005-BC03-DCA274008C91}"/>
              </a:ext>
            </a:extLst>
          </p:cNvPr>
          <p:cNvSpPr/>
          <p:nvPr/>
        </p:nvSpPr>
        <p:spPr>
          <a:xfrm>
            <a:off x="4298073" y="8663091"/>
            <a:ext cx="2514551" cy="6223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p>
        </p:txBody>
      </p:sp>
      <p:sp>
        <p:nvSpPr>
          <p:cNvPr id="4" name="Block Arc 3">
            <a:extLst>
              <a:ext uri="{FF2B5EF4-FFF2-40B4-BE49-F238E27FC236}">
                <a16:creationId xmlns:a16="http://schemas.microsoft.com/office/drawing/2014/main" id="{0677CBE9-CC1D-4211-9EAB-815B981A66AD}"/>
              </a:ext>
            </a:extLst>
          </p:cNvPr>
          <p:cNvSpPr/>
          <p:nvPr/>
        </p:nvSpPr>
        <p:spPr>
          <a:xfrm rot="16200000">
            <a:off x="722268" y="8956305"/>
            <a:ext cx="2779713" cy="2193925"/>
          </a:xfrm>
          <a:prstGeom prst="blockArc">
            <a:avLst>
              <a:gd name="adj1" fmla="val 10794188"/>
              <a:gd name="adj2" fmla="val 156513"/>
              <a:gd name="adj3" fmla="val 28217"/>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a:solidFill>
                <a:schemeClr val="tx1"/>
              </a:solidFill>
            </a:endParaRPr>
          </a:p>
        </p:txBody>
      </p:sp>
      <p:sp>
        <p:nvSpPr>
          <p:cNvPr id="5" name="Rectangle 4">
            <a:extLst>
              <a:ext uri="{FF2B5EF4-FFF2-40B4-BE49-F238E27FC236}">
                <a16:creationId xmlns:a16="http://schemas.microsoft.com/office/drawing/2014/main" id="{B64291F4-B294-4EAE-BE6A-1E698E71AAF3}"/>
              </a:ext>
            </a:extLst>
          </p:cNvPr>
          <p:cNvSpPr/>
          <p:nvPr/>
        </p:nvSpPr>
        <p:spPr>
          <a:xfrm>
            <a:off x="2107362" y="8658120"/>
            <a:ext cx="2715555" cy="6223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p>
        </p:txBody>
      </p:sp>
      <p:sp>
        <p:nvSpPr>
          <p:cNvPr id="6" name="Block Arc 5">
            <a:extLst>
              <a:ext uri="{FF2B5EF4-FFF2-40B4-BE49-F238E27FC236}">
                <a16:creationId xmlns:a16="http://schemas.microsoft.com/office/drawing/2014/main" id="{E7A8EDCF-3A87-4473-8233-69B87B9FA5D3}"/>
              </a:ext>
            </a:extLst>
          </p:cNvPr>
          <p:cNvSpPr/>
          <p:nvPr/>
        </p:nvSpPr>
        <p:spPr>
          <a:xfrm rot="5400000" flipH="1">
            <a:off x="6486977" y="6725515"/>
            <a:ext cx="2876969" cy="2225675"/>
          </a:xfrm>
          <a:prstGeom prst="blockArc">
            <a:avLst>
              <a:gd name="adj1" fmla="val 10800000"/>
              <a:gd name="adj2" fmla="val 1572"/>
              <a:gd name="adj3" fmla="val 2764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solidFill>
                <a:schemeClr val="tx1"/>
              </a:solidFill>
            </a:endParaRPr>
          </a:p>
        </p:txBody>
      </p:sp>
      <p:sp>
        <p:nvSpPr>
          <p:cNvPr id="7" name="Rectangle 6">
            <a:extLst>
              <a:ext uri="{FF2B5EF4-FFF2-40B4-BE49-F238E27FC236}">
                <a16:creationId xmlns:a16="http://schemas.microsoft.com/office/drawing/2014/main" id="{966E969F-C727-4BFF-AAE5-6856E8A06B88}"/>
              </a:ext>
            </a:extLst>
          </p:cNvPr>
          <p:cNvSpPr/>
          <p:nvPr/>
        </p:nvSpPr>
        <p:spPr>
          <a:xfrm>
            <a:off x="1852874" y="6410406"/>
            <a:ext cx="2269545" cy="61625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p>
        </p:txBody>
      </p:sp>
      <p:sp>
        <p:nvSpPr>
          <p:cNvPr id="8" name="Block Arc 7">
            <a:extLst>
              <a:ext uri="{FF2B5EF4-FFF2-40B4-BE49-F238E27FC236}">
                <a16:creationId xmlns:a16="http://schemas.microsoft.com/office/drawing/2014/main" id="{3346435E-0FC4-4067-8FA9-4AA7CB3FC6A7}"/>
              </a:ext>
            </a:extLst>
          </p:cNvPr>
          <p:cNvSpPr/>
          <p:nvPr/>
        </p:nvSpPr>
        <p:spPr>
          <a:xfrm rot="16200000">
            <a:off x="674561" y="4573901"/>
            <a:ext cx="2735805" cy="2183604"/>
          </a:xfrm>
          <a:prstGeom prst="blockArc">
            <a:avLst>
              <a:gd name="adj1" fmla="val 10726998"/>
              <a:gd name="adj2" fmla="val 263439"/>
              <a:gd name="adj3" fmla="val 28511"/>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a:solidFill>
                <a:schemeClr val="tx1"/>
              </a:solidFill>
            </a:endParaRPr>
          </a:p>
        </p:txBody>
      </p:sp>
      <p:sp>
        <p:nvSpPr>
          <p:cNvPr id="9" name="Rectangle 140">
            <a:extLst>
              <a:ext uri="{FF2B5EF4-FFF2-40B4-BE49-F238E27FC236}">
                <a16:creationId xmlns:a16="http://schemas.microsoft.com/office/drawing/2014/main" id="{FDD44234-9F7E-478C-A1C7-83ECF0C22A09}"/>
              </a:ext>
            </a:extLst>
          </p:cNvPr>
          <p:cNvSpPr/>
          <p:nvPr/>
        </p:nvSpPr>
        <p:spPr>
          <a:xfrm>
            <a:off x="2069281" y="4294210"/>
            <a:ext cx="4476827" cy="62865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a:p>
        </p:txBody>
      </p:sp>
      <p:sp>
        <p:nvSpPr>
          <p:cNvPr id="10" name="Block Arc 9">
            <a:extLst>
              <a:ext uri="{FF2B5EF4-FFF2-40B4-BE49-F238E27FC236}">
                <a16:creationId xmlns:a16="http://schemas.microsoft.com/office/drawing/2014/main" id="{55289239-78C7-4CED-AAF8-AAD155B63115}"/>
              </a:ext>
            </a:extLst>
          </p:cNvPr>
          <p:cNvSpPr/>
          <p:nvPr/>
        </p:nvSpPr>
        <p:spPr>
          <a:xfrm rot="5400000" flipH="1">
            <a:off x="6314027" y="2329786"/>
            <a:ext cx="2846387" cy="2353731"/>
          </a:xfrm>
          <a:prstGeom prst="blockArc">
            <a:avLst>
              <a:gd name="adj1" fmla="val 10800000"/>
              <a:gd name="adj2" fmla="val 1572"/>
              <a:gd name="adj3" fmla="val 2764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solidFill>
                <a:schemeClr val="tx1"/>
              </a:solidFill>
            </a:endParaRPr>
          </a:p>
        </p:txBody>
      </p:sp>
      <p:sp>
        <p:nvSpPr>
          <p:cNvPr id="12" name="Rectangle 11">
            <a:extLst>
              <a:ext uri="{FF2B5EF4-FFF2-40B4-BE49-F238E27FC236}">
                <a16:creationId xmlns:a16="http://schemas.microsoft.com/office/drawing/2014/main" id="{1DA01F9E-3264-4301-B353-70C87CE34286}"/>
              </a:ext>
            </a:extLst>
          </p:cNvPr>
          <p:cNvSpPr/>
          <p:nvPr/>
        </p:nvSpPr>
        <p:spPr>
          <a:xfrm>
            <a:off x="2111478" y="10820791"/>
            <a:ext cx="6200132" cy="6223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dirty="0"/>
          </a:p>
        </p:txBody>
      </p:sp>
      <p:cxnSp>
        <p:nvCxnSpPr>
          <p:cNvPr id="16" name="Straight Connector 15"/>
          <p:cNvCxnSpPr>
            <a:cxnSpLocks/>
          </p:cNvCxnSpPr>
          <p:nvPr/>
        </p:nvCxnSpPr>
        <p:spPr>
          <a:xfrm>
            <a:off x="1879098" y="4564212"/>
            <a:ext cx="6070264" cy="22692"/>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775" y="12283379"/>
            <a:ext cx="9614975" cy="51822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9" name="Rectangle 18"/>
          <p:cNvSpPr/>
          <p:nvPr/>
        </p:nvSpPr>
        <p:spPr>
          <a:xfrm>
            <a:off x="25567" y="41035"/>
            <a:ext cx="3000309" cy="584775"/>
          </a:xfrm>
          <a:prstGeom prst="rect">
            <a:avLst/>
          </a:prstGeom>
          <a:solidFill>
            <a:schemeClr val="accent6">
              <a:lumMod val="60000"/>
              <a:lumOff val="40000"/>
            </a:schemeClr>
          </a:solidFill>
        </p:spPr>
        <p:txBody>
          <a:bodyPr wrap="none">
            <a:spAutoFit/>
          </a:bodyPr>
          <a:lstStyle/>
          <a:p>
            <a:r>
              <a:rPr lang="en-GB" sz="3200" b="1" dirty="0">
                <a:solidFill>
                  <a:schemeClr val="bg1"/>
                </a:solidFill>
              </a:rPr>
              <a:t>GCSE Drama KS4</a:t>
            </a:r>
          </a:p>
        </p:txBody>
      </p:sp>
      <p:cxnSp>
        <p:nvCxnSpPr>
          <p:cNvPr id="111" name="Straight Connector 110">
            <a:extLst>
              <a:ext uri="{FF2B5EF4-FFF2-40B4-BE49-F238E27FC236}">
                <a16:creationId xmlns:a16="http://schemas.microsoft.com/office/drawing/2014/main" id="{505E4AFE-1951-49D4-99AA-8E255E0B892F}"/>
              </a:ext>
            </a:extLst>
          </p:cNvPr>
          <p:cNvCxnSpPr>
            <a:cxnSpLocks/>
          </p:cNvCxnSpPr>
          <p:nvPr/>
        </p:nvCxnSpPr>
        <p:spPr>
          <a:xfrm>
            <a:off x="2010900" y="11104892"/>
            <a:ext cx="6371162" cy="10495"/>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1A0B2FD-F88F-413B-AD2C-7D6729946059}"/>
              </a:ext>
            </a:extLst>
          </p:cNvPr>
          <p:cNvCxnSpPr>
            <a:cxnSpLocks/>
          </p:cNvCxnSpPr>
          <p:nvPr/>
        </p:nvCxnSpPr>
        <p:spPr>
          <a:xfrm>
            <a:off x="1879098" y="6665460"/>
            <a:ext cx="6016780" cy="19193"/>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18" name="Arc 117">
            <a:extLst>
              <a:ext uri="{FF2B5EF4-FFF2-40B4-BE49-F238E27FC236}">
                <a16:creationId xmlns:a16="http://schemas.microsoft.com/office/drawing/2014/main" id="{B3737292-D276-4836-AF5E-0A1D8E72757F}"/>
              </a:ext>
            </a:extLst>
          </p:cNvPr>
          <p:cNvSpPr/>
          <p:nvPr/>
        </p:nvSpPr>
        <p:spPr>
          <a:xfrm flipH="1">
            <a:off x="1271500" y="4572283"/>
            <a:ext cx="1164822" cy="2112370"/>
          </a:xfrm>
          <a:prstGeom prst="arc">
            <a:avLst>
              <a:gd name="adj1" fmla="val 16248374"/>
              <a:gd name="adj2" fmla="val 5189154"/>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100"/>
          </a:p>
        </p:txBody>
      </p:sp>
      <p:sp>
        <p:nvSpPr>
          <p:cNvPr id="119" name="Arc 118">
            <a:extLst>
              <a:ext uri="{FF2B5EF4-FFF2-40B4-BE49-F238E27FC236}">
                <a16:creationId xmlns:a16="http://schemas.microsoft.com/office/drawing/2014/main" id="{6F77AC31-46FE-40D5-9F9E-8A60BCBEA49A}"/>
              </a:ext>
            </a:extLst>
          </p:cNvPr>
          <p:cNvSpPr/>
          <p:nvPr/>
        </p:nvSpPr>
        <p:spPr>
          <a:xfrm flipH="1">
            <a:off x="1271500" y="8935701"/>
            <a:ext cx="1403254" cy="2146655"/>
          </a:xfrm>
          <a:prstGeom prst="arc">
            <a:avLst>
              <a:gd name="adj1" fmla="val 16248374"/>
              <a:gd name="adj2" fmla="val 5189154"/>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100"/>
          </a:p>
        </p:txBody>
      </p:sp>
      <p:sp>
        <p:nvSpPr>
          <p:cNvPr id="120" name="Arc 119">
            <a:extLst>
              <a:ext uri="{FF2B5EF4-FFF2-40B4-BE49-F238E27FC236}">
                <a16:creationId xmlns:a16="http://schemas.microsoft.com/office/drawing/2014/main" id="{5A864DF6-4AE8-478F-A6B6-932D80CDB4AC}"/>
              </a:ext>
            </a:extLst>
          </p:cNvPr>
          <p:cNvSpPr/>
          <p:nvPr/>
        </p:nvSpPr>
        <p:spPr>
          <a:xfrm>
            <a:off x="7363909" y="6690226"/>
            <a:ext cx="1358601" cy="2305937"/>
          </a:xfrm>
          <a:prstGeom prst="arc">
            <a:avLst>
              <a:gd name="adj1" fmla="val 16120637"/>
              <a:gd name="adj2" fmla="val 4983877"/>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100"/>
          </a:p>
        </p:txBody>
      </p:sp>
      <p:cxnSp>
        <p:nvCxnSpPr>
          <p:cNvPr id="110" name="Straight Connector 109">
            <a:extLst>
              <a:ext uri="{FF2B5EF4-FFF2-40B4-BE49-F238E27FC236}">
                <a16:creationId xmlns:a16="http://schemas.microsoft.com/office/drawing/2014/main" id="{AC1A78AC-0BA9-4D6A-AF82-315EB9B1B5D2}"/>
              </a:ext>
            </a:extLst>
          </p:cNvPr>
          <p:cNvCxnSpPr>
            <a:cxnSpLocks/>
          </p:cNvCxnSpPr>
          <p:nvPr/>
        </p:nvCxnSpPr>
        <p:spPr>
          <a:xfrm flipV="1">
            <a:off x="4118708" y="2370497"/>
            <a:ext cx="3902176" cy="19667"/>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21" name="Arc 120">
            <a:extLst>
              <a:ext uri="{FF2B5EF4-FFF2-40B4-BE49-F238E27FC236}">
                <a16:creationId xmlns:a16="http://schemas.microsoft.com/office/drawing/2014/main" id="{70420AA4-C8B8-4B42-A905-790FF4FE57D6}"/>
              </a:ext>
            </a:extLst>
          </p:cNvPr>
          <p:cNvSpPr/>
          <p:nvPr/>
        </p:nvSpPr>
        <p:spPr>
          <a:xfrm>
            <a:off x="7197638" y="2390164"/>
            <a:ext cx="1403254" cy="2229081"/>
          </a:xfrm>
          <a:prstGeom prst="arc">
            <a:avLst>
              <a:gd name="adj1" fmla="val 16120637"/>
              <a:gd name="adj2" fmla="val 4983877"/>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100"/>
          </a:p>
        </p:txBody>
      </p:sp>
      <p:cxnSp>
        <p:nvCxnSpPr>
          <p:cNvPr id="113" name="Straight Connector 112">
            <a:extLst>
              <a:ext uri="{FF2B5EF4-FFF2-40B4-BE49-F238E27FC236}">
                <a16:creationId xmlns:a16="http://schemas.microsoft.com/office/drawing/2014/main" id="{E87ECD70-74B6-4FB2-A243-E913355C00A3}"/>
              </a:ext>
            </a:extLst>
          </p:cNvPr>
          <p:cNvCxnSpPr>
            <a:cxnSpLocks/>
          </p:cNvCxnSpPr>
          <p:nvPr/>
        </p:nvCxnSpPr>
        <p:spPr>
          <a:xfrm>
            <a:off x="1879098" y="8946504"/>
            <a:ext cx="6371162" cy="10495"/>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7" name="Rectangle 206">
            <a:extLst>
              <a:ext uri="{FF2B5EF4-FFF2-40B4-BE49-F238E27FC236}">
                <a16:creationId xmlns:a16="http://schemas.microsoft.com/office/drawing/2014/main" id="{8408026B-252C-43A6-B97A-DC8029341FE5}"/>
              </a:ext>
            </a:extLst>
          </p:cNvPr>
          <p:cNvSpPr/>
          <p:nvPr/>
        </p:nvSpPr>
        <p:spPr>
          <a:xfrm>
            <a:off x="1615837" y="2085319"/>
            <a:ext cx="1238320" cy="65087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4475" fontAlgn="auto">
              <a:spcBef>
                <a:spcPts val="0"/>
              </a:spcBef>
              <a:spcAft>
                <a:spcPts val="0"/>
              </a:spcAft>
              <a:defRPr/>
            </a:pPr>
            <a:endParaRPr lang="en-US" sz="1100"/>
          </a:p>
        </p:txBody>
      </p:sp>
      <p:sp>
        <p:nvSpPr>
          <p:cNvPr id="2" name="TextBox 1">
            <a:extLst>
              <a:ext uri="{FF2B5EF4-FFF2-40B4-BE49-F238E27FC236}">
                <a16:creationId xmlns:a16="http://schemas.microsoft.com/office/drawing/2014/main" id="{5D05EE31-9CEF-4CD2-AFF7-2F34E5DD997B}"/>
              </a:ext>
            </a:extLst>
          </p:cNvPr>
          <p:cNvSpPr txBox="1"/>
          <p:nvPr/>
        </p:nvSpPr>
        <p:spPr>
          <a:xfrm>
            <a:off x="11930" y="12238032"/>
            <a:ext cx="3197157" cy="523220"/>
          </a:xfrm>
          <a:prstGeom prst="rect">
            <a:avLst/>
          </a:prstGeom>
          <a:noFill/>
        </p:spPr>
        <p:txBody>
          <a:bodyPr wrap="none" rtlCol="0">
            <a:spAutoFit/>
          </a:bodyPr>
          <a:lstStyle/>
          <a:p>
            <a:r>
              <a:rPr lang="en-GB" sz="2800" b="1" i="1" dirty="0">
                <a:solidFill>
                  <a:schemeClr val="bg1"/>
                </a:solidFill>
              </a:rPr>
              <a:t>LEARNING JOURNEY</a:t>
            </a:r>
            <a:endParaRPr lang="en-GB" sz="2800" i="1" dirty="0">
              <a:solidFill>
                <a:schemeClr val="bg1"/>
              </a:solidFill>
            </a:endParaRPr>
          </a:p>
        </p:txBody>
      </p:sp>
      <p:pic>
        <p:nvPicPr>
          <p:cNvPr id="208" name="Picture 207">
            <a:extLst>
              <a:ext uri="{FF2B5EF4-FFF2-40B4-BE49-F238E27FC236}">
                <a16:creationId xmlns:a16="http://schemas.microsoft.com/office/drawing/2014/main" id="{C8EAA92D-C2F8-41AA-8879-8F82E3CCF3C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11610" y="12158791"/>
            <a:ext cx="970280" cy="701040"/>
          </a:xfrm>
          <a:prstGeom prst="rect">
            <a:avLst/>
          </a:prstGeom>
          <a:noFill/>
        </p:spPr>
      </p:pic>
      <p:pic>
        <p:nvPicPr>
          <p:cNvPr id="209" name="Picture 208">
            <a:extLst>
              <a:ext uri="{FF2B5EF4-FFF2-40B4-BE49-F238E27FC236}">
                <a16:creationId xmlns:a16="http://schemas.microsoft.com/office/drawing/2014/main" id="{99AB58F6-EB7E-4470-89BC-78D3E17117E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79739" y="91371"/>
            <a:ext cx="541816" cy="662223"/>
          </a:xfrm>
          <a:prstGeom prst="rect">
            <a:avLst/>
          </a:prstGeom>
          <a:noFill/>
        </p:spPr>
      </p:pic>
      <p:cxnSp>
        <p:nvCxnSpPr>
          <p:cNvPr id="210" name="Straight Connector 209">
            <a:extLst>
              <a:ext uri="{FF2B5EF4-FFF2-40B4-BE49-F238E27FC236}">
                <a16:creationId xmlns:a16="http://schemas.microsoft.com/office/drawing/2014/main" id="{121961C2-7BE8-4B5C-BC44-93EFB43210E7}"/>
              </a:ext>
            </a:extLst>
          </p:cNvPr>
          <p:cNvCxnSpPr>
            <a:cxnSpLocks/>
          </p:cNvCxnSpPr>
          <p:nvPr/>
        </p:nvCxnSpPr>
        <p:spPr>
          <a:xfrm>
            <a:off x="1388422" y="2386945"/>
            <a:ext cx="2813178" cy="0"/>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68" name="Rectangle 167">
            <a:extLst>
              <a:ext uri="{FF2B5EF4-FFF2-40B4-BE49-F238E27FC236}">
                <a16:creationId xmlns:a16="http://schemas.microsoft.com/office/drawing/2014/main" id="{9B3A2C02-C486-48A7-BDC6-38EBF821F6F6}"/>
              </a:ext>
            </a:extLst>
          </p:cNvPr>
          <p:cNvSpPr/>
          <p:nvPr/>
        </p:nvSpPr>
        <p:spPr>
          <a:xfrm>
            <a:off x="6540925" y="10686436"/>
            <a:ext cx="1964225" cy="830997"/>
          </a:xfrm>
          <a:prstGeom prst="rect">
            <a:avLst/>
          </a:prstGeom>
          <a:noFill/>
          <a:ln>
            <a:noFill/>
          </a:ln>
        </p:spPr>
        <p:txBody>
          <a:bodyPr wrap="square" lIns="91440" tIns="45720" rIns="91440" bIns="45720">
            <a:spAutoFit/>
          </a:bodyPr>
          <a:lstStyle/>
          <a:p>
            <a:pPr algn="ctr"/>
            <a:r>
              <a:rPr lang="en-US" sz="4800" b="1" cap="none" spc="0" dirty="0">
                <a:ln w="10160">
                  <a:solidFill>
                    <a:sysClr val="windowText" lastClr="000000"/>
                  </a:solidFill>
                  <a:prstDash val="solid"/>
                </a:ln>
                <a:solidFill>
                  <a:schemeClr val="accent5">
                    <a:lumMod val="75000"/>
                  </a:schemeClr>
                </a:solidFill>
                <a:effectLst>
                  <a:outerShdw blurRad="38100" dist="22860" dir="5400000" algn="tl" rotWithShape="0">
                    <a:srgbClr val="000000">
                      <a:alpha val="30000"/>
                    </a:srgbClr>
                  </a:outerShdw>
                </a:effectLst>
                <a:latin typeface="Bahnschrift Condensed" panose="020B0502040204020203" pitchFamily="34" charset="0"/>
              </a:rPr>
              <a:t>COMP 1</a:t>
            </a:r>
          </a:p>
        </p:txBody>
      </p:sp>
      <p:sp>
        <p:nvSpPr>
          <p:cNvPr id="67" name="TextBox 66">
            <a:extLst>
              <a:ext uri="{FF2B5EF4-FFF2-40B4-BE49-F238E27FC236}">
                <a16:creationId xmlns:a16="http://schemas.microsoft.com/office/drawing/2014/main" id="{4DE990AE-75B0-429B-8818-D90AB6EDA495}"/>
              </a:ext>
            </a:extLst>
          </p:cNvPr>
          <p:cNvSpPr txBox="1"/>
          <p:nvPr/>
        </p:nvSpPr>
        <p:spPr>
          <a:xfrm>
            <a:off x="6988320" y="10031085"/>
            <a:ext cx="1161332" cy="600164"/>
          </a:xfrm>
          <a:prstGeom prst="rect">
            <a:avLst/>
          </a:prstGeom>
          <a:noFill/>
        </p:spPr>
        <p:txBody>
          <a:bodyPr wrap="square" rtlCol="0">
            <a:spAutoFit/>
          </a:bodyPr>
          <a:lstStyle/>
          <a:p>
            <a:pPr algn="ctr"/>
            <a:r>
              <a:rPr lang="en-US" sz="1100" b="1" dirty="0">
                <a:latin typeface="Arial Narrow" panose="020B0606020202030204" pitchFamily="34" charset="0"/>
              </a:rPr>
              <a:t>Devising an Original Group Performance</a:t>
            </a:r>
          </a:p>
        </p:txBody>
      </p:sp>
      <p:sp>
        <p:nvSpPr>
          <p:cNvPr id="75" name="TextBox 74">
            <a:extLst>
              <a:ext uri="{FF2B5EF4-FFF2-40B4-BE49-F238E27FC236}">
                <a16:creationId xmlns:a16="http://schemas.microsoft.com/office/drawing/2014/main" id="{E9A1785A-BB3F-456F-8409-AE5D96838C4C}"/>
              </a:ext>
            </a:extLst>
          </p:cNvPr>
          <p:cNvSpPr txBox="1"/>
          <p:nvPr/>
        </p:nvSpPr>
        <p:spPr>
          <a:xfrm>
            <a:off x="7083459" y="7747973"/>
            <a:ext cx="1032060" cy="738664"/>
          </a:xfrm>
          <a:prstGeom prst="rect">
            <a:avLst/>
          </a:prstGeom>
          <a:noFill/>
        </p:spPr>
        <p:txBody>
          <a:bodyPr wrap="square" rtlCol="0">
            <a:spAutoFit/>
          </a:bodyPr>
          <a:lstStyle/>
          <a:p>
            <a:pPr algn="ctr"/>
            <a:r>
              <a:rPr lang="en-US" sz="1050" dirty="0">
                <a:latin typeface="Arial Narrow" panose="020B0606020202030204" pitchFamily="34" charset="0"/>
              </a:rPr>
              <a:t>Two Key Extracts from the Same Performance Text</a:t>
            </a:r>
          </a:p>
        </p:txBody>
      </p:sp>
      <p:sp>
        <p:nvSpPr>
          <p:cNvPr id="76" name="TextBox 75">
            <a:extLst>
              <a:ext uri="{FF2B5EF4-FFF2-40B4-BE49-F238E27FC236}">
                <a16:creationId xmlns:a16="http://schemas.microsoft.com/office/drawing/2014/main" id="{D20E125A-AFD3-4FC9-84FE-5863D36A2F13}"/>
              </a:ext>
            </a:extLst>
          </p:cNvPr>
          <p:cNvSpPr txBox="1"/>
          <p:nvPr/>
        </p:nvSpPr>
        <p:spPr>
          <a:xfrm>
            <a:off x="6022371" y="9980153"/>
            <a:ext cx="868801" cy="430887"/>
          </a:xfrm>
          <a:prstGeom prst="rect">
            <a:avLst/>
          </a:prstGeom>
          <a:noFill/>
        </p:spPr>
        <p:txBody>
          <a:bodyPr wrap="square" rtlCol="0">
            <a:spAutoFit/>
          </a:bodyPr>
          <a:lstStyle/>
          <a:p>
            <a:pPr algn="ctr"/>
            <a:r>
              <a:rPr lang="en-US" sz="1100" dirty="0">
                <a:latin typeface="Arial Narrow" panose="020B0606020202030204" pitchFamily="34" charset="0"/>
              </a:rPr>
              <a:t>Group Performance</a:t>
            </a:r>
          </a:p>
        </p:txBody>
      </p:sp>
      <p:sp>
        <p:nvSpPr>
          <p:cNvPr id="78" name="TextBox 77">
            <a:extLst>
              <a:ext uri="{FF2B5EF4-FFF2-40B4-BE49-F238E27FC236}">
                <a16:creationId xmlns:a16="http://schemas.microsoft.com/office/drawing/2014/main" id="{AB8A3670-AA5E-4D8A-9556-F83FAD15F50C}"/>
              </a:ext>
            </a:extLst>
          </p:cNvPr>
          <p:cNvSpPr txBox="1"/>
          <p:nvPr/>
        </p:nvSpPr>
        <p:spPr>
          <a:xfrm>
            <a:off x="1957427" y="10240995"/>
            <a:ext cx="776213" cy="261610"/>
          </a:xfrm>
          <a:prstGeom prst="rect">
            <a:avLst/>
          </a:prstGeom>
          <a:noFill/>
          <a:ln>
            <a:noFill/>
          </a:ln>
        </p:spPr>
        <p:txBody>
          <a:bodyPr wrap="square" rtlCol="0">
            <a:spAutoFit/>
          </a:bodyPr>
          <a:lstStyle/>
          <a:p>
            <a:pPr algn="ctr"/>
            <a:r>
              <a:rPr lang="en-US" sz="1100" dirty="0">
                <a:latin typeface="Arial Narrow" panose="020B0606020202030204" pitchFamily="34" charset="0"/>
              </a:rPr>
              <a:t>Research</a:t>
            </a:r>
          </a:p>
        </p:txBody>
      </p:sp>
      <p:sp>
        <p:nvSpPr>
          <p:cNvPr id="81" name="TextBox 80">
            <a:extLst>
              <a:ext uri="{FF2B5EF4-FFF2-40B4-BE49-F238E27FC236}">
                <a16:creationId xmlns:a16="http://schemas.microsoft.com/office/drawing/2014/main" id="{B390833C-8825-4BF7-837F-A550BA2111C5}"/>
              </a:ext>
            </a:extLst>
          </p:cNvPr>
          <p:cNvSpPr txBox="1"/>
          <p:nvPr/>
        </p:nvSpPr>
        <p:spPr>
          <a:xfrm>
            <a:off x="1864020" y="9608282"/>
            <a:ext cx="870466" cy="261610"/>
          </a:xfrm>
          <a:prstGeom prst="rect">
            <a:avLst/>
          </a:prstGeom>
          <a:noFill/>
        </p:spPr>
        <p:txBody>
          <a:bodyPr wrap="square" rtlCol="0">
            <a:spAutoFit/>
          </a:bodyPr>
          <a:lstStyle/>
          <a:p>
            <a:pPr algn="ctr"/>
            <a:r>
              <a:rPr lang="en-US" sz="1100" dirty="0">
                <a:latin typeface="Arial Narrow" panose="020B0606020202030204" pitchFamily="34" charset="0"/>
              </a:rPr>
              <a:t>Improvisation</a:t>
            </a:r>
          </a:p>
        </p:txBody>
      </p:sp>
      <p:sp>
        <p:nvSpPr>
          <p:cNvPr id="84" name="TextBox 83">
            <a:extLst>
              <a:ext uri="{FF2B5EF4-FFF2-40B4-BE49-F238E27FC236}">
                <a16:creationId xmlns:a16="http://schemas.microsoft.com/office/drawing/2014/main" id="{CDFA91AE-7FB2-4357-8989-CFD52F0EB50B}"/>
              </a:ext>
            </a:extLst>
          </p:cNvPr>
          <p:cNvSpPr txBox="1"/>
          <p:nvPr/>
        </p:nvSpPr>
        <p:spPr>
          <a:xfrm>
            <a:off x="2854155" y="11653546"/>
            <a:ext cx="1767969" cy="430887"/>
          </a:xfrm>
          <a:prstGeom prst="rect">
            <a:avLst/>
          </a:prstGeom>
          <a:noFill/>
        </p:spPr>
        <p:txBody>
          <a:bodyPr wrap="square" rtlCol="0">
            <a:spAutoFit/>
          </a:bodyPr>
          <a:lstStyle/>
          <a:p>
            <a:pPr algn="ctr"/>
            <a:r>
              <a:rPr lang="en-US" sz="1100" dirty="0">
                <a:latin typeface="Arial Narrow" panose="020B0606020202030204" pitchFamily="34" charset="0"/>
              </a:rPr>
              <a:t> </a:t>
            </a:r>
            <a:r>
              <a:rPr lang="en-GB" sz="1100" dirty="0">
                <a:latin typeface="Arial Narrow" panose="020B0606020202030204" pitchFamily="34" charset="0"/>
              </a:rPr>
              <a:t> Genre, Structure, Character, Form, Style, and Language</a:t>
            </a:r>
            <a:endParaRPr lang="en-US" sz="1100" dirty="0">
              <a:latin typeface="Arial Narrow" panose="020B0606020202030204" pitchFamily="34" charset="0"/>
            </a:endParaRPr>
          </a:p>
        </p:txBody>
      </p:sp>
      <p:sp>
        <p:nvSpPr>
          <p:cNvPr id="85" name="Rectangle 84">
            <a:extLst>
              <a:ext uri="{FF2B5EF4-FFF2-40B4-BE49-F238E27FC236}">
                <a16:creationId xmlns:a16="http://schemas.microsoft.com/office/drawing/2014/main" id="{9BD367C4-B7C6-4878-A443-EC3C72CC4D3F}"/>
              </a:ext>
            </a:extLst>
          </p:cNvPr>
          <p:cNvSpPr/>
          <p:nvPr/>
        </p:nvSpPr>
        <p:spPr>
          <a:xfrm>
            <a:off x="2372933" y="7879013"/>
            <a:ext cx="1189306" cy="633043"/>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86" name="Rectangle 85">
            <a:extLst>
              <a:ext uri="{FF2B5EF4-FFF2-40B4-BE49-F238E27FC236}">
                <a16:creationId xmlns:a16="http://schemas.microsoft.com/office/drawing/2014/main" id="{D76FEBBC-0ADE-44C1-B29E-E07B7BD668F3}"/>
              </a:ext>
            </a:extLst>
          </p:cNvPr>
          <p:cNvSpPr/>
          <p:nvPr/>
        </p:nvSpPr>
        <p:spPr>
          <a:xfrm>
            <a:off x="138721" y="10705429"/>
            <a:ext cx="870232" cy="880913"/>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89" name="Rectangle 88">
            <a:extLst>
              <a:ext uri="{FF2B5EF4-FFF2-40B4-BE49-F238E27FC236}">
                <a16:creationId xmlns:a16="http://schemas.microsoft.com/office/drawing/2014/main" id="{5EDD5E26-0C5F-471A-8805-E24BD4A2F2EC}"/>
              </a:ext>
            </a:extLst>
          </p:cNvPr>
          <p:cNvSpPr/>
          <p:nvPr/>
        </p:nvSpPr>
        <p:spPr>
          <a:xfrm>
            <a:off x="116443" y="9755849"/>
            <a:ext cx="713834" cy="769440"/>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90" name="Rectangle 89">
            <a:extLst>
              <a:ext uri="{FF2B5EF4-FFF2-40B4-BE49-F238E27FC236}">
                <a16:creationId xmlns:a16="http://schemas.microsoft.com/office/drawing/2014/main" id="{3AB56D0E-4011-4671-8854-F780A634768E}"/>
              </a:ext>
            </a:extLst>
          </p:cNvPr>
          <p:cNvSpPr/>
          <p:nvPr/>
        </p:nvSpPr>
        <p:spPr>
          <a:xfrm>
            <a:off x="4633548" y="7732960"/>
            <a:ext cx="2354772" cy="820033"/>
          </a:xfrm>
          <a:prstGeom prst="rect">
            <a:avLst/>
          </a:prstGeom>
          <a:ln w="38100" cap="rnd">
            <a:solidFill>
              <a:schemeClr val="accent5">
                <a:lumMod val="75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91" name="Rectangle 90">
            <a:extLst>
              <a:ext uri="{FF2B5EF4-FFF2-40B4-BE49-F238E27FC236}">
                <a16:creationId xmlns:a16="http://schemas.microsoft.com/office/drawing/2014/main" id="{978437C0-54B4-4B89-9EE2-C4D32F12E757}"/>
              </a:ext>
            </a:extLst>
          </p:cNvPr>
          <p:cNvSpPr/>
          <p:nvPr/>
        </p:nvSpPr>
        <p:spPr>
          <a:xfrm>
            <a:off x="7125415" y="7701726"/>
            <a:ext cx="944927" cy="789442"/>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93" name="Rectangle 92">
            <a:extLst>
              <a:ext uri="{FF2B5EF4-FFF2-40B4-BE49-F238E27FC236}">
                <a16:creationId xmlns:a16="http://schemas.microsoft.com/office/drawing/2014/main" id="{37140F10-D497-49C5-BF45-81FD6EAF5589}"/>
              </a:ext>
            </a:extLst>
          </p:cNvPr>
          <p:cNvSpPr/>
          <p:nvPr/>
        </p:nvSpPr>
        <p:spPr>
          <a:xfrm>
            <a:off x="1875956" y="9544291"/>
            <a:ext cx="850063" cy="387819"/>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95" name="Rectangle 94">
            <a:extLst>
              <a:ext uri="{FF2B5EF4-FFF2-40B4-BE49-F238E27FC236}">
                <a16:creationId xmlns:a16="http://schemas.microsoft.com/office/drawing/2014/main" id="{C778E3D3-928B-46EE-860F-5990E262D9E8}"/>
              </a:ext>
            </a:extLst>
          </p:cNvPr>
          <p:cNvSpPr/>
          <p:nvPr/>
        </p:nvSpPr>
        <p:spPr>
          <a:xfrm>
            <a:off x="2843138" y="11628915"/>
            <a:ext cx="1790411" cy="487095"/>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96" name="Rectangle 95">
            <a:extLst>
              <a:ext uri="{FF2B5EF4-FFF2-40B4-BE49-F238E27FC236}">
                <a16:creationId xmlns:a16="http://schemas.microsoft.com/office/drawing/2014/main" id="{083F9931-2180-48D2-A047-0F4F2DD058B3}"/>
              </a:ext>
            </a:extLst>
          </p:cNvPr>
          <p:cNvSpPr/>
          <p:nvPr/>
        </p:nvSpPr>
        <p:spPr>
          <a:xfrm>
            <a:off x="7025037" y="9994717"/>
            <a:ext cx="1155564" cy="710712"/>
          </a:xfrm>
          <a:prstGeom prst="rect">
            <a:avLst/>
          </a:prstGeom>
          <a:ln w="38100" cap="rnd">
            <a:solidFill>
              <a:schemeClr val="accent5">
                <a:lumMod val="75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97" name="Rectangle 96">
            <a:extLst>
              <a:ext uri="{FF2B5EF4-FFF2-40B4-BE49-F238E27FC236}">
                <a16:creationId xmlns:a16="http://schemas.microsoft.com/office/drawing/2014/main" id="{A7AF473E-0072-4959-B44D-66BB49B25323}"/>
              </a:ext>
            </a:extLst>
          </p:cNvPr>
          <p:cNvSpPr/>
          <p:nvPr/>
        </p:nvSpPr>
        <p:spPr>
          <a:xfrm>
            <a:off x="1330483" y="7729137"/>
            <a:ext cx="860319" cy="823741"/>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101" name="Straight Connector 100">
            <a:extLst>
              <a:ext uri="{FF2B5EF4-FFF2-40B4-BE49-F238E27FC236}">
                <a16:creationId xmlns:a16="http://schemas.microsoft.com/office/drawing/2014/main" id="{61CC680E-F3C6-4B48-99AE-F311CE148705}"/>
              </a:ext>
            </a:extLst>
          </p:cNvPr>
          <p:cNvCxnSpPr>
            <a:cxnSpLocks/>
            <a:stCxn id="86" idx="3"/>
          </p:cNvCxnSpPr>
          <p:nvPr/>
        </p:nvCxnSpPr>
        <p:spPr>
          <a:xfrm flipV="1">
            <a:off x="1008953" y="10608736"/>
            <a:ext cx="354180" cy="537150"/>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5846131-1D63-436A-B61F-1D5250ECCC1A}"/>
              </a:ext>
            </a:extLst>
          </p:cNvPr>
          <p:cNvCxnSpPr>
            <a:cxnSpLocks/>
          </p:cNvCxnSpPr>
          <p:nvPr/>
        </p:nvCxnSpPr>
        <p:spPr>
          <a:xfrm>
            <a:off x="6278724" y="8549598"/>
            <a:ext cx="7998" cy="386103"/>
          </a:xfrm>
          <a:prstGeom prst="line">
            <a:avLst/>
          </a:prstGeom>
          <a:ln w="57150">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A2B05481-35E6-4370-8F7F-F4C1B2870495}"/>
              </a:ext>
            </a:extLst>
          </p:cNvPr>
          <p:cNvCxnSpPr>
            <a:cxnSpLocks/>
            <a:stCxn id="197" idx="3"/>
          </p:cNvCxnSpPr>
          <p:nvPr/>
        </p:nvCxnSpPr>
        <p:spPr>
          <a:xfrm>
            <a:off x="1022023" y="9184188"/>
            <a:ext cx="366399" cy="218591"/>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502DC80-C13F-4041-B494-54E7BFAA7EDB}"/>
              </a:ext>
            </a:extLst>
          </p:cNvPr>
          <p:cNvCxnSpPr>
            <a:cxnSpLocks/>
          </p:cNvCxnSpPr>
          <p:nvPr/>
        </p:nvCxnSpPr>
        <p:spPr>
          <a:xfrm flipH="1">
            <a:off x="4980867" y="10578759"/>
            <a:ext cx="344647" cy="512448"/>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C74E041-57DE-47FC-B35C-B860E030D6D8}"/>
              </a:ext>
            </a:extLst>
          </p:cNvPr>
          <p:cNvCxnSpPr>
            <a:cxnSpLocks/>
          </p:cNvCxnSpPr>
          <p:nvPr/>
        </p:nvCxnSpPr>
        <p:spPr>
          <a:xfrm flipH="1" flipV="1">
            <a:off x="3264838" y="11119097"/>
            <a:ext cx="645801" cy="509819"/>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2121DFF-9C01-4A46-848A-867DA8CA366E}"/>
              </a:ext>
            </a:extLst>
          </p:cNvPr>
          <p:cNvCxnSpPr>
            <a:cxnSpLocks/>
          </p:cNvCxnSpPr>
          <p:nvPr/>
        </p:nvCxnSpPr>
        <p:spPr>
          <a:xfrm flipH="1" flipV="1">
            <a:off x="6016454" y="11082356"/>
            <a:ext cx="545535" cy="550658"/>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1D3A621-E0C2-4485-A769-2DC090AE7F6C}"/>
              </a:ext>
            </a:extLst>
          </p:cNvPr>
          <p:cNvCxnSpPr>
            <a:cxnSpLocks/>
            <a:stCxn id="193" idx="2"/>
          </p:cNvCxnSpPr>
          <p:nvPr/>
        </p:nvCxnSpPr>
        <p:spPr>
          <a:xfrm flipH="1">
            <a:off x="5549094" y="10506386"/>
            <a:ext cx="892030" cy="599911"/>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662ED61-3BC9-4B6F-95DF-915C1159FF98}"/>
              </a:ext>
            </a:extLst>
          </p:cNvPr>
          <p:cNvCxnSpPr>
            <a:cxnSpLocks/>
          </p:cNvCxnSpPr>
          <p:nvPr/>
        </p:nvCxnSpPr>
        <p:spPr>
          <a:xfrm flipH="1">
            <a:off x="6498565" y="10708915"/>
            <a:ext cx="533220" cy="382292"/>
          </a:xfrm>
          <a:prstGeom prst="line">
            <a:avLst/>
          </a:prstGeom>
          <a:ln w="57150">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C2A60800-534C-43BA-ACEE-A906AC843537}"/>
              </a:ext>
            </a:extLst>
          </p:cNvPr>
          <p:cNvCxnSpPr>
            <a:cxnSpLocks/>
          </p:cNvCxnSpPr>
          <p:nvPr/>
        </p:nvCxnSpPr>
        <p:spPr>
          <a:xfrm flipV="1">
            <a:off x="1578720" y="11110139"/>
            <a:ext cx="961623" cy="482221"/>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25821672-80DF-40E5-AA73-B0E846795392}"/>
              </a:ext>
            </a:extLst>
          </p:cNvPr>
          <p:cNvCxnSpPr>
            <a:cxnSpLocks/>
          </p:cNvCxnSpPr>
          <p:nvPr/>
        </p:nvCxnSpPr>
        <p:spPr>
          <a:xfrm flipV="1">
            <a:off x="825380" y="9741620"/>
            <a:ext cx="497767" cy="391648"/>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90490EBB-E517-4D3B-9994-0148A77E9AE2}"/>
              </a:ext>
            </a:extLst>
          </p:cNvPr>
          <p:cNvCxnSpPr>
            <a:cxnSpLocks/>
            <a:stCxn id="97" idx="2"/>
          </p:cNvCxnSpPr>
          <p:nvPr/>
        </p:nvCxnSpPr>
        <p:spPr>
          <a:xfrm>
            <a:off x="1760643" y="8552878"/>
            <a:ext cx="255471" cy="373554"/>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sp>
        <p:nvSpPr>
          <p:cNvPr id="169" name="TextBox 168">
            <a:extLst>
              <a:ext uri="{FF2B5EF4-FFF2-40B4-BE49-F238E27FC236}">
                <a16:creationId xmlns:a16="http://schemas.microsoft.com/office/drawing/2014/main" id="{0A582362-D066-4128-926B-4F7363FBDA55}"/>
              </a:ext>
            </a:extLst>
          </p:cNvPr>
          <p:cNvSpPr txBox="1"/>
          <p:nvPr/>
        </p:nvSpPr>
        <p:spPr>
          <a:xfrm>
            <a:off x="112439" y="10740625"/>
            <a:ext cx="916592" cy="769441"/>
          </a:xfrm>
          <a:prstGeom prst="rect">
            <a:avLst/>
          </a:prstGeom>
          <a:noFill/>
        </p:spPr>
        <p:txBody>
          <a:bodyPr wrap="square" rtlCol="0">
            <a:spAutoFit/>
          </a:bodyPr>
          <a:lstStyle/>
          <a:p>
            <a:pPr algn="ctr"/>
            <a:r>
              <a:rPr lang="en-GB" sz="1100" dirty="0">
                <a:latin typeface="Arial Narrow" panose="020B0606020202030204" pitchFamily="34" charset="0"/>
              </a:rPr>
              <a:t>Relationships between Performer and Audience.</a:t>
            </a:r>
            <a:endParaRPr lang="en-US" sz="1100" dirty="0">
              <a:latin typeface="Arial Narrow" panose="020B0606020202030204" pitchFamily="34" charset="0"/>
            </a:endParaRPr>
          </a:p>
        </p:txBody>
      </p:sp>
      <p:sp>
        <p:nvSpPr>
          <p:cNvPr id="170" name="TextBox 169">
            <a:extLst>
              <a:ext uri="{FF2B5EF4-FFF2-40B4-BE49-F238E27FC236}">
                <a16:creationId xmlns:a16="http://schemas.microsoft.com/office/drawing/2014/main" id="{47A2092E-61CA-408C-91CE-19476C764A58}"/>
              </a:ext>
            </a:extLst>
          </p:cNvPr>
          <p:cNvSpPr txBox="1"/>
          <p:nvPr/>
        </p:nvSpPr>
        <p:spPr>
          <a:xfrm>
            <a:off x="4546857" y="7744265"/>
            <a:ext cx="2519672" cy="938719"/>
          </a:xfrm>
          <a:prstGeom prst="rect">
            <a:avLst/>
          </a:prstGeom>
          <a:noFill/>
          <a:ln>
            <a:noFill/>
          </a:ln>
        </p:spPr>
        <p:txBody>
          <a:bodyPr wrap="square" rtlCol="0">
            <a:spAutoFit/>
          </a:bodyPr>
          <a:lstStyle/>
          <a:p>
            <a:pPr algn="ctr"/>
            <a:r>
              <a:rPr lang="en-US" sz="1100" b="1" u="sng" dirty="0">
                <a:latin typeface="Arial Narrow" panose="020B0606020202030204" pitchFamily="34" charset="0"/>
              </a:rPr>
              <a:t>Internal Assessment and Moderation</a:t>
            </a:r>
          </a:p>
          <a:p>
            <a:pPr algn="ctr"/>
            <a:r>
              <a:rPr lang="en-US" sz="1100" dirty="0">
                <a:latin typeface="Arial Narrow" panose="020B0606020202030204" pitchFamily="34" charset="0"/>
              </a:rPr>
              <a:t>2000 Word Written Portfolio (45 Marks)</a:t>
            </a:r>
          </a:p>
          <a:p>
            <a:pPr algn="ctr"/>
            <a:r>
              <a:rPr lang="en-US" sz="1100" dirty="0">
                <a:latin typeface="Arial Narrow" panose="020B0606020202030204" pitchFamily="34" charset="0"/>
              </a:rPr>
              <a:t>10-25 Minute Group Performance (15 Marks)</a:t>
            </a:r>
          </a:p>
          <a:p>
            <a:pPr algn="ctr"/>
            <a:r>
              <a:rPr lang="en-US" sz="1100" dirty="0">
                <a:latin typeface="Arial Narrow" panose="020B0606020202030204" pitchFamily="34" charset="0"/>
              </a:rPr>
              <a:t>40% of Overall Qualification</a:t>
            </a:r>
          </a:p>
          <a:p>
            <a:pPr algn="ctr"/>
            <a:endParaRPr lang="en-US" sz="1100" dirty="0">
              <a:latin typeface="Arial Narrow" panose="020B0606020202030204" pitchFamily="34" charset="0"/>
            </a:endParaRPr>
          </a:p>
        </p:txBody>
      </p:sp>
      <p:sp>
        <p:nvSpPr>
          <p:cNvPr id="171" name="TextBox 170">
            <a:extLst>
              <a:ext uri="{FF2B5EF4-FFF2-40B4-BE49-F238E27FC236}">
                <a16:creationId xmlns:a16="http://schemas.microsoft.com/office/drawing/2014/main" id="{2A1C095A-94E8-4F8C-97C3-E3121B69472D}"/>
              </a:ext>
            </a:extLst>
          </p:cNvPr>
          <p:cNvSpPr txBox="1"/>
          <p:nvPr/>
        </p:nvSpPr>
        <p:spPr>
          <a:xfrm>
            <a:off x="2359947" y="7906645"/>
            <a:ext cx="1202292" cy="600164"/>
          </a:xfrm>
          <a:prstGeom prst="rect">
            <a:avLst/>
          </a:prstGeom>
          <a:noFill/>
          <a:ln>
            <a:noFill/>
          </a:ln>
        </p:spPr>
        <p:txBody>
          <a:bodyPr wrap="square" rtlCol="0">
            <a:spAutoFit/>
          </a:bodyPr>
          <a:lstStyle/>
          <a:p>
            <a:pPr algn="ctr"/>
            <a:r>
              <a:rPr lang="en-GB" sz="1100" dirty="0">
                <a:latin typeface="Arial Narrow" panose="020B0606020202030204" pitchFamily="34" charset="0"/>
              </a:rPr>
              <a:t>Characterisation and Communication with Audience</a:t>
            </a:r>
            <a:endParaRPr lang="en-US" sz="1100" dirty="0">
              <a:latin typeface="Arial Narrow" panose="020B0606020202030204" pitchFamily="34" charset="0"/>
            </a:endParaRPr>
          </a:p>
        </p:txBody>
      </p:sp>
      <p:sp>
        <p:nvSpPr>
          <p:cNvPr id="94" name="Rectangle 93">
            <a:extLst>
              <a:ext uri="{FF2B5EF4-FFF2-40B4-BE49-F238E27FC236}">
                <a16:creationId xmlns:a16="http://schemas.microsoft.com/office/drawing/2014/main" id="{3A93C9F9-6BEC-4CA0-A8B8-D428EEC8DBBF}"/>
              </a:ext>
            </a:extLst>
          </p:cNvPr>
          <p:cNvSpPr/>
          <p:nvPr/>
        </p:nvSpPr>
        <p:spPr>
          <a:xfrm>
            <a:off x="1081836" y="11595688"/>
            <a:ext cx="1585074" cy="535093"/>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173" name="TextBox 172">
            <a:extLst>
              <a:ext uri="{FF2B5EF4-FFF2-40B4-BE49-F238E27FC236}">
                <a16:creationId xmlns:a16="http://schemas.microsoft.com/office/drawing/2014/main" id="{8941691C-834B-498D-896D-C8F95979C4E2}"/>
              </a:ext>
            </a:extLst>
          </p:cNvPr>
          <p:cNvSpPr txBox="1"/>
          <p:nvPr/>
        </p:nvSpPr>
        <p:spPr>
          <a:xfrm>
            <a:off x="1040469" y="11648375"/>
            <a:ext cx="1652056" cy="433590"/>
          </a:xfrm>
          <a:prstGeom prst="rect">
            <a:avLst/>
          </a:prstGeom>
          <a:noFill/>
          <a:ln>
            <a:noFill/>
          </a:ln>
        </p:spPr>
        <p:txBody>
          <a:bodyPr wrap="square" rtlCol="0">
            <a:spAutoFit/>
          </a:bodyPr>
          <a:lstStyle/>
          <a:p>
            <a:pPr algn="ctr"/>
            <a:r>
              <a:rPr lang="en-GB" sz="1100" dirty="0">
                <a:latin typeface="Arial Narrow" panose="020B0606020202030204" pitchFamily="34" charset="0"/>
              </a:rPr>
              <a:t>Use of Space and Spatial Relationships on Stage</a:t>
            </a:r>
            <a:endParaRPr lang="en-US" sz="1100" dirty="0">
              <a:latin typeface="Arial Narrow" panose="020B0606020202030204" pitchFamily="34" charset="0"/>
            </a:endParaRPr>
          </a:p>
        </p:txBody>
      </p:sp>
      <p:sp>
        <p:nvSpPr>
          <p:cNvPr id="175" name="TextBox 174">
            <a:extLst>
              <a:ext uri="{FF2B5EF4-FFF2-40B4-BE49-F238E27FC236}">
                <a16:creationId xmlns:a16="http://schemas.microsoft.com/office/drawing/2014/main" id="{3B7A1ED1-BB01-45EC-AF67-028972CA2B90}"/>
              </a:ext>
            </a:extLst>
          </p:cNvPr>
          <p:cNvSpPr txBox="1"/>
          <p:nvPr/>
        </p:nvSpPr>
        <p:spPr>
          <a:xfrm>
            <a:off x="90957" y="9818508"/>
            <a:ext cx="759756" cy="600164"/>
          </a:xfrm>
          <a:prstGeom prst="rect">
            <a:avLst/>
          </a:prstGeom>
          <a:noFill/>
          <a:ln>
            <a:noFill/>
          </a:ln>
        </p:spPr>
        <p:txBody>
          <a:bodyPr wrap="square" rtlCol="0">
            <a:spAutoFit/>
          </a:bodyPr>
          <a:lstStyle/>
          <a:p>
            <a:pPr algn="ctr"/>
            <a:r>
              <a:rPr lang="en-US" sz="1100" dirty="0">
                <a:latin typeface="Arial Narrow" panose="020B0606020202030204" pitchFamily="34" charset="0"/>
              </a:rPr>
              <a:t>Developing Ideas and Intentions</a:t>
            </a:r>
          </a:p>
        </p:txBody>
      </p:sp>
      <p:sp>
        <p:nvSpPr>
          <p:cNvPr id="176" name="TextBox 175">
            <a:extLst>
              <a:ext uri="{FF2B5EF4-FFF2-40B4-BE49-F238E27FC236}">
                <a16:creationId xmlns:a16="http://schemas.microsoft.com/office/drawing/2014/main" id="{DD1285D6-F351-4EBE-936D-01F5B37A9106}"/>
              </a:ext>
            </a:extLst>
          </p:cNvPr>
          <p:cNvSpPr txBox="1"/>
          <p:nvPr/>
        </p:nvSpPr>
        <p:spPr>
          <a:xfrm>
            <a:off x="5670625" y="11685123"/>
            <a:ext cx="2640986" cy="430887"/>
          </a:xfrm>
          <a:prstGeom prst="rect">
            <a:avLst/>
          </a:prstGeom>
          <a:noFill/>
          <a:ln>
            <a:noFill/>
          </a:ln>
        </p:spPr>
        <p:txBody>
          <a:bodyPr wrap="square" rtlCol="0">
            <a:spAutoFit/>
          </a:bodyPr>
          <a:lstStyle/>
          <a:p>
            <a:pPr algn="ctr"/>
            <a:r>
              <a:rPr lang="en-GB" sz="1100" dirty="0">
                <a:latin typeface="Arial Narrow" panose="020B0606020202030204" pitchFamily="34" charset="0"/>
              </a:rPr>
              <a:t>Creating and developing a devised piece from  textual, visual, aural or abstract stimuli.</a:t>
            </a:r>
            <a:endParaRPr lang="en-US" sz="1100" dirty="0">
              <a:latin typeface="Arial Narrow" panose="020B0606020202030204" pitchFamily="34" charset="0"/>
            </a:endParaRPr>
          </a:p>
        </p:txBody>
      </p:sp>
      <p:sp>
        <p:nvSpPr>
          <p:cNvPr id="189" name="Rectangle 188">
            <a:extLst>
              <a:ext uri="{FF2B5EF4-FFF2-40B4-BE49-F238E27FC236}">
                <a16:creationId xmlns:a16="http://schemas.microsoft.com/office/drawing/2014/main" id="{6869885B-D186-42F7-BF88-67B9CC99003E}"/>
              </a:ext>
            </a:extLst>
          </p:cNvPr>
          <p:cNvSpPr/>
          <p:nvPr/>
        </p:nvSpPr>
        <p:spPr>
          <a:xfrm>
            <a:off x="1922520" y="10184985"/>
            <a:ext cx="832999" cy="419309"/>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193" name="Rectangle 192">
            <a:extLst>
              <a:ext uri="{FF2B5EF4-FFF2-40B4-BE49-F238E27FC236}">
                <a16:creationId xmlns:a16="http://schemas.microsoft.com/office/drawing/2014/main" id="{405A25A0-A810-413C-834A-66F84E0EF0D3}"/>
              </a:ext>
            </a:extLst>
          </p:cNvPr>
          <p:cNvSpPr/>
          <p:nvPr/>
        </p:nvSpPr>
        <p:spPr>
          <a:xfrm>
            <a:off x="5989265" y="9919309"/>
            <a:ext cx="903717" cy="587077"/>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196" name="Rectangle 195">
            <a:extLst>
              <a:ext uri="{FF2B5EF4-FFF2-40B4-BE49-F238E27FC236}">
                <a16:creationId xmlns:a16="http://schemas.microsoft.com/office/drawing/2014/main" id="{3B596D73-08B5-4511-9951-FFA887EAC41A}"/>
              </a:ext>
            </a:extLst>
          </p:cNvPr>
          <p:cNvSpPr/>
          <p:nvPr/>
        </p:nvSpPr>
        <p:spPr>
          <a:xfrm>
            <a:off x="5709284" y="11637905"/>
            <a:ext cx="2610284" cy="560174"/>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197" name="Rectangle 196">
            <a:extLst>
              <a:ext uri="{FF2B5EF4-FFF2-40B4-BE49-F238E27FC236}">
                <a16:creationId xmlns:a16="http://schemas.microsoft.com/office/drawing/2014/main" id="{33D50BDF-2A83-4F34-ACF0-83C4A5DAF12A}"/>
              </a:ext>
            </a:extLst>
          </p:cNvPr>
          <p:cNvSpPr/>
          <p:nvPr/>
        </p:nvSpPr>
        <p:spPr>
          <a:xfrm>
            <a:off x="96943" y="8829073"/>
            <a:ext cx="925080" cy="710229"/>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198" name="Straight Connector 197">
            <a:extLst>
              <a:ext uri="{FF2B5EF4-FFF2-40B4-BE49-F238E27FC236}">
                <a16:creationId xmlns:a16="http://schemas.microsoft.com/office/drawing/2014/main" id="{25D321A3-F9C3-4681-B384-1D8AEC32CB59}"/>
              </a:ext>
            </a:extLst>
          </p:cNvPr>
          <p:cNvCxnSpPr>
            <a:cxnSpLocks/>
          </p:cNvCxnSpPr>
          <p:nvPr/>
        </p:nvCxnSpPr>
        <p:spPr>
          <a:xfrm>
            <a:off x="3252583" y="8505731"/>
            <a:ext cx="1000341" cy="440773"/>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5E0052A8-A5C2-4AF7-BEFE-39ABBB2D797D}"/>
              </a:ext>
            </a:extLst>
          </p:cNvPr>
          <p:cNvCxnSpPr>
            <a:cxnSpLocks/>
          </p:cNvCxnSpPr>
          <p:nvPr/>
        </p:nvCxnSpPr>
        <p:spPr>
          <a:xfrm flipV="1">
            <a:off x="7754897" y="6713003"/>
            <a:ext cx="318984" cy="440522"/>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689BCB8E-5732-4FF0-964A-294B76DE5631}"/>
              </a:ext>
            </a:extLst>
          </p:cNvPr>
          <p:cNvCxnSpPr>
            <a:cxnSpLocks/>
            <a:stCxn id="359" idx="2"/>
          </p:cNvCxnSpPr>
          <p:nvPr/>
        </p:nvCxnSpPr>
        <p:spPr>
          <a:xfrm flipH="1">
            <a:off x="8640226" y="6881008"/>
            <a:ext cx="439792" cy="309115"/>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1F0C6638-1E32-4539-BA94-4A30FC563B08}"/>
              </a:ext>
            </a:extLst>
          </p:cNvPr>
          <p:cNvCxnSpPr>
            <a:cxnSpLocks/>
          </p:cNvCxnSpPr>
          <p:nvPr/>
        </p:nvCxnSpPr>
        <p:spPr>
          <a:xfrm flipH="1">
            <a:off x="7671404" y="6289787"/>
            <a:ext cx="646808" cy="408962"/>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AD1E5CC1-FBCC-4BE9-82DA-F8FF25F039D4}"/>
              </a:ext>
            </a:extLst>
          </p:cNvPr>
          <p:cNvCxnSpPr>
            <a:cxnSpLocks/>
            <a:stCxn id="91" idx="3"/>
          </p:cNvCxnSpPr>
          <p:nvPr/>
        </p:nvCxnSpPr>
        <p:spPr>
          <a:xfrm>
            <a:off x="8070342" y="8096447"/>
            <a:ext cx="551285" cy="329722"/>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940317F9-07E9-4A14-AD40-51BC109EC8DC}"/>
              </a:ext>
            </a:extLst>
          </p:cNvPr>
          <p:cNvCxnSpPr>
            <a:cxnSpLocks/>
            <a:stCxn id="245" idx="2"/>
          </p:cNvCxnSpPr>
          <p:nvPr/>
        </p:nvCxnSpPr>
        <p:spPr>
          <a:xfrm flipH="1">
            <a:off x="1662268" y="4170878"/>
            <a:ext cx="512351" cy="434371"/>
          </a:xfrm>
          <a:prstGeom prst="line">
            <a:avLst/>
          </a:prstGeom>
          <a:ln w="57150">
            <a:solidFill>
              <a:schemeClr val="accent1">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033" name="Group 1032">
            <a:extLst>
              <a:ext uri="{FF2B5EF4-FFF2-40B4-BE49-F238E27FC236}">
                <a16:creationId xmlns:a16="http://schemas.microsoft.com/office/drawing/2014/main" id="{1BB25991-A67B-40D1-9A23-6E5B2DE6C554}"/>
              </a:ext>
            </a:extLst>
          </p:cNvPr>
          <p:cNvGrpSpPr/>
          <p:nvPr/>
        </p:nvGrpSpPr>
        <p:grpSpPr>
          <a:xfrm>
            <a:off x="8689124" y="8600244"/>
            <a:ext cx="881595" cy="465682"/>
            <a:chOff x="10589764" y="9928472"/>
            <a:chExt cx="874391" cy="654911"/>
          </a:xfrm>
        </p:grpSpPr>
        <p:sp>
          <p:nvSpPr>
            <p:cNvPr id="72" name="TextBox 71">
              <a:extLst>
                <a:ext uri="{FF2B5EF4-FFF2-40B4-BE49-F238E27FC236}">
                  <a16:creationId xmlns:a16="http://schemas.microsoft.com/office/drawing/2014/main" id="{FC6A564C-2453-4F34-AB0D-BAEF6E09EC52}"/>
                </a:ext>
              </a:extLst>
            </p:cNvPr>
            <p:cNvSpPr txBox="1"/>
            <p:nvPr/>
          </p:nvSpPr>
          <p:spPr>
            <a:xfrm>
              <a:off x="10589764" y="9931270"/>
              <a:ext cx="874391" cy="616347"/>
            </a:xfrm>
            <a:prstGeom prst="rect">
              <a:avLst/>
            </a:prstGeom>
            <a:noFill/>
            <a:ln>
              <a:solidFill>
                <a:schemeClr val="accent1">
                  <a:lumMod val="20000"/>
                  <a:lumOff val="80000"/>
                </a:schemeClr>
              </a:solidFill>
            </a:ln>
          </p:spPr>
          <p:txBody>
            <a:bodyPr wrap="square" rtlCol="0">
              <a:spAutoFit/>
            </a:bodyPr>
            <a:lstStyle/>
            <a:p>
              <a:pPr algn="ctr"/>
              <a:r>
                <a:rPr lang="en-US" sz="1100" dirty="0">
                  <a:latin typeface="Arial Narrow" panose="020B0606020202030204" pitchFamily="34" charset="0"/>
                </a:rPr>
                <a:t>Character Relationships</a:t>
              </a:r>
              <a:endParaRPr lang="en-US" sz="1100" i="1" dirty="0">
                <a:latin typeface="Arial Narrow" panose="020B0606020202030204" pitchFamily="34" charset="0"/>
              </a:endParaRPr>
            </a:p>
          </p:txBody>
        </p:sp>
        <p:sp>
          <p:nvSpPr>
            <p:cNvPr id="267" name="Rectangle 266">
              <a:extLst>
                <a:ext uri="{FF2B5EF4-FFF2-40B4-BE49-F238E27FC236}">
                  <a16:creationId xmlns:a16="http://schemas.microsoft.com/office/drawing/2014/main" id="{EF79C7A4-6D32-488D-94EB-32D344BCA095}"/>
                </a:ext>
              </a:extLst>
            </p:cNvPr>
            <p:cNvSpPr/>
            <p:nvPr/>
          </p:nvSpPr>
          <p:spPr>
            <a:xfrm>
              <a:off x="10596164" y="9928472"/>
              <a:ext cx="859595" cy="654911"/>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272" name="Straight Connector 271">
            <a:extLst>
              <a:ext uri="{FF2B5EF4-FFF2-40B4-BE49-F238E27FC236}">
                <a16:creationId xmlns:a16="http://schemas.microsoft.com/office/drawing/2014/main" id="{8C21D986-1F31-4DF8-BD62-576F7F6CAA03}"/>
              </a:ext>
            </a:extLst>
          </p:cNvPr>
          <p:cNvCxnSpPr>
            <a:cxnSpLocks/>
            <a:endCxn id="256" idx="3"/>
          </p:cNvCxnSpPr>
          <p:nvPr/>
        </p:nvCxnSpPr>
        <p:spPr>
          <a:xfrm flipH="1" flipV="1">
            <a:off x="3893511" y="4588768"/>
            <a:ext cx="260856" cy="44113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D84B88F1-E98C-4ABE-8C20-AE24285680BB}"/>
              </a:ext>
            </a:extLst>
          </p:cNvPr>
          <p:cNvCxnSpPr>
            <a:cxnSpLocks/>
          </p:cNvCxnSpPr>
          <p:nvPr/>
        </p:nvCxnSpPr>
        <p:spPr>
          <a:xfrm flipH="1" flipV="1">
            <a:off x="8537812" y="8658791"/>
            <a:ext cx="44367" cy="725321"/>
          </a:xfrm>
          <a:prstGeom prst="line">
            <a:avLst/>
          </a:prstGeom>
          <a:ln w="57150">
            <a:solidFill>
              <a:schemeClr val="accent1">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04" name="Straight Connector 303">
            <a:extLst>
              <a:ext uri="{FF2B5EF4-FFF2-40B4-BE49-F238E27FC236}">
                <a16:creationId xmlns:a16="http://schemas.microsoft.com/office/drawing/2014/main" id="{67850E3D-AB2B-4E0B-B36B-150800DE231F}"/>
              </a:ext>
            </a:extLst>
          </p:cNvPr>
          <p:cNvCxnSpPr>
            <a:cxnSpLocks/>
            <a:stCxn id="310" idx="2"/>
          </p:cNvCxnSpPr>
          <p:nvPr/>
        </p:nvCxnSpPr>
        <p:spPr>
          <a:xfrm>
            <a:off x="3756490" y="4178060"/>
            <a:ext cx="415306" cy="380579"/>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sp>
        <p:nvSpPr>
          <p:cNvPr id="256" name="Rectangle 255">
            <a:extLst>
              <a:ext uri="{FF2B5EF4-FFF2-40B4-BE49-F238E27FC236}">
                <a16:creationId xmlns:a16="http://schemas.microsoft.com/office/drawing/2014/main" id="{C450B200-78E8-4416-9960-0E9510483417}"/>
              </a:ext>
            </a:extLst>
          </p:cNvPr>
          <p:cNvSpPr/>
          <p:nvPr/>
        </p:nvSpPr>
        <p:spPr>
          <a:xfrm>
            <a:off x="1929286" y="4173269"/>
            <a:ext cx="1964225" cy="830997"/>
          </a:xfrm>
          <a:prstGeom prst="rect">
            <a:avLst/>
          </a:prstGeom>
          <a:noFill/>
          <a:ln>
            <a:noFill/>
          </a:ln>
        </p:spPr>
        <p:txBody>
          <a:bodyPr wrap="square" lIns="91440" tIns="45720" rIns="91440" bIns="45720">
            <a:spAutoFit/>
          </a:bodyPr>
          <a:lstStyle/>
          <a:p>
            <a:pPr algn="ctr"/>
            <a:r>
              <a:rPr lang="en-US" sz="4800" b="1" cap="none" spc="0" dirty="0">
                <a:ln w="10160">
                  <a:solidFill>
                    <a:sysClr val="windowText" lastClr="000000"/>
                  </a:solidFill>
                  <a:prstDash val="solid"/>
                </a:ln>
                <a:solidFill>
                  <a:schemeClr val="accent2"/>
                </a:solidFill>
                <a:effectLst>
                  <a:outerShdw blurRad="38100" dist="22860" dir="5400000" algn="tl" rotWithShape="0">
                    <a:srgbClr val="000000">
                      <a:alpha val="30000"/>
                    </a:srgbClr>
                  </a:outerShdw>
                </a:effectLst>
                <a:latin typeface="Bahnschrift Condensed" panose="020B0502040204020203" pitchFamily="34" charset="0"/>
              </a:rPr>
              <a:t>COMP 3</a:t>
            </a:r>
          </a:p>
        </p:txBody>
      </p:sp>
      <p:sp>
        <p:nvSpPr>
          <p:cNvPr id="258" name="Rectangle 257">
            <a:extLst>
              <a:ext uri="{FF2B5EF4-FFF2-40B4-BE49-F238E27FC236}">
                <a16:creationId xmlns:a16="http://schemas.microsoft.com/office/drawing/2014/main" id="{9308F035-006A-4E3F-81DC-B12FD7D2222B}"/>
              </a:ext>
            </a:extLst>
          </p:cNvPr>
          <p:cNvSpPr/>
          <p:nvPr/>
        </p:nvSpPr>
        <p:spPr>
          <a:xfrm>
            <a:off x="6633035" y="8505207"/>
            <a:ext cx="1964225" cy="830997"/>
          </a:xfrm>
          <a:prstGeom prst="rect">
            <a:avLst/>
          </a:prstGeom>
          <a:noFill/>
          <a:ln>
            <a:noFill/>
          </a:ln>
        </p:spPr>
        <p:txBody>
          <a:bodyPr wrap="square" lIns="91440" tIns="45720" rIns="91440" bIns="45720">
            <a:spAutoFit/>
          </a:bodyPr>
          <a:lstStyle/>
          <a:p>
            <a:pPr algn="ctr"/>
            <a:r>
              <a:rPr lang="en-US" sz="4800" b="1" cap="none" spc="0" dirty="0">
                <a:ln w="10160">
                  <a:solidFill>
                    <a:sysClr val="windowText" lastClr="000000"/>
                  </a:solidFill>
                  <a:prstDash val="solid"/>
                </a:ln>
                <a:solidFill>
                  <a:schemeClr val="accent1">
                    <a:lumMod val="60000"/>
                    <a:lumOff val="40000"/>
                  </a:schemeClr>
                </a:solidFill>
                <a:effectLst>
                  <a:outerShdw blurRad="38100" dist="22860" dir="5400000" algn="tl" rotWithShape="0">
                    <a:srgbClr val="000000">
                      <a:alpha val="30000"/>
                    </a:srgbClr>
                  </a:outerShdw>
                </a:effectLst>
                <a:latin typeface="Bahnschrift Condensed" panose="020B0502040204020203" pitchFamily="34" charset="0"/>
              </a:rPr>
              <a:t>COMP 2</a:t>
            </a:r>
          </a:p>
        </p:txBody>
      </p:sp>
      <p:sp>
        <p:nvSpPr>
          <p:cNvPr id="203" name="Rectangle 202">
            <a:extLst>
              <a:ext uri="{FF2B5EF4-FFF2-40B4-BE49-F238E27FC236}">
                <a16:creationId xmlns:a16="http://schemas.microsoft.com/office/drawing/2014/main" id="{C1394C2B-325C-49DD-BDC2-41A0B0CD857F}"/>
              </a:ext>
            </a:extLst>
          </p:cNvPr>
          <p:cNvSpPr/>
          <p:nvPr/>
        </p:nvSpPr>
        <p:spPr>
          <a:xfrm>
            <a:off x="7270164" y="9398687"/>
            <a:ext cx="1947959" cy="459121"/>
          </a:xfrm>
          <a:prstGeom prst="rect">
            <a:avLst/>
          </a:prstGeom>
          <a:ln w="38100" cap="rnd">
            <a:solidFill>
              <a:schemeClr val="accent1">
                <a:lumMod val="60000"/>
                <a:lumOff val="4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204" name="TextBox 203">
            <a:extLst>
              <a:ext uri="{FF2B5EF4-FFF2-40B4-BE49-F238E27FC236}">
                <a16:creationId xmlns:a16="http://schemas.microsoft.com/office/drawing/2014/main" id="{B1868924-13CA-4547-8715-E747018AE2E6}"/>
              </a:ext>
            </a:extLst>
          </p:cNvPr>
          <p:cNvSpPr txBox="1"/>
          <p:nvPr/>
        </p:nvSpPr>
        <p:spPr>
          <a:xfrm>
            <a:off x="7178627" y="9420497"/>
            <a:ext cx="2152361" cy="443954"/>
          </a:xfrm>
          <a:prstGeom prst="rect">
            <a:avLst/>
          </a:prstGeom>
          <a:noFill/>
        </p:spPr>
        <p:txBody>
          <a:bodyPr wrap="square" rtlCol="0">
            <a:spAutoFit/>
          </a:bodyPr>
          <a:lstStyle/>
          <a:p>
            <a:pPr algn="ctr"/>
            <a:r>
              <a:rPr lang="en-US" sz="1100" b="1" dirty="0">
                <a:latin typeface="Arial Narrow" panose="020B0606020202030204" pitchFamily="34" charset="0"/>
              </a:rPr>
              <a:t>Performance from Text</a:t>
            </a:r>
          </a:p>
          <a:p>
            <a:pPr algn="ctr"/>
            <a:r>
              <a:rPr lang="en-US" sz="1100" b="1" dirty="0">
                <a:latin typeface="Arial Narrow" panose="020B0606020202030204" pitchFamily="34" charset="0"/>
              </a:rPr>
              <a:t>Monologue/ Duologue and Group </a:t>
            </a:r>
            <a:endParaRPr lang="en-US" sz="1100" dirty="0">
              <a:latin typeface="Arial Narrow" panose="020B0606020202030204" pitchFamily="34" charset="0"/>
            </a:endParaRPr>
          </a:p>
        </p:txBody>
      </p:sp>
      <p:cxnSp>
        <p:nvCxnSpPr>
          <p:cNvPr id="222" name="Straight Connector 221">
            <a:extLst>
              <a:ext uri="{FF2B5EF4-FFF2-40B4-BE49-F238E27FC236}">
                <a16:creationId xmlns:a16="http://schemas.microsoft.com/office/drawing/2014/main" id="{5666236C-8331-4EE8-8114-F5006D98C96D}"/>
              </a:ext>
            </a:extLst>
          </p:cNvPr>
          <p:cNvCxnSpPr>
            <a:cxnSpLocks/>
          </p:cNvCxnSpPr>
          <p:nvPr/>
        </p:nvCxnSpPr>
        <p:spPr>
          <a:xfrm flipH="1">
            <a:off x="1512923" y="10443031"/>
            <a:ext cx="397406" cy="377760"/>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F671C288-46A0-4EC5-A6F7-5D56B469BDD7}"/>
              </a:ext>
            </a:extLst>
          </p:cNvPr>
          <p:cNvCxnSpPr>
            <a:cxnSpLocks/>
          </p:cNvCxnSpPr>
          <p:nvPr/>
        </p:nvCxnSpPr>
        <p:spPr>
          <a:xfrm flipH="1" flipV="1">
            <a:off x="1789128" y="9009358"/>
            <a:ext cx="649984" cy="545732"/>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sp>
        <p:nvSpPr>
          <p:cNvPr id="245" name="Rectangle 244">
            <a:extLst>
              <a:ext uri="{FF2B5EF4-FFF2-40B4-BE49-F238E27FC236}">
                <a16:creationId xmlns:a16="http://schemas.microsoft.com/office/drawing/2014/main" id="{52FB5668-3DDF-4F01-BC87-5A451492A721}"/>
              </a:ext>
            </a:extLst>
          </p:cNvPr>
          <p:cNvSpPr/>
          <p:nvPr/>
        </p:nvSpPr>
        <p:spPr>
          <a:xfrm>
            <a:off x="1235985" y="3258040"/>
            <a:ext cx="1877268" cy="912837"/>
          </a:xfrm>
          <a:prstGeom prst="rect">
            <a:avLst/>
          </a:prstGeom>
          <a:ln w="38100" cap="rnd">
            <a:no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264" name="TextBox 263">
            <a:extLst>
              <a:ext uri="{FF2B5EF4-FFF2-40B4-BE49-F238E27FC236}">
                <a16:creationId xmlns:a16="http://schemas.microsoft.com/office/drawing/2014/main" id="{6A519427-CED2-4178-81C4-E2B7C57C1563}"/>
              </a:ext>
            </a:extLst>
          </p:cNvPr>
          <p:cNvSpPr txBox="1"/>
          <p:nvPr/>
        </p:nvSpPr>
        <p:spPr>
          <a:xfrm>
            <a:off x="1264370" y="3245518"/>
            <a:ext cx="1805678" cy="938719"/>
          </a:xfrm>
          <a:prstGeom prst="rect">
            <a:avLst/>
          </a:prstGeom>
          <a:noFill/>
          <a:ln w="28575">
            <a:solidFill>
              <a:schemeClr val="accent1">
                <a:lumMod val="60000"/>
                <a:lumOff val="40000"/>
              </a:schemeClr>
            </a:solidFill>
          </a:ln>
        </p:spPr>
        <p:txBody>
          <a:bodyPr wrap="square" rtlCol="0">
            <a:spAutoFit/>
          </a:bodyPr>
          <a:lstStyle/>
          <a:p>
            <a:pPr algn="ctr"/>
            <a:r>
              <a:rPr lang="en-US" sz="1100" b="1" u="sng" dirty="0">
                <a:latin typeface="Arial Narrow" panose="020B0606020202030204" pitchFamily="34" charset="0"/>
              </a:rPr>
              <a:t>External Assessment and Moderation</a:t>
            </a:r>
          </a:p>
          <a:p>
            <a:pPr algn="ctr"/>
            <a:r>
              <a:rPr lang="en-US" sz="1100" dirty="0">
                <a:latin typeface="Arial Narrow" panose="020B0606020202030204" pitchFamily="34" charset="0"/>
              </a:rPr>
              <a:t>Mono/Duo (24 Marks)</a:t>
            </a:r>
          </a:p>
          <a:p>
            <a:pPr algn="ctr"/>
            <a:r>
              <a:rPr lang="en-US" sz="1100" dirty="0">
                <a:latin typeface="Arial Narrow" panose="020B0606020202030204" pitchFamily="34" charset="0"/>
              </a:rPr>
              <a:t>Group Performance (24 Marks)</a:t>
            </a:r>
          </a:p>
          <a:p>
            <a:pPr algn="ctr"/>
            <a:r>
              <a:rPr lang="en-US" sz="1100" b="1" u="sng" dirty="0">
                <a:latin typeface="Arial Narrow" panose="020B0606020202030204" pitchFamily="34" charset="0"/>
              </a:rPr>
              <a:t> </a:t>
            </a:r>
            <a:r>
              <a:rPr lang="en-US" sz="1100" dirty="0">
                <a:latin typeface="Arial Narrow" panose="020B0606020202030204" pitchFamily="34" charset="0"/>
              </a:rPr>
              <a:t>20% of Overall Qualification</a:t>
            </a:r>
          </a:p>
        </p:txBody>
      </p:sp>
      <p:grpSp>
        <p:nvGrpSpPr>
          <p:cNvPr id="144" name="Group 143">
            <a:extLst>
              <a:ext uri="{FF2B5EF4-FFF2-40B4-BE49-F238E27FC236}">
                <a16:creationId xmlns:a16="http://schemas.microsoft.com/office/drawing/2014/main" id="{42DA5D4E-2FAC-4AA6-8867-3885706D2C2D}"/>
              </a:ext>
            </a:extLst>
          </p:cNvPr>
          <p:cNvGrpSpPr/>
          <p:nvPr/>
        </p:nvGrpSpPr>
        <p:grpSpPr>
          <a:xfrm>
            <a:off x="3241058" y="3656339"/>
            <a:ext cx="1024597" cy="521721"/>
            <a:chOff x="3094111" y="3579957"/>
            <a:chExt cx="1814077" cy="521721"/>
          </a:xfrm>
        </p:grpSpPr>
        <p:sp>
          <p:nvSpPr>
            <p:cNvPr id="298" name="TextBox 297">
              <a:extLst>
                <a:ext uri="{FF2B5EF4-FFF2-40B4-BE49-F238E27FC236}">
                  <a16:creationId xmlns:a16="http://schemas.microsoft.com/office/drawing/2014/main" id="{32BD0A3C-EAA1-448D-A552-F71451F35A3B}"/>
                </a:ext>
              </a:extLst>
            </p:cNvPr>
            <p:cNvSpPr txBox="1"/>
            <p:nvPr/>
          </p:nvSpPr>
          <p:spPr>
            <a:xfrm>
              <a:off x="3094111" y="3618508"/>
              <a:ext cx="1814077" cy="430887"/>
            </a:xfrm>
            <a:prstGeom prst="rect">
              <a:avLst/>
            </a:prstGeom>
            <a:noFill/>
            <a:ln>
              <a:solidFill>
                <a:srgbClr val="FFFF99"/>
              </a:solidFill>
            </a:ln>
          </p:spPr>
          <p:txBody>
            <a:bodyPr wrap="square" rtlCol="0">
              <a:spAutoFit/>
            </a:bodyPr>
            <a:lstStyle/>
            <a:p>
              <a:pPr algn="ctr"/>
              <a:r>
                <a:rPr lang="en-US" sz="1100" b="1" i="1" dirty="0">
                  <a:latin typeface="Arial Narrow" panose="020B0606020202030204" pitchFamily="34" charset="0"/>
                </a:rPr>
                <a:t>‘DNA’ by Dennis Kelly</a:t>
              </a:r>
            </a:p>
          </p:txBody>
        </p:sp>
        <p:sp>
          <p:nvSpPr>
            <p:cNvPr id="310" name="Rectangle 309">
              <a:extLst>
                <a:ext uri="{FF2B5EF4-FFF2-40B4-BE49-F238E27FC236}">
                  <a16:creationId xmlns:a16="http://schemas.microsoft.com/office/drawing/2014/main" id="{C22AFEE9-D8B6-4531-8CAF-54D076A29D10}"/>
                </a:ext>
              </a:extLst>
            </p:cNvPr>
            <p:cNvSpPr/>
            <p:nvPr/>
          </p:nvSpPr>
          <p:spPr>
            <a:xfrm>
              <a:off x="3174678" y="3579957"/>
              <a:ext cx="1664037" cy="521721"/>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sp>
        <p:nvSpPr>
          <p:cNvPr id="303" name="Rectangle 302">
            <a:extLst>
              <a:ext uri="{FF2B5EF4-FFF2-40B4-BE49-F238E27FC236}">
                <a16:creationId xmlns:a16="http://schemas.microsoft.com/office/drawing/2014/main" id="{E4211729-6735-450E-BC13-064357B1020A}"/>
              </a:ext>
            </a:extLst>
          </p:cNvPr>
          <p:cNvSpPr/>
          <p:nvPr/>
        </p:nvSpPr>
        <p:spPr>
          <a:xfrm>
            <a:off x="3391984" y="5022699"/>
            <a:ext cx="1138198" cy="502698"/>
          </a:xfrm>
          <a:prstGeom prst="rect">
            <a:avLst/>
          </a:prstGeom>
          <a:ln w="38100" cap="rnd">
            <a:solidFill>
              <a:srgbClr val="FFC000"/>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313" name="TextBox 312">
            <a:extLst>
              <a:ext uri="{FF2B5EF4-FFF2-40B4-BE49-F238E27FC236}">
                <a16:creationId xmlns:a16="http://schemas.microsoft.com/office/drawing/2014/main" id="{49CDBE42-67B4-4BB7-B036-96B8D04E46BA}"/>
              </a:ext>
            </a:extLst>
          </p:cNvPr>
          <p:cNvSpPr txBox="1"/>
          <p:nvPr/>
        </p:nvSpPr>
        <p:spPr>
          <a:xfrm>
            <a:off x="3440561" y="5046746"/>
            <a:ext cx="1048410" cy="475041"/>
          </a:xfrm>
          <a:prstGeom prst="rect">
            <a:avLst/>
          </a:prstGeom>
          <a:noFill/>
          <a:ln>
            <a:noFill/>
          </a:ln>
        </p:spPr>
        <p:txBody>
          <a:bodyPr wrap="square" rtlCol="0">
            <a:spAutoFit/>
          </a:bodyPr>
          <a:lstStyle/>
          <a:p>
            <a:pPr algn="ctr"/>
            <a:r>
              <a:rPr lang="en-US" sz="1100" b="1" dirty="0">
                <a:latin typeface="Arial Narrow" panose="020B0606020202030204" pitchFamily="34" charset="0"/>
              </a:rPr>
              <a:t>Theatre Makers In Practice</a:t>
            </a:r>
            <a:endParaRPr lang="en-US" sz="1100" dirty="0">
              <a:latin typeface="Arial Narrow" panose="020B0606020202030204" pitchFamily="34" charset="0"/>
            </a:endParaRPr>
          </a:p>
        </p:txBody>
      </p:sp>
      <p:grpSp>
        <p:nvGrpSpPr>
          <p:cNvPr id="63" name="Group 62">
            <a:extLst>
              <a:ext uri="{FF2B5EF4-FFF2-40B4-BE49-F238E27FC236}">
                <a16:creationId xmlns:a16="http://schemas.microsoft.com/office/drawing/2014/main" id="{C1D8B8B0-66F2-4E1B-B5A5-63347E743CEB}"/>
              </a:ext>
            </a:extLst>
          </p:cNvPr>
          <p:cNvGrpSpPr/>
          <p:nvPr/>
        </p:nvGrpSpPr>
        <p:grpSpPr>
          <a:xfrm>
            <a:off x="4752478" y="9866333"/>
            <a:ext cx="1119014" cy="823983"/>
            <a:chOff x="4877453" y="9866333"/>
            <a:chExt cx="996814" cy="823983"/>
          </a:xfrm>
        </p:grpSpPr>
        <p:sp>
          <p:nvSpPr>
            <p:cNvPr id="195" name="Rectangle 194">
              <a:extLst>
                <a:ext uri="{FF2B5EF4-FFF2-40B4-BE49-F238E27FC236}">
                  <a16:creationId xmlns:a16="http://schemas.microsoft.com/office/drawing/2014/main" id="{AD1213D7-4318-4AA5-A57C-84D55115C528}"/>
                </a:ext>
              </a:extLst>
            </p:cNvPr>
            <p:cNvSpPr/>
            <p:nvPr/>
          </p:nvSpPr>
          <p:spPr>
            <a:xfrm>
              <a:off x="4908188" y="9866333"/>
              <a:ext cx="949674" cy="706455"/>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205" name="TextBox 204">
              <a:extLst>
                <a:ext uri="{FF2B5EF4-FFF2-40B4-BE49-F238E27FC236}">
                  <a16:creationId xmlns:a16="http://schemas.microsoft.com/office/drawing/2014/main" id="{68575627-D527-458E-9937-E5FACB93D819}"/>
                </a:ext>
              </a:extLst>
            </p:cNvPr>
            <p:cNvSpPr txBox="1"/>
            <p:nvPr/>
          </p:nvSpPr>
          <p:spPr>
            <a:xfrm>
              <a:off x="4877453" y="9920875"/>
              <a:ext cx="996814" cy="769441"/>
            </a:xfrm>
            <a:prstGeom prst="rect">
              <a:avLst/>
            </a:prstGeom>
            <a:noFill/>
            <a:ln>
              <a:solidFill>
                <a:schemeClr val="accent5">
                  <a:lumMod val="40000"/>
                  <a:lumOff val="60000"/>
                </a:schemeClr>
              </a:solidFill>
            </a:ln>
          </p:spPr>
          <p:txBody>
            <a:bodyPr wrap="square" rtlCol="0">
              <a:spAutoFit/>
            </a:bodyPr>
            <a:lstStyle/>
            <a:p>
              <a:pPr algn="ctr"/>
              <a:r>
                <a:rPr lang="en-US" sz="1100" dirty="0">
                  <a:latin typeface="Arial Narrow" panose="020B0606020202030204" pitchFamily="34" charset="0"/>
                </a:rPr>
                <a:t>Analysing and Evaluating the Creative Process</a:t>
              </a:r>
            </a:p>
          </p:txBody>
        </p:sp>
      </p:grpSp>
      <p:sp>
        <p:nvSpPr>
          <p:cNvPr id="214" name="TextBox 213">
            <a:extLst>
              <a:ext uri="{FF2B5EF4-FFF2-40B4-BE49-F238E27FC236}">
                <a16:creationId xmlns:a16="http://schemas.microsoft.com/office/drawing/2014/main" id="{7F3B29F3-DE50-418B-8F64-23B6FAAC0631}"/>
              </a:ext>
            </a:extLst>
          </p:cNvPr>
          <p:cNvSpPr txBox="1"/>
          <p:nvPr/>
        </p:nvSpPr>
        <p:spPr>
          <a:xfrm>
            <a:off x="87975" y="8871163"/>
            <a:ext cx="975550" cy="600164"/>
          </a:xfrm>
          <a:prstGeom prst="rect">
            <a:avLst/>
          </a:prstGeom>
          <a:noFill/>
          <a:ln>
            <a:noFill/>
          </a:ln>
        </p:spPr>
        <p:txBody>
          <a:bodyPr wrap="square" rtlCol="0">
            <a:spAutoFit/>
          </a:bodyPr>
          <a:lstStyle/>
          <a:p>
            <a:pPr algn="ctr"/>
            <a:r>
              <a:rPr lang="en-US" sz="1100" dirty="0">
                <a:latin typeface="Arial Narrow" panose="020B0606020202030204" pitchFamily="34" charset="0"/>
              </a:rPr>
              <a:t>Tableaux, Role on the Wall, Hot-Seating</a:t>
            </a:r>
          </a:p>
        </p:txBody>
      </p:sp>
      <p:sp>
        <p:nvSpPr>
          <p:cNvPr id="215" name="TextBox 214">
            <a:extLst>
              <a:ext uri="{FF2B5EF4-FFF2-40B4-BE49-F238E27FC236}">
                <a16:creationId xmlns:a16="http://schemas.microsoft.com/office/drawing/2014/main" id="{BD4EFE6B-E030-4853-BBDB-13F0F7B8F9B6}"/>
              </a:ext>
            </a:extLst>
          </p:cNvPr>
          <p:cNvSpPr txBox="1"/>
          <p:nvPr/>
        </p:nvSpPr>
        <p:spPr>
          <a:xfrm>
            <a:off x="1287122" y="7752967"/>
            <a:ext cx="960558" cy="769441"/>
          </a:xfrm>
          <a:prstGeom prst="rect">
            <a:avLst/>
          </a:prstGeom>
          <a:noFill/>
          <a:ln>
            <a:noFill/>
          </a:ln>
        </p:spPr>
        <p:txBody>
          <a:bodyPr wrap="square" rtlCol="0">
            <a:spAutoFit/>
          </a:bodyPr>
          <a:lstStyle/>
          <a:p>
            <a:pPr algn="ctr"/>
            <a:r>
              <a:rPr lang="en-GB" sz="1100" dirty="0">
                <a:latin typeface="Arial Narrow" panose="020B0606020202030204" pitchFamily="34" charset="0"/>
              </a:rPr>
              <a:t>Developing Movement and Physical Sequences</a:t>
            </a:r>
            <a:endParaRPr lang="en-US" sz="1100" dirty="0">
              <a:latin typeface="Arial Narrow" panose="020B0606020202030204" pitchFamily="34" charset="0"/>
            </a:endParaRPr>
          </a:p>
        </p:txBody>
      </p:sp>
      <p:cxnSp>
        <p:nvCxnSpPr>
          <p:cNvPr id="216" name="Straight Connector 215">
            <a:extLst>
              <a:ext uri="{FF2B5EF4-FFF2-40B4-BE49-F238E27FC236}">
                <a16:creationId xmlns:a16="http://schemas.microsoft.com/office/drawing/2014/main" id="{1A813BF2-EEDD-46B0-B986-3120905D6D57}"/>
              </a:ext>
            </a:extLst>
          </p:cNvPr>
          <p:cNvCxnSpPr>
            <a:cxnSpLocks/>
            <a:stCxn id="219" idx="2"/>
          </p:cNvCxnSpPr>
          <p:nvPr/>
        </p:nvCxnSpPr>
        <p:spPr>
          <a:xfrm flipH="1">
            <a:off x="2887135" y="10634967"/>
            <a:ext cx="646446" cy="490235"/>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sp>
        <p:nvSpPr>
          <p:cNvPr id="219" name="Rectangle 218">
            <a:extLst>
              <a:ext uri="{FF2B5EF4-FFF2-40B4-BE49-F238E27FC236}">
                <a16:creationId xmlns:a16="http://schemas.microsoft.com/office/drawing/2014/main" id="{99D76278-58B2-4169-A0F2-AB941568DD7E}"/>
              </a:ext>
            </a:extLst>
          </p:cNvPr>
          <p:cNvSpPr/>
          <p:nvPr/>
        </p:nvSpPr>
        <p:spPr>
          <a:xfrm>
            <a:off x="2979595" y="10181939"/>
            <a:ext cx="1107971" cy="453028"/>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221" name="TextBox 220">
            <a:extLst>
              <a:ext uri="{FF2B5EF4-FFF2-40B4-BE49-F238E27FC236}">
                <a16:creationId xmlns:a16="http://schemas.microsoft.com/office/drawing/2014/main" id="{9AE8EEEB-AA74-46B5-B7A5-C7D409E67731}"/>
              </a:ext>
            </a:extLst>
          </p:cNvPr>
          <p:cNvSpPr txBox="1"/>
          <p:nvPr/>
        </p:nvSpPr>
        <p:spPr>
          <a:xfrm>
            <a:off x="3018467" y="10189886"/>
            <a:ext cx="1047522" cy="430887"/>
          </a:xfrm>
          <a:prstGeom prst="rect">
            <a:avLst/>
          </a:prstGeom>
          <a:noFill/>
          <a:ln>
            <a:noFill/>
          </a:ln>
        </p:spPr>
        <p:txBody>
          <a:bodyPr wrap="square" rtlCol="0">
            <a:spAutoFit/>
          </a:bodyPr>
          <a:lstStyle/>
          <a:p>
            <a:pPr algn="ctr"/>
            <a:r>
              <a:rPr lang="en-US" sz="1100" dirty="0">
                <a:latin typeface="Arial Narrow" panose="020B0606020202030204" pitchFamily="34" charset="0"/>
              </a:rPr>
              <a:t>Performance Conventions</a:t>
            </a:r>
          </a:p>
        </p:txBody>
      </p:sp>
      <p:sp>
        <p:nvSpPr>
          <p:cNvPr id="229" name="Rectangle 228">
            <a:extLst>
              <a:ext uri="{FF2B5EF4-FFF2-40B4-BE49-F238E27FC236}">
                <a16:creationId xmlns:a16="http://schemas.microsoft.com/office/drawing/2014/main" id="{F8DF5D27-FCE6-4843-A836-411B7FB0EF92}"/>
              </a:ext>
            </a:extLst>
          </p:cNvPr>
          <p:cNvSpPr/>
          <p:nvPr/>
        </p:nvSpPr>
        <p:spPr>
          <a:xfrm>
            <a:off x="5095238" y="9359961"/>
            <a:ext cx="1813773" cy="344857"/>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230" name="TextBox 229">
            <a:extLst>
              <a:ext uri="{FF2B5EF4-FFF2-40B4-BE49-F238E27FC236}">
                <a16:creationId xmlns:a16="http://schemas.microsoft.com/office/drawing/2014/main" id="{0B4DF35D-4792-46E6-90A7-72692002B485}"/>
              </a:ext>
            </a:extLst>
          </p:cNvPr>
          <p:cNvSpPr txBox="1"/>
          <p:nvPr/>
        </p:nvSpPr>
        <p:spPr>
          <a:xfrm>
            <a:off x="4978400" y="9379117"/>
            <a:ext cx="2011835" cy="261610"/>
          </a:xfrm>
          <a:prstGeom prst="rect">
            <a:avLst/>
          </a:prstGeom>
          <a:noFill/>
          <a:ln>
            <a:noFill/>
          </a:ln>
        </p:spPr>
        <p:txBody>
          <a:bodyPr wrap="square" rtlCol="0">
            <a:spAutoFit/>
          </a:bodyPr>
          <a:lstStyle/>
          <a:p>
            <a:pPr algn="ctr"/>
            <a:r>
              <a:rPr lang="en-US" sz="1100" dirty="0">
                <a:latin typeface="Arial Narrow" panose="020B0606020202030204" pitchFamily="34" charset="0"/>
              </a:rPr>
              <a:t>Rehearsing and Learning Lines</a:t>
            </a:r>
          </a:p>
        </p:txBody>
      </p:sp>
      <p:cxnSp>
        <p:nvCxnSpPr>
          <p:cNvPr id="231" name="Straight Connector 230">
            <a:extLst>
              <a:ext uri="{FF2B5EF4-FFF2-40B4-BE49-F238E27FC236}">
                <a16:creationId xmlns:a16="http://schemas.microsoft.com/office/drawing/2014/main" id="{D8AB8489-F65B-4299-9AED-59E9AE7BC106}"/>
              </a:ext>
            </a:extLst>
          </p:cNvPr>
          <p:cNvCxnSpPr>
            <a:cxnSpLocks/>
            <a:stCxn id="229" idx="0"/>
          </p:cNvCxnSpPr>
          <p:nvPr/>
        </p:nvCxnSpPr>
        <p:spPr>
          <a:xfrm flipH="1" flipV="1">
            <a:off x="5848609" y="8965821"/>
            <a:ext cx="153516" cy="394140"/>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pic>
        <p:nvPicPr>
          <p:cNvPr id="1032" name="Picture 8" descr="Devising Drama | Teaching Resources">
            <a:extLst>
              <a:ext uri="{FF2B5EF4-FFF2-40B4-BE49-F238E27FC236}">
                <a16:creationId xmlns:a16="http://schemas.microsoft.com/office/drawing/2014/main" id="{75B90EC2-1A87-401A-88F1-3D9E7C7868E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18301" y="10798015"/>
            <a:ext cx="877004" cy="658619"/>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pic>
        <p:nvPicPr>
          <p:cNvPr id="1034" name="Picture 10" descr="122,979 Lightbulb Icon Illustrations &amp; Clip Art - iStock">
            <a:extLst>
              <a:ext uri="{FF2B5EF4-FFF2-40B4-BE49-F238E27FC236}">
                <a16:creationId xmlns:a16="http://schemas.microsoft.com/office/drawing/2014/main" id="{856ECFD6-8FC6-48C8-A02D-FA148C5543A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3903" t="17855" r="20307" b="25885"/>
          <a:stretch/>
        </p:blipFill>
        <p:spPr bwMode="auto">
          <a:xfrm>
            <a:off x="4221832" y="10129456"/>
            <a:ext cx="459619" cy="463497"/>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pic>
        <p:nvPicPr>
          <p:cNvPr id="1036" name="Picture 12" descr="Magnifying Glass Graphic by Iconika · Creative Fabrica">
            <a:extLst>
              <a:ext uri="{FF2B5EF4-FFF2-40B4-BE49-F238E27FC236}">
                <a16:creationId xmlns:a16="http://schemas.microsoft.com/office/drawing/2014/main" id="{45EF9991-5690-412C-AAE3-11788F0DC079}"/>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24536" r="19227"/>
          <a:stretch/>
        </p:blipFill>
        <p:spPr bwMode="auto">
          <a:xfrm>
            <a:off x="1495189" y="9941851"/>
            <a:ext cx="366537" cy="409514"/>
          </a:xfrm>
          <a:prstGeom prst="rect">
            <a:avLst/>
          </a:prstGeom>
          <a:noFill/>
          <a:extLst>
            <a:ext uri="{909E8E84-426E-40DD-AFC4-6F175D3DCCD1}">
              <a14:hiddenFill xmlns:a14="http://schemas.microsoft.com/office/drawing/2010/main">
                <a:solidFill>
                  <a:srgbClr val="FFFFFF"/>
                </a:solidFill>
              </a14:hiddenFill>
            </a:ext>
          </a:extLst>
        </p:spPr>
      </p:pic>
      <p:sp>
        <p:nvSpPr>
          <p:cNvPr id="259" name="Rectangle 258">
            <a:extLst>
              <a:ext uri="{FF2B5EF4-FFF2-40B4-BE49-F238E27FC236}">
                <a16:creationId xmlns:a16="http://schemas.microsoft.com/office/drawing/2014/main" id="{1A0C976B-58C7-4E02-BC7D-7221A88D37A5}"/>
              </a:ext>
            </a:extLst>
          </p:cNvPr>
          <p:cNvSpPr/>
          <p:nvPr/>
        </p:nvSpPr>
        <p:spPr>
          <a:xfrm>
            <a:off x="3686058" y="7701807"/>
            <a:ext cx="843869" cy="747946"/>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261" name="TextBox 260">
            <a:extLst>
              <a:ext uri="{FF2B5EF4-FFF2-40B4-BE49-F238E27FC236}">
                <a16:creationId xmlns:a16="http://schemas.microsoft.com/office/drawing/2014/main" id="{16111BB7-D476-4ED1-8A52-A33E249A9128}"/>
              </a:ext>
            </a:extLst>
          </p:cNvPr>
          <p:cNvSpPr txBox="1"/>
          <p:nvPr/>
        </p:nvSpPr>
        <p:spPr>
          <a:xfrm>
            <a:off x="3664004" y="7681526"/>
            <a:ext cx="879314" cy="769441"/>
          </a:xfrm>
          <a:prstGeom prst="rect">
            <a:avLst/>
          </a:prstGeom>
          <a:noFill/>
          <a:ln>
            <a:solidFill>
              <a:schemeClr val="accent5">
                <a:lumMod val="40000"/>
                <a:lumOff val="60000"/>
              </a:schemeClr>
            </a:solidFill>
          </a:ln>
        </p:spPr>
        <p:txBody>
          <a:bodyPr wrap="square" rtlCol="0">
            <a:spAutoFit/>
          </a:bodyPr>
          <a:lstStyle/>
          <a:p>
            <a:pPr algn="ctr"/>
            <a:r>
              <a:rPr lang="en-GB" sz="1100" dirty="0">
                <a:latin typeface="Arial Narrow" panose="020B0606020202030204" pitchFamily="34" charset="0"/>
              </a:rPr>
              <a:t>Adapting Work in Response to Rehearsals</a:t>
            </a:r>
            <a:endParaRPr lang="en-US" sz="1100" dirty="0">
              <a:latin typeface="Arial Narrow" panose="020B0606020202030204" pitchFamily="34" charset="0"/>
            </a:endParaRPr>
          </a:p>
        </p:txBody>
      </p:sp>
      <p:cxnSp>
        <p:nvCxnSpPr>
          <p:cNvPr id="265" name="Straight Connector 264">
            <a:extLst>
              <a:ext uri="{FF2B5EF4-FFF2-40B4-BE49-F238E27FC236}">
                <a16:creationId xmlns:a16="http://schemas.microsoft.com/office/drawing/2014/main" id="{1940BDDF-897E-4FC0-A877-CAC1A0DF2F98}"/>
              </a:ext>
            </a:extLst>
          </p:cNvPr>
          <p:cNvCxnSpPr>
            <a:cxnSpLocks/>
            <a:stCxn id="259" idx="2"/>
          </p:cNvCxnSpPr>
          <p:nvPr/>
        </p:nvCxnSpPr>
        <p:spPr>
          <a:xfrm>
            <a:off x="4107993" y="8449753"/>
            <a:ext cx="645526" cy="533764"/>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181E396D-05A2-4199-948F-65194F1EF3F1}"/>
              </a:ext>
            </a:extLst>
          </p:cNvPr>
          <p:cNvCxnSpPr>
            <a:cxnSpLocks/>
            <a:stCxn id="287" idx="0"/>
          </p:cNvCxnSpPr>
          <p:nvPr/>
        </p:nvCxnSpPr>
        <p:spPr>
          <a:xfrm flipV="1">
            <a:off x="3748957" y="8936691"/>
            <a:ext cx="3796" cy="478084"/>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sp>
        <p:nvSpPr>
          <p:cNvPr id="285" name="Rectangle 284">
            <a:extLst>
              <a:ext uri="{FF2B5EF4-FFF2-40B4-BE49-F238E27FC236}">
                <a16:creationId xmlns:a16="http://schemas.microsoft.com/office/drawing/2014/main" id="{3E0EBF35-EE5D-4F12-B127-0871EEEE572E}"/>
              </a:ext>
            </a:extLst>
          </p:cNvPr>
          <p:cNvSpPr/>
          <p:nvPr/>
        </p:nvSpPr>
        <p:spPr>
          <a:xfrm>
            <a:off x="2882729" y="9408228"/>
            <a:ext cx="1725048" cy="461012"/>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287" name="TextBox 286">
            <a:extLst>
              <a:ext uri="{FF2B5EF4-FFF2-40B4-BE49-F238E27FC236}">
                <a16:creationId xmlns:a16="http://schemas.microsoft.com/office/drawing/2014/main" id="{5FD473AD-C33D-464E-B4C9-818B5D66A904}"/>
              </a:ext>
            </a:extLst>
          </p:cNvPr>
          <p:cNvSpPr txBox="1"/>
          <p:nvPr/>
        </p:nvSpPr>
        <p:spPr>
          <a:xfrm>
            <a:off x="2881625" y="9414775"/>
            <a:ext cx="1734664" cy="430887"/>
          </a:xfrm>
          <a:prstGeom prst="rect">
            <a:avLst/>
          </a:prstGeom>
          <a:noFill/>
        </p:spPr>
        <p:txBody>
          <a:bodyPr wrap="square" rtlCol="0">
            <a:spAutoFit/>
          </a:bodyPr>
          <a:lstStyle/>
          <a:p>
            <a:pPr algn="ctr"/>
            <a:r>
              <a:rPr lang="en-GB" sz="1100" dirty="0">
                <a:latin typeface="Arial Narrow" panose="020B0606020202030204" pitchFamily="34" charset="0"/>
              </a:rPr>
              <a:t>Physicality: use of Space, Gesture, Stillness and Stance</a:t>
            </a:r>
            <a:endParaRPr lang="en-US" sz="1100" dirty="0">
              <a:latin typeface="Arial Narrow" panose="020B0606020202030204" pitchFamily="34" charset="0"/>
            </a:endParaRPr>
          </a:p>
        </p:txBody>
      </p:sp>
      <p:sp>
        <p:nvSpPr>
          <p:cNvPr id="292" name="TextBox 291">
            <a:extLst>
              <a:ext uri="{FF2B5EF4-FFF2-40B4-BE49-F238E27FC236}">
                <a16:creationId xmlns:a16="http://schemas.microsoft.com/office/drawing/2014/main" id="{B91C673C-169F-44A6-902E-C3A7935530F0}"/>
              </a:ext>
            </a:extLst>
          </p:cNvPr>
          <p:cNvSpPr txBox="1"/>
          <p:nvPr/>
        </p:nvSpPr>
        <p:spPr>
          <a:xfrm>
            <a:off x="6558696" y="7147194"/>
            <a:ext cx="1590917" cy="430887"/>
          </a:xfrm>
          <a:prstGeom prst="rect">
            <a:avLst/>
          </a:prstGeom>
          <a:noFill/>
          <a:ln>
            <a:noFill/>
          </a:ln>
        </p:spPr>
        <p:txBody>
          <a:bodyPr wrap="square" rtlCol="0">
            <a:spAutoFit/>
          </a:bodyPr>
          <a:lstStyle/>
          <a:p>
            <a:pPr algn="ctr"/>
            <a:r>
              <a:rPr lang="en-US" sz="1100" dirty="0">
                <a:latin typeface="Arial Narrow" panose="020B0606020202030204" pitchFamily="34" charset="0"/>
              </a:rPr>
              <a:t>Themes, Issues, Performance Conventions</a:t>
            </a:r>
            <a:endParaRPr lang="en-US" sz="1100" i="1" dirty="0">
              <a:latin typeface="Arial Narrow" panose="020B0606020202030204" pitchFamily="34" charset="0"/>
            </a:endParaRPr>
          </a:p>
        </p:txBody>
      </p:sp>
      <p:sp>
        <p:nvSpPr>
          <p:cNvPr id="293" name="Rectangle 292">
            <a:extLst>
              <a:ext uri="{FF2B5EF4-FFF2-40B4-BE49-F238E27FC236}">
                <a16:creationId xmlns:a16="http://schemas.microsoft.com/office/drawing/2014/main" id="{63E21B29-FABE-489C-8CCF-237E77091DF3}"/>
              </a:ext>
            </a:extLst>
          </p:cNvPr>
          <p:cNvSpPr/>
          <p:nvPr/>
        </p:nvSpPr>
        <p:spPr>
          <a:xfrm>
            <a:off x="6617857" y="7157235"/>
            <a:ext cx="1446052" cy="443118"/>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nvGrpSpPr>
          <p:cNvPr id="305" name="Group 304">
            <a:extLst>
              <a:ext uri="{FF2B5EF4-FFF2-40B4-BE49-F238E27FC236}">
                <a16:creationId xmlns:a16="http://schemas.microsoft.com/office/drawing/2014/main" id="{588E92E8-CAA9-4694-8FF1-FA335AD5EDA3}"/>
              </a:ext>
            </a:extLst>
          </p:cNvPr>
          <p:cNvGrpSpPr/>
          <p:nvPr/>
        </p:nvGrpSpPr>
        <p:grpSpPr>
          <a:xfrm>
            <a:off x="7945162" y="5667602"/>
            <a:ext cx="1434052" cy="631593"/>
            <a:chOff x="10381602" y="10044818"/>
            <a:chExt cx="874391" cy="654910"/>
          </a:xfrm>
        </p:grpSpPr>
        <p:sp>
          <p:nvSpPr>
            <p:cNvPr id="307" name="TextBox 306">
              <a:extLst>
                <a:ext uri="{FF2B5EF4-FFF2-40B4-BE49-F238E27FC236}">
                  <a16:creationId xmlns:a16="http://schemas.microsoft.com/office/drawing/2014/main" id="{27AA67D7-DB22-4AF7-9284-CD4A5AC91734}"/>
                </a:ext>
              </a:extLst>
            </p:cNvPr>
            <p:cNvSpPr txBox="1"/>
            <p:nvPr/>
          </p:nvSpPr>
          <p:spPr>
            <a:xfrm>
              <a:off x="10381602" y="10048818"/>
              <a:ext cx="874391" cy="622321"/>
            </a:xfrm>
            <a:prstGeom prst="rect">
              <a:avLst/>
            </a:prstGeom>
            <a:noFill/>
            <a:ln>
              <a:solidFill>
                <a:schemeClr val="accent1">
                  <a:lumMod val="20000"/>
                  <a:lumOff val="80000"/>
                </a:schemeClr>
              </a:solidFill>
            </a:ln>
          </p:spPr>
          <p:txBody>
            <a:bodyPr wrap="square" rtlCol="0">
              <a:spAutoFit/>
            </a:bodyPr>
            <a:lstStyle/>
            <a:p>
              <a:pPr algn="ctr"/>
              <a:r>
                <a:rPr lang="en-GB" sz="1100" dirty="0">
                  <a:latin typeface="Arial Narrow" panose="020B0606020202030204" pitchFamily="34" charset="0"/>
                </a:rPr>
                <a:t>Genre, Structure, Form, Style, Language and Stage Directions</a:t>
              </a:r>
              <a:endParaRPr lang="en-US" sz="1100" i="1" dirty="0">
                <a:latin typeface="Arial Narrow" panose="020B0606020202030204" pitchFamily="34" charset="0"/>
              </a:endParaRPr>
            </a:p>
          </p:txBody>
        </p:sp>
        <p:sp>
          <p:nvSpPr>
            <p:cNvPr id="314" name="Rectangle 313">
              <a:extLst>
                <a:ext uri="{FF2B5EF4-FFF2-40B4-BE49-F238E27FC236}">
                  <a16:creationId xmlns:a16="http://schemas.microsoft.com/office/drawing/2014/main" id="{068B2607-C601-40DE-A3BD-631CF1233A8D}"/>
                </a:ext>
              </a:extLst>
            </p:cNvPr>
            <p:cNvSpPr/>
            <p:nvPr/>
          </p:nvSpPr>
          <p:spPr>
            <a:xfrm>
              <a:off x="10393289" y="10044818"/>
              <a:ext cx="859593" cy="654910"/>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grpSp>
        <p:nvGrpSpPr>
          <p:cNvPr id="315" name="Group 314">
            <a:extLst>
              <a:ext uri="{FF2B5EF4-FFF2-40B4-BE49-F238E27FC236}">
                <a16:creationId xmlns:a16="http://schemas.microsoft.com/office/drawing/2014/main" id="{6A6AFE44-D0B6-4917-A965-4B4BBBA0BCF0}"/>
              </a:ext>
            </a:extLst>
          </p:cNvPr>
          <p:cNvGrpSpPr/>
          <p:nvPr/>
        </p:nvGrpSpPr>
        <p:grpSpPr>
          <a:xfrm>
            <a:off x="6308373" y="5584528"/>
            <a:ext cx="1526845" cy="630117"/>
            <a:chOff x="10392398" y="10044818"/>
            <a:chExt cx="863594" cy="654910"/>
          </a:xfrm>
        </p:grpSpPr>
        <p:sp>
          <p:nvSpPr>
            <p:cNvPr id="317" name="TextBox 316">
              <a:extLst>
                <a:ext uri="{FF2B5EF4-FFF2-40B4-BE49-F238E27FC236}">
                  <a16:creationId xmlns:a16="http://schemas.microsoft.com/office/drawing/2014/main" id="{98917450-F140-4072-99F3-C6AB30B2228D}"/>
                </a:ext>
              </a:extLst>
            </p:cNvPr>
            <p:cNvSpPr txBox="1"/>
            <p:nvPr/>
          </p:nvSpPr>
          <p:spPr>
            <a:xfrm>
              <a:off x="10392398" y="10048818"/>
              <a:ext cx="863594" cy="623778"/>
            </a:xfrm>
            <a:prstGeom prst="rect">
              <a:avLst/>
            </a:prstGeom>
            <a:noFill/>
            <a:ln>
              <a:solidFill>
                <a:schemeClr val="accent1">
                  <a:lumMod val="20000"/>
                  <a:lumOff val="80000"/>
                </a:schemeClr>
              </a:solidFill>
            </a:ln>
          </p:spPr>
          <p:txBody>
            <a:bodyPr wrap="square" rtlCol="0">
              <a:spAutoFit/>
            </a:bodyPr>
            <a:lstStyle/>
            <a:p>
              <a:pPr algn="ctr"/>
              <a:r>
                <a:rPr lang="en-GB" sz="1100" b="1" dirty="0">
                  <a:latin typeface="Arial Narrow" panose="020B0606020202030204" pitchFamily="34" charset="0"/>
                </a:rPr>
                <a:t>Production Elements</a:t>
              </a:r>
              <a:r>
                <a:rPr lang="en-GB" sz="1100" dirty="0">
                  <a:latin typeface="Arial Narrow" panose="020B0606020202030204" pitchFamily="34" charset="0"/>
                </a:rPr>
                <a:t> Set, Props, Costume, Lighting and Sound</a:t>
              </a:r>
              <a:endParaRPr lang="en-US" sz="1100" i="1" dirty="0">
                <a:latin typeface="Arial Narrow" panose="020B0606020202030204" pitchFamily="34" charset="0"/>
              </a:endParaRPr>
            </a:p>
          </p:txBody>
        </p:sp>
        <p:sp>
          <p:nvSpPr>
            <p:cNvPr id="319" name="Rectangle 318">
              <a:extLst>
                <a:ext uri="{FF2B5EF4-FFF2-40B4-BE49-F238E27FC236}">
                  <a16:creationId xmlns:a16="http://schemas.microsoft.com/office/drawing/2014/main" id="{5D1EB6D5-E570-411A-BB8F-4D16D1B99A19}"/>
                </a:ext>
              </a:extLst>
            </p:cNvPr>
            <p:cNvSpPr/>
            <p:nvPr/>
          </p:nvSpPr>
          <p:spPr>
            <a:xfrm>
              <a:off x="10393289" y="10044818"/>
              <a:ext cx="859593" cy="654910"/>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323" name="Straight Connector 322">
            <a:extLst>
              <a:ext uri="{FF2B5EF4-FFF2-40B4-BE49-F238E27FC236}">
                <a16:creationId xmlns:a16="http://schemas.microsoft.com/office/drawing/2014/main" id="{318A1128-5E95-4890-A3B0-9F6D703BFDAA}"/>
              </a:ext>
            </a:extLst>
          </p:cNvPr>
          <p:cNvCxnSpPr>
            <a:cxnSpLocks/>
            <a:stCxn id="319" idx="2"/>
          </p:cNvCxnSpPr>
          <p:nvPr/>
        </p:nvCxnSpPr>
        <p:spPr>
          <a:xfrm flipH="1">
            <a:off x="6899570" y="6214645"/>
            <a:ext cx="170264" cy="467655"/>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27" name="Group 326">
            <a:extLst>
              <a:ext uri="{FF2B5EF4-FFF2-40B4-BE49-F238E27FC236}">
                <a16:creationId xmlns:a16="http://schemas.microsoft.com/office/drawing/2014/main" id="{B2303A83-61B9-4BA4-8BBC-FB75C7F110BC}"/>
              </a:ext>
            </a:extLst>
          </p:cNvPr>
          <p:cNvGrpSpPr/>
          <p:nvPr/>
        </p:nvGrpSpPr>
        <p:grpSpPr>
          <a:xfrm>
            <a:off x="4838648" y="7099696"/>
            <a:ext cx="1562280" cy="430887"/>
            <a:chOff x="11001600" y="9938665"/>
            <a:chExt cx="878240" cy="676507"/>
          </a:xfrm>
        </p:grpSpPr>
        <p:sp>
          <p:nvSpPr>
            <p:cNvPr id="328" name="TextBox 327">
              <a:extLst>
                <a:ext uri="{FF2B5EF4-FFF2-40B4-BE49-F238E27FC236}">
                  <a16:creationId xmlns:a16="http://schemas.microsoft.com/office/drawing/2014/main" id="{20EA27EA-A261-4415-B309-168CFE07317F}"/>
                </a:ext>
              </a:extLst>
            </p:cNvPr>
            <p:cNvSpPr txBox="1"/>
            <p:nvPr/>
          </p:nvSpPr>
          <p:spPr>
            <a:xfrm>
              <a:off x="11001600" y="9938665"/>
              <a:ext cx="874391" cy="676507"/>
            </a:xfrm>
            <a:prstGeom prst="rect">
              <a:avLst/>
            </a:prstGeom>
            <a:noFill/>
            <a:ln>
              <a:solidFill>
                <a:schemeClr val="accent1">
                  <a:lumMod val="20000"/>
                  <a:lumOff val="80000"/>
                </a:schemeClr>
              </a:solidFill>
            </a:ln>
          </p:spPr>
          <p:txBody>
            <a:bodyPr wrap="square" rtlCol="0">
              <a:spAutoFit/>
            </a:bodyPr>
            <a:lstStyle/>
            <a:p>
              <a:pPr algn="ctr"/>
              <a:r>
                <a:rPr lang="en-GB" sz="1100" dirty="0">
                  <a:latin typeface="Arial Narrow" panose="020B0606020202030204" pitchFamily="34" charset="0"/>
                </a:rPr>
                <a:t>Use of Voice, Physical and Non-Verbal Techniques</a:t>
              </a:r>
              <a:endParaRPr lang="en-US" sz="1100" i="1" dirty="0">
                <a:latin typeface="Arial Narrow" panose="020B0606020202030204" pitchFamily="34" charset="0"/>
              </a:endParaRPr>
            </a:p>
          </p:txBody>
        </p:sp>
        <p:sp>
          <p:nvSpPr>
            <p:cNvPr id="329" name="Rectangle 328">
              <a:extLst>
                <a:ext uri="{FF2B5EF4-FFF2-40B4-BE49-F238E27FC236}">
                  <a16:creationId xmlns:a16="http://schemas.microsoft.com/office/drawing/2014/main" id="{DD032F5F-02AB-4837-9498-D963D6D4CF8E}"/>
                </a:ext>
              </a:extLst>
            </p:cNvPr>
            <p:cNvSpPr/>
            <p:nvPr/>
          </p:nvSpPr>
          <p:spPr>
            <a:xfrm>
              <a:off x="11020247" y="9953921"/>
              <a:ext cx="859593" cy="654910"/>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330" name="Straight Connector 329">
            <a:extLst>
              <a:ext uri="{FF2B5EF4-FFF2-40B4-BE49-F238E27FC236}">
                <a16:creationId xmlns:a16="http://schemas.microsoft.com/office/drawing/2014/main" id="{5C3E9CCD-0AB2-4594-93BE-A20E57CB6B05}"/>
              </a:ext>
            </a:extLst>
          </p:cNvPr>
          <p:cNvCxnSpPr>
            <a:cxnSpLocks/>
          </p:cNvCxnSpPr>
          <p:nvPr/>
        </p:nvCxnSpPr>
        <p:spPr>
          <a:xfrm flipH="1" flipV="1">
            <a:off x="8695025" y="8180590"/>
            <a:ext cx="697606" cy="419504"/>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31" name="Straight Connector 330">
            <a:extLst>
              <a:ext uri="{FF2B5EF4-FFF2-40B4-BE49-F238E27FC236}">
                <a16:creationId xmlns:a16="http://schemas.microsoft.com/office/drawing/2014/main" id="{C7FB40F5-8A84-48AE-BE5E-4A53B129A825}"/>
              </a:ext>
            </a:extLst>
          </p:cNvPr>
          <p:cNvCxnSpPr>
            <a:cxnSpLocks/>
            <a:stCxn id="329" idx="0"/>
          </p:cNvCxnSpPr>
          <p:nvPr/>
        </p:nvCxnSpPr>
        <p:spPr>
          <a:xfrm flipV="1">
            <a:off x="5636374" y="6707795"/>
            <a:ext cx="97191" cy="401618"/>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sp>
        <p:nvSpPr>
          <p:cNvPr id="334" name="TextBox 333">
            <a:extLst>
              <a:ext uri="{FF2B5EF4-FFF2-40B4-BE49-F238E27FC236}">
                <a16:creationId xmlns:a16="http://schemas.microsoft.com/office/drawing/2014/main" id="{AF184E26-180C-4F24-A353-3EFD47686E7B}"/>
              </a:ext>
            </a:extLst>
          </p:cNvPr>
          <p:cNvSpPr txBox="1"/>
          <p:nvPr/>
        </p:nvSpPr>
        <p:spPr>
          <a:xfrm>
            <a:off x="4967115" y="5788451"/>
            <a:ext cx="1251238" cy="430887"/>
          </a:xfrm>
          <a:prstGeom prst="rect">
            <a:avLst/>
          </a:prstGeom>
          <a:noFill/>
          <a:ln>
            <a:noFill/>
          </a:ln>
        </p:spPr>
        <p:txBody>
          <a:bodyPr wrap="square" rtlCol="0">
            <a:spAutoFit/>
          </a:bodyPr>
          <a:lstStyle/>
          <a:p>
            <a:pPr algn="ctr"/>
            <a:r>
              <a:rPr lang="en-GB" sz="1100" dirty="0">
                <a:latin typeface="Arial Narrow" panose="020B0606020202030204" pitchFamily="34" charset="0"/>
              </a:rPr>
              <a:t>Presentation of Characters/Roles</a:t>
            </a:r>
            <a:endParaRPr lang="en-US" sz="1100" i="1" dirty="0">
              <a:latin typeface="Arial Narrow" panose="020B0606020202030204" pitchFamily="34" charset="0"/>
            </a:endParaRPr>
          </a:p>
        </p:txBody>
      </p:sp>
      <p:sp>
        <p:nvSpPr>
          <p:cNvPr id="335" name="Rectangle 334">
            <a:extLst>
              <a:ext uri="{FF2B5EF4-FFF2-40B4-BE49-F238E27FC236}">
                <a16:creationId xmlns:a16="http://schemas.microsoft.com/office/drawing/2014/main" id="{5761815F-47D9-47D8-92FD-ADE3BB52959A}"/>
              </a:ext>
            </a:extLst>
          </p:cNvPr>
          <p:cNvSpPr/>
          <p:nvPr/>
        </p:nvSpPr>
        <p:spPr>
          <a:xfrm>
            <a:off x="5057135" y="5740974"/>
            <a:ext cx="1067058" cy="494266"/>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336" name="Straight Connector 335">
            <a:extLst>
              <a:ext uri="{FF2B5EF4-FFF2-40B4-BE49-F238E27FC236}">
                <a16:creationId xmlns:a16="http://schemas.microsoft.com/office/drawing/2014/main" id="{188B3773-9181-4A88-96FB-EBBFAF5EA1B4}"/>
              </a:ext>
            </a:extLst>
          </p:cNvPr>
          <p:cNvCxnSpPr>
            <a:cxnSpLocks/>
            <a:stCxn id="335" idx="2"/>
          </p:cNvCxnSpPr>
          <p:nvPr/>
        </p:nvCxnSpPr>
        <p:spPr>
          <a:xfrm flipH="1">
            <a:off x="5410826" y="6235240"/>
            <a:ext cx="179838" cy="447060"/>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sp>
        <p:nvSpPr>
          <p:cNvPr id="338" name="TextBox 337">
            <a:extLst>
              <a:ext uri="{FF2B5EF4-FFF2-40B4-BE49-F238E27FC236}">
                <a16:creationId xmlns:a16="http://schemas.microsoft.com/office/drawing/2014/main" id="{162872D2-6BF5-4FE8-92BF-B75529374FE2}"/>
              </a:ext>
            </a:extLst>
          </p:cNvPr>
          <p:cNvSpPr txBox="1"/>
          <p:nvPr/>
        </p:nvSpPr>
        <p:spPr>
          <a:xfrm>
            <a:off x="3608567" y="5681008"/>
            <a:ext cx="1368687" cy="600164"/>
          </a:xfrm>
          <a:prstGeom prst="rect">
            <a:avLst/>
          </a:prstGeom>
          <a:noFill/>
          <a:ln>
            <a:noFill/>
          </a:ln>
        </p:spPr>
        <p:txBody>
          <a:bodyPr wrap="square" rtlCol="0">
            <a:spAutoFit/>
          </a:bodyPr>
          <a:lstStyle/>
          <a:p>
            <a:pPr algn="ctr"/>
            <a:r>
              <a:rPr lang="en-GB" sz="1100" dirty="0">
                <a:latin typeface="Arial Narrow" panose="020B0606020202030204" pitchFamily="34" charset="0"/>
              </a:rPr>
              <a:t>Communicating Creative Intent to Audience</a:t>
            </a:r>
            <a:endParaRPr lang="en-US" sz="1100" i="1" dirty="0">
              <a:latin typeface="Arial Narrow" panose="020B0606020202030204" pitchFamily="34" charset="0"/>
            </a:endParaRPr>
          </a:p>
        </p:txBody>
      </p:sp>
      <p:sp>
        <p:nvSpPr>
          <p:cNvPr id="339" name="Rectangle 338">
            <a:extLst>
              <a:ext uri="{FF2B5EF4-FFF2-40B4-BE49-F238E27FC236}">
                <a16:creationId xmlns:a16="http://schemas.microsoft.com/office/drawing/2014/main" id="{0C88236D-AB7A-4048-9350-2B4429095C15}"/>
              </a:ext>
            </a:extLst>
          </p:cNvPr>
          <p:cNvSpPr/>
          <p:nvPr/>
        </p:nvSpPr>
        <p:spPr>
          <a:xfrm>
            <a:off x="3728037" y="5692903"/>
            <a:ext cx="1119781" cy="573027"/>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340" name="Straight Connector 339">
            <a:extLst>
              <a:ext uri="{FF2B5EF4-FFF2-40B4-BE49-F238E27FC236}">
                <a16:creationId xmlns:a16="http://schemas.microsoft.com/office/drawing/2014/main" id="{7CDCE0A7-DFAE-4612-AD5E-EF4EBE5CBB7B}"/>
              </a:ext>
            </a:extLst>
          </p:cNvPr>
          <p:cNvCxnSpPr>
            <a:cxnSpLocks/>
            <a:stCxn id="339" idx="2"/>
          </p:cNvCxnSpPr>
          <p:nvPr/>
        </p:nvCxnSpPr>
        <p:spPr>
          <a:xfrm>
            <a:off x="4287928" y="6265930"/>
            <a:ext cx="274412" cy="397139"/>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42" name="Group 341">
            <a:extLst>
              <a:ext uri="{FF2B5EF4-FFF2-40B4-BE49-F238E27FC236}">
                <a16:creationId xmlns:a16="http://schemas.microsoft.com/office/drawing/2014/main" id="{DB69E445-2C41-4598-809B-7B56A8DB3BC3}"/>
              </a:ext>
            </a:extLst>
          </p:cNvPr>
          <p:cNvGrpSpPr/>
          <p:nvPr/>
        </p:nvGrpSpPr>
        <p:grpSpPr>
          <a:xfrm>
            <a:off x="3180843" y="7098229"/>
            <a:ext cx="1634952" cy="490237"/>
            <a:chOff x="10320771" y="10040900"/>
            <a:chExt cx="1007963" cy="707781"/>
          </a:xfrm>
        </p:grpSpPr>
        <p:sp>
          <p:nvSpPr>
            <p:cNvPr id="344" name="TextBox 343">
              <a:extLst>
                <a:ext uri="{FF2B5EF4-FFF2-40B4-BE49-F238E27FC236}">
                  <a16:creationId xmlns:a16="http://schemas.microsoft.com/office/drawing/2014/main" id="{017526C2-D0BE-41DF-868D-C015EFC3B761}"/>
                </a:ext>
              </a:extLst>
            </p:cNvPr>
            <p:cNvSpPr txBox="1"/>
            <p:nvPr/>
          </p:nvSpPr>
          <p:spPr>
            <a:xfrm>
              <a:off x="10320771" y="10040900"/>
              <a:ext cx="1007963" cy="707781"/>
            </a:xfrm>
            <a:prstGeom prst="rect">
              <a:avLst/>
            </a:prstGeom>
            <a:noFill/>
            <a:ln>
              <a:noFill/>
            </a:ln>
          </p:spPr>
          <p:txBody>
            <a:bodyPr wrap="square" rtlCol="0">
              <a:spAutoFit/>
            </a:bodyPr>
            <a:lstStyle/>
            <a:p>
              <a:pPr algn="ctr"/>
              <a:r>
                <a:rPr lang="en-GB" sz="1100" dirty="0">
                  <a:latin typeface="Arial Narrow" panose="020B0606020202030204" pitchFamily="34" charset="0"/>
                </a:rPr>
                <a:t>Relationships Between Performers and Audience</a:t>
              </a:r>
              <a:endParaRPr lang="en-US" sz="1100" i="1" dirty="0">
                <a:latin typeface="Arial Narrow" panose="020B0606020202030204" pitchFamily="34" charset="0"/>
              </a:endParaRPr>
            </a:p>
          </p:txBody>
        </p:sp>
        <p:sp>
          <p:nvSpPr>
            <p:cNvPr id="345" name="Rectangle 344">
              <a:extLst>
                <a:ext uri="{FF2B5EF4-FFF2-40B4-BE49-F238E27FC236}">
                  <a16:creationId xmlns:a16="http://schemas.microsoft.com/office/drawing/2014/main" id="{5623661E-D102-49BF-91B9-4A897D736BEC}"/>
                </a:ext>
              </a:extLst>
            </p:cNvPr>
            <p:cNvSpPr/>
            <p:nvPr/>
          </p:nvSpPr>
          <p:spPr>
            <a:xfrm>
              <a:off x="10393289" y="10044818"/>
              <a:ext cx="859593" cy="654910"/>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346" name="Straight Connector 345">
            <a:extLst>
              <a:ext uri="{FF2B5EF4-FFF2-40B4-BE49-F238E27FC236}">
                <a16:creationId xmlns:a16="http://schemas.microsoft.com/office/drawing/2014/main" id="{D45828B2-0C44-4C52-9B2E-C73E42AA31D8}"/>
              </a:ext>
            </a:extLst>
          </p:cNvPr>
          <p:cNvCxnSpPr>
            <a:cxnSpLocks/>
            <a:stCxn id="344" idx="0"/>
          </p:cNvCxnSpPr>
          <p:nvPr/>
        </p:nvCxnSpPr>
        <p:spPr>
          <a:xfrm flipV="1">
            <a:off x="3998319" y="6689673"/>
            <a:ext cx="292302" cy="408556"/>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sp>
        <p:nvSpPr>
          <p:cNvPr id="348" name="TextBox 347">
            <a:extLst>
              <a:ext uri="{FF2B5EF4-FFF2-40B4-BE49-F238E27FC236}">
                <a16:creationId xmlns:a16="http://schemas.microsoft.com/office/drawing/2014/main" id="{65CB4B89-0D5C-4422-BE19-ABF5FBED7FE8}"/>
              </a:ext>
            </a:extLst>
          </p:cNvPr>
          <p:cNvSpPr txBox="1"/>
          <p:nvPr/>
        </p:nvSpPr>
        <p:spPr>
          <a:xfrm>
            <a:off x="1112386" y="7089310"/>
            <a:ext cx="853819" cy="403399"/>
          </a:xfrm>
          <a:prstGeom prst="rect">
            <a:avLst/>
          </a:prstGeom>
          <a:noFill/>
          <a:ln>
            <a:noFill/>
          </a:ln>
        </p:spPr>
        <p:txBody>
          <a:bodyPr wrap="square" rtlCol="0">
            <a:spAutoFit/>
          </a:bodyPr>
          <a:lstStyle/>
          <a:p>
            <a:pPr algn="ctr"/>
            <a:r>
              <a:rPr lang="en-GB" sz="1100" dirty="0">
                <a:latin typeface="Arial Narrow" panose="020B0606020202030204" pitchFamily="34" charset="0"/>
              </a:rPr>
              <a:t>Voice and Physicality</a:t>
            </a:r>
            <a:endParaRPr lang="en-US" sz="1100" i="1" dirty="0">
              <a:latin typeface="Arial Narrow" panose="020B0606020202030204" pitchFamily="34" charset="0"/>
            </a:endParaRPr>
          </a:p>
        </p:txBody>
      </p:sp>
      <p:sp>
        <p:nvSpPr>
          <p:cNvPr id="349" name="Rectangle 348">
            <a:extLst>
              <a:ext uri="{FF2B5EF4-FFF2-40B4-BE49-F238E27FC236}">
                <a16:creationId xmlns:a16="http://schemas.microsoft.com/office/drawing/2014/main" id="{5A345CD0-2227-48D4-9F30-87B3E06B4C7B}"/>
              </a:ext>
            </a:extLst>
          </p:cNvPr>
          <p:cNvSpPr/>
          <p:nvPr/>
        </p:nvSpPr>
        <p:spPr>
          <a:xfrm>
            <a:off x="1182897" y="7075683"/>
            <a:ext cx="714268" cy="461343"/>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350" name="Straight Connector 349">
            <a:extLst>
              <a:ext uri="{FF2B5EF4-FFF2-40B4-BE49-F238E27FC236}">
                <a16:creationId xmlns:a16="http://schemas.microsoft.com/office/drawing/2014/main" id="{7E477954-53E2-4D48-85BF-04B6E4ABD53D}"/>
              </a:ext>
            </a:extLst>
          </p:cNvPr>
          <p:cNvCxnSpPr>
            <a:cxnSpLocks/>
          </p:cNvCxnSpPr>
          <p:nvPr/>
        </p:nvCxnSpPr>
        <p:spPr>
          <a:xfrm flipV="1">
            <a:off x="1704350" y="6668968"/>
            <a:ext cx="496497" cy="411974"/>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sp>
        <p:nvSpPr>
          <p:cNvPr id="355" name="Rectangle 354">
            <a:extLst>
              <a:ext uri="{FF2B5EF4-FFF2-40B4-BE49-F238E27FC236}">
                <a16:creationId xmlns:a16="http://schemas.microsoft.com/office/drawing/2014/main" id="{796B44C8-DB20-45AC-888C-15C92B45943C}"/>
              </a:ext>
            </a:extLst>
          </p:cNvPr>
          <p:cNvSpPr/>
          <p:nvPr/>
        </p:nvSpPr>
        <p:spPr>
          <a:xfrm>
            <a:off x="2001228" y="5732761"/>
            <a:ext cx="1483369" cy="600164"/>
          </a:xfrm>
          <a:prstGeom prst="rect">
            <a:avLst/>
          </a:prstGeom>
          <a:ln w="38100" cap="rnd">
            <a:solidFill>
              <a:schemeClr val="accent1">
                <a:lumMod val="20000"/>
                <a:lumOff val="80000"/>
              </a:schemeClr>
            </a:solidFill>
          </a:ln>
        </p:spPr>
        <p:txBody>
          <a:bodyPr wrap="square">
            <a:spAutoFit/>
          </a:bodyPr>
          <a:lstStyle/>
          <a:p>
            <a:pPr algn="ctr"/>
            <a:r>
              <a:rPr lang="en-GB" sz="1100" dirty="0">
                <a:latin typeface="Arial Narrow" panose="020B0606020202030204" pitchFamily="34" charset="0"/>
              </a:rPr>
              <a:t>Communication with other Performers and/or with the Audience.</a:t>
            </a:r>
            <a:endParaRPr lang="en-US" sz="1100" i="1" dirty="0">
              <a:latin typeface="Arial Narrow" panose="020B0606020202030204" pitchFamily="34" charset="0"/>
            </a:endParaRPr>
          </a:p>
        </p:txBody>
      </p:sp>
      <p:grpSp>
        <p:nvGrpSpPr>
          <p:cNvPr id="360" name="Group 359">
            <a:extLst>
              <a:ext uri="{FF2B5EF4-FFF2-40B4-BE49-F238E27FC236}">
                <a16:creationId xmlns:a16="http://schemas.microsoft.com/office/drawing/2014/main" id="{05E5C271-3981-424A-8645-E2E237CB9E0E}"/>
              </a:ext>
            </a:extLst>
          </p:cNvPr>
          <p:cNvGrpSpPr/>
          <p:nvPr/>
        </p:nvGrpSpPr>
        <p:grpSpPr>
          <a:xfrm>
            <a:off x="141027" y="6346202"/>
            <a:ext cx="939223" cy="966399"/>
            <a:chOff x="10370701" y="10044818"/>
            <a:chExt cx="904767" cy="654910"/>
          </a:xfrm>
        </p:grpSpPr>
        <p:sp>
          <p:nvSpPr>
            <p:cNvPr id="361" name="TextBox 360">
              <a:extLst>
                <a:ext uri="{FF2B5EF4-FFF2-40B4-BE49-F238E27FC236}">
                  <a16:creationId xmlns:a16="http://schemas.microsoft.com/office/drawing/2014/main" id="{6300B173-0AE8-4F7D-BFF9-48A6E926985C}"/>
                </a:ext>
              </a:extLst>
            </p:cNvPr>
            <p:cNvSpPr txBox="1"/>
            <p:nvPr/>
          </p:nvSpPr>
          <p:spPr>
            <a:xfrm>
              <a:off x="10370701" y="10053456"/>
              <a:ext cx="904767" cy="640871"/>
            </a:xfrm>
            <a:prstGeom prst="rect">
              <a:avLst/>
            </a:prstGeom>
            <a:noFill/>
            <a:ln>
              <a:solidFill>
                <a:schemeClr val="accent1">
                  <a:lumMod val="20000"/>
                  <a:lumOff val="80000"/>
                </a:schemeClr>
              </a:solidFill>
            </a:ln>
          </p:spPr>
          <p:txBody>
            <a:bodyPr wrap="square" rtlCol="0">
              <a:spAutoFit/>
            </a:bodyPr>
            <a:lstStyle/>
            <a:p>
              <a:pPr algn="ctr"/>
              <a:r>
                <a:rPr lang="en-GB" sz="1100" dirty="0">
                  <a:latin typeface="Arial Narrow" panose="020B0606020202030204" pitchFamily="34" charset="0"/>
                </a:rPr>
                <a:t>Developing Interpretations Independently and Collaboratively</a:t>
              </a:r>
              <a:endParaRPr lang="en-US" sz="1100" i="1" dirty="0">
                <a:latin typeface="Arial Narrow" panose="020B0606020202030204" pitchFamily="34" charset="0"/>
              </a:endParaRPr>
            </a:p>
          </p:txBody>
        </p:sp>
        <p:sp>
          <p:nvSpPr>
            <p:cNvPr id="362" name="Rectangle 361">
              <a:extLst>
                <a:ext uri="{FF2B5EF4-FFF2-40B4-BE49-F238E27FC236}">
                  <a16:creationId xmlns:a16="http://schemas.microsoft.com/office/drawing/2014/main" id="{9B8E6989-916B-412E-A93E-77D3CBE41A4F}"/>
                </a:ext>
              </a:extLst>
            </p:cNvPr>
            <p:cNvSpPr/>
            <p:nvPr/>
          </p:nvSpPr>
          <p:spPr>
            <a:xfrm>
              <a:off x="10393289" y="10044818"/>
              <a:ext cx="859593" cy="654910"/>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sp>
        <p:nvSpPr>
          <p:cNvPr id="364" name="TextBox 363">
            <a:extLst>
              <a:ext uri="{FF2B5EF4-FFF2-40B4-BE49-F238E27FC236}">
                <a16:creationId xmlns:a16="http://schemas.microsoft.com/office/drawing/2014/main" id="{5E5D3817-E52F-46B4-B30E-8497B844D31C}"/>
              </a:ext>
            </a:extLst>
          </p:cNvPr>
          <p:cNvSpPr txBox="1"/>
          <p:nvPr/>
        </p:nvSpPr>
        <p:spPr>
          <a:xfrm>
            <a:off x="1817481" y="5057711"/>
            <a:ext cx="905627" cy="430887"/>
          </a:xfrm>
          <a:prstGeom prst="rect">
            <a:avLst/>
          </a:prstGeom>
          <a:noFill/>
          <a:ln>
            <a:noFill/>
          </a:ln>
        </p:spPr>
        <p:txBody>
          <a:bodyPr wrap="square" rtlCol="0">
            <a:spAutoFit/>
          </a:bodyPr>
          <a:lstStyle/>
          <a:p>
            <a:pPr algn="ctr"/>
            <a:r>
              <a:rPr lang="en-GB" sz="1100" dirty="0">
                <a:latin typeface="Arial Narrow" panose="020B0606020202030204" pitchFamily="34" charset="0"/>
              </a:rPr>
              <a:t>Performing to an Audience</a:t>
            </a:r>
          </a:p>
        </p:txBody>
      </p:sp>
      <p:sp>
        <p:nvSpPr>
          <p:cNvPr id="365" name="Rectangle 364">
            <a:extLst>
              <a:ext uri="{FF2B5EF4-FFF2-40B4-BE49-F238E27FC236}">
                <a16:creationId xmlns:a16="http://schemas.microsoft.com/office/drawing/2014/main" id="{C3ED35C9-0751-4F6D-A61E-AE438B4C1152}"/>
              </a:ext>
            </a:extLst>
          </p:cNvPr>
          <p:cNvSpPr/>
          <p:nvPr/>
        </p:nvSpPr>
        <p:spPr>
          <a:xfrm>
            <a:off x="1840939" y="5051393"/>
            <a:ext cx="892701" cy="479031"/>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366" name="Straight Connector 365">
            <a:extLst>
              <a:ext uri="{FF2B5EF4-FFF2-40B4-BE49-F238E27FC236}">
                <a16:creationId xmlns:a16="http://schemas.microsoft.com/office/drawing/2014/main" id="{B6AAE2FE-3BC7-4019-BA58-4D98D92801B1}"/>
              </a:ext>
            </a:extLst>
          </p:cNvPr>
          <p:cNvCxnSpPr>
            <a:cxnSpLocks/>
            <a:stCxn id="362" idx="3"/>
          </p:cNvCxnSpPr>
          <p:nvPr/>
        </p:nvCxnSpPr>
        <p:spPr>
          <a:xfrm flipV="1">
            <a:off x="1056804" y="6589681"/>
            <a:ext cx="521453" cy="239721"/>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69" name="Straight Connector 368">
            <a:extLst>
              <a:ext uri="{FF2B5EF4-FFF2-40B4-BE49-F238E27FC236}">
                <a16:creationId xmlns:a16="http://schemas.microsoft.com/office/drawing/2014/main" id="{64D03DC5-721F-4A15-8A21-FC33769C77B6}"/>
              </a:ext>
            </a:extLst>
          </p:cNvPr>
          <p:cNvCxnSpPr>
            <a:cxnSpLocks/>
          </p:cNvCxnSpPr>
          <p:nvPr/>
        </p:nvCxnSpPr>
        <p:spPr>
          <a:xfrm flipH="1" flipV="1">
            <a:off x="1320011" y="5204449"/>
            <a:ext cx="534199" cy="115874"/>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sp>
        <p:nvSpPr>
          <p:cNvPr id="372" name="TextBox 371">
            <a:extLst>
              <a:ext uri="{FF2B5EF4-FFF2-40B4-BE49-F238E27FC236}">
                <a16:creationId xmlns:a16="http://schemas.microsoft.com/office/drawing/2014/main" id="{B35A206F-AB3F-41F4-909C-01B4A07C00AF}"/>
              </a:ext>
            </a:extLst>
          </p:cNvPr>
          <p:cNvSpPr txBox="1"/>
          <p:nvPr/>
        </p:nvSpPr>
        <p:spPr>
          <a:xfrm>
            <a:off x="105541" y="3761537"/>
            <a:ext cx="1042942" cy="465536"/>
          </a:xfrm>
          <a:prstGeom prst="rect">
            <a:avLst/>
          </a:prstGeom>
          <a:noFill/>
          <a:ln>
            <a:noFill/>
          </a:ln>
        </p:spPr>
        <p:txBody>
          <a:bodyPr wrap="square" rtlCol="0">
            <a:spAutoFit/>
          </a:bodyPr>
          <a:lstStyle/>
          <a:p>
            <a:pPr algn="ctr"/>
            <a:r>
              <a:rPr lang="en-GB" sz="1100" dirty="0">
                <a:latin typeface="Arial Narrow" panose="020B0606020202030204" pitchFamily="34" charset="0"/>
              </a:rPr>
              <a:t>Communicating with other Performers on Stage</a:t>
            </a:r>
            <a:endParaRPr lang="en-US" sz="1100" i="1" dirty="0">
              <a:latin typeface="Arial Narrow" panose="020B0606020202030204" pitchFamily="34" charset="0"/>
            </a:endParaRPr>
          </a:p>
        </p:txBody>
      </p:sp>
      <p:sp>
        <p:nvSpPr>
          <p:cNvPr id="373" name="Rectangle 372">
            <a:extLst>
              <a:ext uri="{FF2B5EF4-FFF2-40B4-BE49-F238E27FC236}">
                <a16:creationId xmlns:a16="http://schemas.microsoft.com/office/drawing/2014/main" id="{41730364-4D2E-456B-96A2-7D19D493B859}"/>
              </a:ext>
            </a:extLst>
          </p:cNvPr>
          <p:cNvSpPr/>
          <p:nvPr/>
        </p:nvSpPr>
        <p:spPr>
          <a:xfrm>
            <a:off x="122106" y="3733189"/>
            <a:ext cx="984386" cy="798464"/>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374" name="Straight Connector 373">
            <a:extLst>
              <a:ext uri="{FF2B5EF4-FFF2-40B4-BE49-F238E27FC236}">
                <a16:creationId xmlns:a16="http://schemas.microsoft.com/office/drawing/2014/main" id="{3C7C41F2-8B2D-412F-9F91-31198DA70FF1}"/>
              </a:ext>
            </a:extLst>
          </p:cNvPr>
          <p:cNvCxnSpPr>
            <a:cxnSpLocks/>
          </p:cNvCxnSpPr>
          <p:nvPr/>
        </p:nvCxnSpPr>
        <p:spPr>
          <a:xfrm>
            <a:off x="1111381" y="4297800"/>
            <a:ext cx="402583" cy="472521"/>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88" name="Straight Connector 387">
            <a:extLst>
              <a:ext uri="{FF2B5EF4-FFF2-40B4-BE49-F238E27FC236}">
                <a16:creationId xmlns:a16="http://schemas.microsoft.com/office/drawing/2014/main" id="{8C64A055-675E-45B0-A67E-628DAE7BF513}"/>
              </a:ext>
            </a:extLst>
          </p:cNvPr>
          <p:cNvCxnSpPr>
            <a:cxnSpLocks/>
          </p:cNvCxnSpPr>
          <p:nvPr/>
        </p:nvCxnSpPr>
        <p:spPr>
          <a:xfrm flipH="1">
            <a:off x="2457218" y="6332925"/>
            <a:ext cx="82961" cy="336043"/>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94" name="Group 393">
            <a:extLst>
              <a:ext uri="{FF2B5EF4-FFF2-40B4-BE49-F238E27FC236}">
                <a16:creationId xmlns:a16="http://schemas.microsoft.com/office/drawing/2014/main" id="{4F3C8DD4-E395-4B39-B286-FA8A439BF695}"/>
              </a:ext>
            </a:extLst>
          </p:cNvPr>
          <p:cNvGrpSpPr/>
          <p:nvPr/>
        </p:nvGrpSpPr>
        <p:grpSpPr>
          <a:xfrm>
            <a:off x="6864005" y="1505376"/>
            <a:ext cx="860005" cy="455479"/>
            <a:chOff x="3099657" y="3579957"/>
            <a:chExt cx="1814077" cy="521721"/>
          </a:xfrm>
        </p:grpSpPr>
        <p:sp>
          <p:nvSpPr>
            <p:cNvPr id="395" name="TextBox 394">
              <a:extLst>
                <a:ext uri="{FF2B5EF4-FFF2-40B4-BE49-F238E27FC236}">
                  <a16:creationId xmlns:a16="http://schemas.microsoft.com/office/drawing/2014/main" id="{8077ED77-AA08-47DB-BEE8-835707AA99CD}"/>
                </a:ext>
              </a:extLst>
            </p:cNvPr>
            <p:cNvSpPr txBox="1"/>
            <p:nvPr/>
          </p:nvSpPr>
          <p:spPr>
            <a:xfrm>
              <a:off x="3099657" y="3592714"/>
              <a:ext cx="1814077" cy="168782"/>
            </a:xfrm>
            <a:prstGeom prst="rect">
              <a:avLst/>
            </a:prstGeom>
            <a:noFill/>
          </p:spPr>
          <p:txBody>
            <a:bodyPr wrap="square" rtlCol="0">
              <a:spAutoFit/>
            </a:bodyPr>
            <a:lstStyle/>
            <a:p>
              <a:pPr algn="ctr"/>
              <a:r>
                <a:rPr lang="en-GB" sz="1100" b="1" dirty="0">
                  <a:latin typeface="Arial Narrow" panose="020B0606020202030204" pitchFamily="34" charset="0"/>
                </a:rPr>
                <a:t>Live Theatre Evaluation</a:t>
              </a:r>
              <a:endParaRPr lang="en-US" sz="1100" b="1" i="1" dirty="0">
                <a:latin typeface="Arial Narrow" panose="020B0606020202030204" pitchFamily="34" charset="0"/>
              </a:endParaRPr>
            </a:p>
          </p:txBody>
        </p:sp>
        <p:sp>
          <p:nvSpPr>
            <p:cNvPr id="396" name="Rectangle 395">
              <a:extLst>
                <a:ext uri="{FF2B5EF4-FFF2-40B4-BE49-F238E27FC236}">
                  <a16:creationId xmlns:a16="http://schemas.microsoft.com/office/drawing/2014/main" id="{E1928BE1-3703-4E14-9CDB-CE1554992AF8}"/>
                </a:ext>
              </a:extLst>
            </p:cNvPr>
            <p:cNvSpPr/>
            <p:nvPr/>
          </p:nvSpPr>
          <p:spPr>
            <a:xfrm>
              <a:off x="3174678" y="3579957"/>
              <a:ext cx="1664037" cy="521721"/>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grpSp>
        <p:nvGrpSpPr>
          <p:cNvPr id="398" name="Group 397">
            <a:extLst>
              <a:ext uri="{FF2B5EF4-FFF2-40B4-BE49-F238E27FC236}">
                <a16:creationId xmlns:a16="http://schemas.microsoft.com/office/drawing/2014/main" id="{E49218DE-E611-4FEA-9C18-37947ABBA53A}"/>
              </a:ext>
            </a:extLst>
          </p:cNvPr>
          <p:cNvGrpSpPr/>
          <p:nvPr/>
        </p:nvGrpSpPr>
        <p:grpSpPr>
          <a:xfrm>
            <a:off x="8400502" y="4753826"/>
            <a:ext cx="1125592" cy="619707"/>
            <a:chOff x="3127308" y="3707563"/>
            <a:chExt cx="1811597" cy="335572"/>
          </a:xfrm>
        </p:grpSpPr>
        <p:sp>
          <p:nvSpPr>
            <p:cNvPr id="399" name="TextBox 398">
              <a:extLst>
                <a:ext uri="{FF2B5EF4-FFF2-40B4-BE49-F238E27FC236}">
                  <a16:creationId xmlns:a16="http://schemas.microsoft.com/office/drawing/2014/main" id="{03095465-47B1-4781-B919-DFF881513459}"/>
                </a:ext>
              </a:extLst>
            </p:cNvPr>
            <p:cNvSpPr txBox="1"/>
            <p:nvPr/>
          </p:nvSpPr>
          <p:spPr>
            <a:xfrm>
              <a:off x="3127308" y="3718145"/>
              <a:ext cx="1811597" cy="324990"/>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Performance Style and Theatrical Devices</a:t>
              </a:r>
              <a:endParaRPr lang="en-US" sz="1100" i="1" dirty="0">
                <a:latin typeface="Arial Narrow" panose="020B0606020202030204" pitchFamily="34" charset="0"/>
              </a:endParaRPr>
            </a:p>
          </p:txBody>
        </p:sp>
        <p:sp>
          <p:nvSpPr>
            <p:cNvPr id="400" name="Rectangle 399">
              <a:extLst>
                <a:ext uri="{FF2B5EF4-FFF2-40B4-BE49-F238E27FC236}">
                  <a16:creationId xmlns:a16="http://schemas.microsoft.com/office/drawing/2014/main" id="{DB30D6DC-90E7-4B24-8AF1-13AEA4CA831F}"/>
                </a:ext>
              </a:extLst>
            </p:cNvPr>
            <p:cNvSpPr/>
            <p:nvPr/>
          </p:nvSpPr>
          <p:spPr>
            <a:xfrm>
              <a:off x="3188363" y="3707563"/>
              <a:ext cx="1650351" cy="332391"/>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404" name="Straight Connector 403">
            <a:extLst>
              <a:ext uri="{FF2B5EF4-FFF2-40B4-BE49-F238E27FC236}">
                <a16:creationId xmlns:a16="http://schemas.microsoft.com/office/drawing/2014/main" id="{3DFF0F12-FDCF-4399-A5D3-C68B9AEC2031}"/>
              </a:ext>
            </a:extLst>
          </p:cNvPr>
          <p:cNvCxnSpPr>
            <a:cxnSpLocks/>
            <a:stCxn id="452" idx="3"/>
          </p:cNvCxnSpPr>
          <p:nvPr/>
        </p:nvCxnSpPr>
        <p:spPr>
          <a:xfrm>
            <a:off x="7932639" y="3238086"/>
            <a:ext cx="646276" cy="453318"/>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grpSp>
        <p:nvGrpSpPr>
          <p:cNvPr id="406" name="Group 405">
            <a:extLst>
              <a:ext uri="{FF2B5EF4-FFF2-40B4-BE49-F238E27FC236}">
                <a16:creationId xmlns:a16="http://schemas.microsoft.com/office/drawing/2014/main" id="{D25CAD24-700E-4C2C-84A3-AC3E463699ED}"/>
              </a:ext>
            </a:extLst>
          </p:cNvPr>
          <p:cNvGrpSpPr/>
          <p:nvPr/>
        </p:nvGrpSpPr>
        <p:grpSpPr>
          <a:xfrm>
            <a:off x="4665096" y="5032834"/>
            <a:ext cx="1234506" cy="609688"/>
            <a:chOff x="3088813" y="3579957"/>
            <a:chExt cx="1811597" cy="1436565"/>
          </a:xfrm>
        </p:grpSpPr>
        <p:sp>
          <p:nvSpPr>
            <p:cNvPr id="407" name="TextBox 406">
              <a:extLst>
                <a:ext uri="{FF2B5EF4-FFF2-40B4-BE49-F238E27FC236}">
                  <a16:creationId xmlns:a16="http://schemas.microsoft.com/office/drawing/2014/main" id="{2139A014-F938-404F-8B7C-ED766DC20109}"/>
                </a:ext>
              </a:extLst>
            </p:cNvPr>
            <p:cNvSpPr txBox="1"/>
            <p:nvPr/>
          </p:nvSpPr>
          <p:spPr>
            <a:xfrm>
              <a:off x="3088813" y="3602398"/>
              <a:ext cx="1811597" cy="1414124"/>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Acting Style and Purpose, Vocal and Physical skills</a:t>
              </a:r>
              <a:endParaRPr lang="en-US" sz="1100" dirty="0">
                <a:latin typeface="Arial Narrow" panose="020B0606020202030204" pitchFamily="34" charset="0"/>
              </a:endParaRPr>
            </a:p>
          </p:txBody>
        </p:sp>
        <p:sp>
          <p:nvSpPr>
            <p:cNvPr id="408" name="Rectangle 407">
              <a:extLst>
                <a:ext uri="{FF2B5EF4-FFF2-40B4-BE49-F238E27FC236}">
                  <a16:creationId xmlns:a16="http://schemas.microsoft.com/office/drawing/2014/main" id="{90035F07-EB45-4749-B87C-778919019EAD}"/>
                </a:ext>
              </a:extLst>
            </p:cNvPr>
            <p:cNvSpPr/>
            <p:nvPr/>
          </p:nvSpPr>
          <p:spPr>
            <a:xfrm>
              <a:off x="3144565" y="3579957"/>
              <a:ext cx="1670476" cy="1426445"/>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sp>
        <p:nvSpPr>
          <p:cNvPr id="411" name="TextBox 410">
            <a:extLst>
              <a:ext uri="{FF2B5EF4-FFF2-40B4-BE49-F238E27FC236}">
                <a16:creationId xmlns:a16="http://schemas.microsoft.com/office/drawing/2014/main" id="{F2C10BBF-59DC-43F4-AADE-486A9D681784}"/>
              </a:ext>
            </a:extLst>
          </p:cNvPr>
          <p:cNvSpPr txBox="1"/>
          <p:nvPr/>
        </p:nvSpPr>
        <p:spPr>
          <a:xfrm>
            <a:off x="4300925" y="3495260"/>
            <a:ext cx="1199820" cy="600164"/>
          </a:xfrm>
          <a:prstGeom prst="rect">
            <a:avLst/>
          </a:prstGeom>
          <a:noFill/>
        </p:spPr>
        <p:txBody>
          <a:bodyPr wrap="square" rtlCol="0">
            <a:spAutoFit/>
          </a:bodyPr>
          <a:lstStyle/>
          <a:p>
            <a:pPr algn="ctr"/>
            <a:r>
              <a:rPr lang="en-GB" sz="1100" dirty="0">
                <a:latin typeface="Arial Narrow" panose="020B0606020202030204" pitchFamily="34" charset="0"/>
              </a:rPr>
              <a:t>Set and Props, Stage Furniture and Personal Props</a:t>
            </a:r>
            <a:endParaRPr lang="en-US" sz="1100" dirty="0">
              <a:latin typeface="Arial Narrow" panose="020B0606020202030204" pitchFamily="34" charset="0"/>
            </a:endParaRPr>
          </a:p>
        </p:txBody>
      </p:sp>
      <p:sp>
        <p:nvSpPr>
          <p:cNvPr id="412" name="Rectangle 411">
            <a:extLst>
              <a:ext uri="{FF2B5EF4-FFF2-40B4-BE49-F238E27FC236}">
                <a16:creationId xmlns:a16="http://schemas.microsoft.com/office/drawing/2014/main" id="{EC4ABA29-9A8F-4503-B441-8F96FF3058A4}"/>
              </a:ext>
            </a:extLst>
          </p:cNvPr>
          <p:cNvSpPr/>
          <p:nvPr/>
        </p:nvSpPr>
        <p:spPr>
          <a:xfrm>
            <a:off x="4358442" y="3452123"/>
            <a:ext cx="1079965" cy="674708"/>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nvGrpSpPr>
          <p:cNvPr id="413" name="Group 412">
            <a:extLst>
              <a:ext uri="{FF2B5EF4-FFF2-40B4-BE49-F238E27FC236}">
                <a16:creationId xmlns:a16="http://schemas.microsoft.com/office/drawing/2014/main" id="{AC2284BA-9F50-4072-BDA7-2B860F5E9901}"/>
              </a:ext>
            </a:extLst>
          </p:cNvPr>
          <p:cNvGrpSpPr/>
          <p:nvPr/>
        </p:nvGrpSpPr>
        <p:grpSpPr>
          <a:xfrm>
            <a:off x="5522766" y="3391891"/>
            <a:ext cx="944801" cy="650447"/>
            <a:chOff x="3088813" y="3579957"/>
            <a:chExt cx="1811597" cy="521721"/>
          </a:xfrm>
        </p:grpSpPr>
        <p:sp>
          <p:nvSpPr>
            <p:cNvPr id="414" name="TextBox 413">
              <a:extLst>
                <a:ext uri="{FF2B5EF4-FFF2-40B4-BE49-F238E27FC236}">
                  <a16:creationId xmlns:a16="http://schemas.microsoft.com/office/drawing/2014/main" id="{BD3ACBA6-635D-45DF-883D-F7A906991E7A}"/>
                </a:ext>
              </a:extLst>
            </p:cNvPr>
            <p:cNvSpPr txBox="1"/>
            <p:nvPr/>
          </p:nvSpPr>
          <p:spPr>
            <a:xfrm>
              <a:off x="3088813" y="3602398"/>
              <a:ext cx="1811597" cy="345613"/>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Lighting and Sound, Colour and Music</a:t>
              </a:r>
              <a:endParaRPr lang="en-US" sz="1100" i="1" dirty="0">
                <a:latin typeface="Arial Narrow" panose="020B0606020202030204" pitchFamily="34" charset="0"/>
              </a:endParaRPr>
            </a:p>
          </p:txBody>
        </p:sp>
        <p:sp>
          <p:nvSpPr>
            <p:cNvPr id="415" name="Rectangle 414">
              <a:extLst>
                <a:ext uri="{FF2B5EF4-FFF2-40B4-BE49-F238E27FC236}">
                  <a16:creationId xmlns:a16="http://schemas.microsoft.com/office/drawing/2014/main" id="{ED8949FE-385C-44D2-8D36-B6C3BAB886E2}"/>
                </a:ext>
              </a:extLst>
            </p:cNvPr>
            <p:cNvSpPr/>
            <p:nvPr/>
          </p:nvSpPr>
          <p:spPr>
            <a:xfrm>
              <a:off x="3174678" y="3579957"/>
              <a:ext cx="1664037" cy="521721"/>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sp>
        <p:nvSpPr>
          <p:cNvPr id="417" name="TextBox 416">
            <a:extLst>
              <a:ext uri="{FF2B5EF4-FFF2-40B4-BE49-F238E27FC236}">
                <a16:creationId xmlns:a16="http://schemas.microsoft.com/office/drawing/2014/main" id="{11508A3D-774D-4538-9FC2-014A2A3A5A00}"/>
              </a:ext>
            </a:extLst>
          </p:cNvPr>
          <p:cNvSpPr txBox="1"/>
          <p:nvPr/>
        </p:nvSpPr>
        <p:spPr>
          <a:xfrm>
            <a:off x="6501992" y="3766188"/>
            <a:ext cx="1252905" cy="430887"/>
          </a:xfrm>
          <a:prstGeom prst="rect">
            <a:avLst/>
          </a:prstGeom>
          <a:noFill/>
        </p:spPr>
        <p:txBody>
          <a:bodyPr wrap="square" rtlCol="0">
            <a:spAutoFit/>
          </a:bodyPr>
          <a:lstStyle/>
          <a:p>
            <a:pPr algn="ctr"/>
            <a:r>
              <a:rPr lang="en-GB" sz="1100" dirty="0">
                <a:latin typeface="Arial Narrow" panose="020B0606020202030204" pitchFamily="34" charset="0"/>
              </a:rPr>
              <a:t>Stage Space and Spatial Relationships</a:t>
            </a:r>
            <a:endParaRPr lang="en-US" sz="1100" i="1" dirty="0">
              <a:latin typeface="Arial Narrow" panose="020B0606020202030204" pitchFamily="34" charset="0"/>
            </a:endParaRPr>
          </a:p>
        </p:txBody>
      </p:sp>
      <p:sp>
        <p:nvSpPr>
          <p:cNvPr id="418" name="Rectangle 417">
            <a:extLst>
              <a:ext uri="{FF2B5EF4-FFF2-40B4-BE49-F238E27FC236}">
                <a16:creationId xmlns:a16="http://schemas.microsoft.com/office/drawing/2014/main" id="{E30C4469-DECE-4932-81A6-677987D0E180}"/>
              </a:ext>
            </a:extLst>
          </p:cNvPr>
          <p:cNvSpPr/>
          <p:nvPr/>
        </p:nvSpPr>
        <p:spPr>
          <a:xfrm>
            <a:off x="6540926" y="3746483"/>
            <a:ext cx="1166606" cy="458115"/>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419" name="Straight Connector 418">
            <a:extLst>
              <a:ext uri="{FF2B5EF4-FFF2-40B4-BE49-F238E27FC236}">
                <a16:creationId xmlns:a16="http://schemas.microsoft.com/office/drawing/2014/main" id="{E3A3DD08-D118-4645-A169-458F03D5CDF3}"/>
              </a:ext>
            </a:extLst>
          </p:cNvPr>
          <p:cNvCxnSpPr>
            <a:cxnSpLocks/>
          </p:cNvCxnSpPr>
          <p:nvPr/>
        </p:nvCxnSpPr>
        <p:spPr>
          <a:xfrm flipH="1" flipV="1">
            <a:off x="4490992" y="4568096"/>
            <a:ext cx="510285" cy="458661"/>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cxnSp>
        <p:nvCxnSpPr>
          <p:cNvPr id="421" name="Straight Connector 420">
            <a:extLst>
              <a:ext uri="{FF2B5EF4-FFF2-40B4-BE49-F238E27FC236}">
                <a16:creationId xmlns:a16="http://schemas.microsoft.com/office/drawing/2014/main" id="{6B7DFFF3-CABE-42CD-AA7B-DD75EAE727BA}"/>
              </a:ext>
            </a:extLst>
          </p:cNvPr>
          <p:cNvCxnSpPr>
            <a:cxnSpLocks/>
            <a:stCxn id="412" idx="2"/>
          </p:cNvCxnSpPr>
          <p:nvPr/>
        </p:nvCxnSpPr>
        <p:spPr>
          <a:xfrm flipH="1">
            <a:off x="4885445" y="4126831"/>
            <a:ext cx="12980" cy="428559"/>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cxnSp>
        <p:nvCxnSpPr>
          <p:cNvPr id="424" name="Straight Connector 423">
            <a:extLst>
              <a:ext uri="{FF2B5EF4-FFF2-40B4-BE49-F238E27FC236}">
                <a16:creationId xmlns:a16="http://schemas.microsoft.com/office/drawing/2014/main" id="{C13680F7-B8F7-43D2-BACC-09E67355C77E}"/>
              </a:ext>
            </a:extLst>
          </p:cNvPr>
          <p:cNvCxnSpPr>
            <a:cxnSpLocks/>
          </p:cNvCxnSpPr>
          <p:nvPr/>
        </p:nvCxnSpPr>
        <p:spPr>
          <a:xfrm flipH="1" flipV="1">
            <a:off x="6405468" y="4589467"/>
            <a:ext cx="295528" cy="386238"/>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sp>
        <p:nvSpPr>
          <p:cNvPr id="431" name="TextBox 430">
            <a:extLst>
              <a:ext uri="{FF2B5EF4-FFF2-40B4-BE49-F238E27FC236}">
                <a16:creationId xmlns:a16="http://schemas.microsoft.com/office/drawing/2014/main" id="{4322F058-4B7D-4A7A-A2B1-F8741AB6A9DD}"/>
              </a:ext>
            </a:extLst>
          </p:cNvPr>
          <p:cNvSpPr txBox="1"/>
          <p:nvPr/>
        </p:nvSpPr>
        <p:spPr>
          <a:xfrm>
            <a:off x="5991709" y="4970440"/>
            <a:ext cx="899463" cy="430887"/>
          </a:xfrm>
          <a:prstGeom prst="rect">
            <a:avLst/>
          </a:prstGeom>
          <a:noFill/>
        </p:spPr>
        <p:txBody>
          <a:bodyPr wrap="square" rtlCol="0">
            <a:spAutoFit/>
          </a:bodyPr>
          <a:lstStyle/>
          <a:p>
            <a:pPr algn="ctr"/>
            <a:r>
              <a:rPr lang="en-GB" sz="1100" dirty="0">
                <a:latin typeface="Arial Narrow" panose="020B0606020202030204" pitchFamily="34" charset="0"/>
              </a:rPr>
              <a:t>Costume and Make-up </a:t>
            </a:r>
            <a:endParaRPr lang="en-US" sz="1100" i="1" dirty="0">
              <a:latin typeface="Arial Narrow" panose="020B0606020202030204" pitchFamily="34" charset="0"/>
            </a:endParaRPr>
          </a:p>
        </p:txBody>
      </p:sp>
      <p:sp>
        <p:nvSpPr>
          <p:cNvPr id="432" name="Rectangle 431">
            <a:extLst>
              <a:ext uri="{FF2B5EF4-FFF2-40B4-BE49-F238E27FC236}">
                <a16:creationId xmlns:a16="http://schemas.microsoft.com/office/drawing/2014/main" id="{53C1E59C-C021-4D2E-AB77-DFF127D43F49}"/>
              </a:ext>
            </a:extLst>
          </p:cNvPr>
          <p:cNvSpPr/>
          <p:nvPr/>
        </p:nvSpPr>
        <p:spPr>
          <a:xfrm>
            <a:off x="5976043" y="4974232"/>
            <a:ext cx="932968" cy="446769"/>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434" name="TextBox 433">
            <a:extLst>
              <a:ext uri="{FF2B5EF4-FFF2-40B4-BE49-F238E27FC236}">
                <a16:creationId xmlns:a16="http://schemas.microsoft.com/office/drawing/2014/main" id="{6CA52CE7-DC10-4DE7-A367-180735014E19}"/>
              </a:ext>
            </a:extLst>
          </p:cNvPr>
          <p:cNvSpPr txBox="1"/>
          <p:nvPr/>
        </p:nvSpPr>
        <p:spPr>
          <a:xfrm>
            <a:off x="8115519" y="849119"/>
            <a:ext cx="1317430" cy="600164"/>
          </a:xfrm>
          <a:prstGeom prst="rect">
            <a:avLst/>
          </a:prstGeom>
          <a:noFill/>
        </p:spPr>
        <p:txBody>
          <a:bodyPr wrap="square" rtlCol="0">
            <a:spAutoFit/>
          </a:bodyPr>
          <a:lstStyle/>
          <a:p>
            <a:pPr algn="ctr"/>
            <a:r>
              <a:rPr lang="en-GB" sz="1100" dirty="0">
                <a:latin typeface="Arial Narrow" panose="020B0606020202030204" pitchFamily="34" charset="0"/>
              </a:rPr>
              <a:t>Vocal and Physical Interpretation of Character</a:t>
            </a:r>
            <a:endParaRPr lang="en-US" sz="1100" i="1" dirty="0">
              <a:latin typeface="Arial Narrow" panose="020B0606020202030204" pitchFamily="34" charset="0"/>
            </a:endParaRPr>
          </a:p>
        </p:txBody>
      </p:sp>
      <p:sp>
        <p:nvSpPr>
          <p:cNvPr id="435" name="Rectangle 434">
            <a:extLst>
              <a:ext uri="{FF2B5EF4-FFF2-40B4-BE49-F238E27FC236}">
                <a16:creationId xmlns:a16="http://schemas.microsoft.com/office/drawing/2014/main" id="{D8BC83C2-5AEB-4C60-AE95-DD946BB6D290}"/>
              </a:ext>
            </a:extLst>
          </p:cNvPr>
          <p:cNvSpPr/>
          <p:nvPr/>
        </p:nvSpPr>
        <p:spPr>
          <a:xfrm>
            <a:off x="8199086" y="822979"/>
            <a:ext cx="1166750" cy="607718"/>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436" name="Straight Connector 435">
            <a:extLst>
              <a:ext uri="{FF2B5EF4-FFF2-40B4-BE49-F238E27FC236}">
                <a16:creationId xmlns:a16="http://schemas.microsoft.com/office/drawing/2014/main" id="{0CC69863-5335-4ACB-BA9A-44F873004261}"/>
              </a:ext>
            </a:extLst>
          </p:cNvPr>
          <p:cNvCxnSpPr>
            <a:cxnSpLocks/>
            <a:stCxn id="415" idx="2"/>
          </p:cNvCxnSpPr>
          <p:nvPr/>
        </p:nvCxnSpPr>
        <p:spPr>
          <a:xfrm>
            <a:off x="6001469" y="4042338"/>
            <a:ext cx="187329" cy="544566"/>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cxnSp>
        <p:nvCxnSpPr>
          <p:cNvPr id="438" name="Straight Connector 437">
            <a:extLst>
              <a:ext uri="{FF2B5EF4-FFF2-40B4-BE49-F238E27FC236}">
                <a16:creationId xmlns:a16="http://schemas.microsoft.com/office/drawing/2014/main" id="{3968C277-2C95-4C10-A0D9-E37DD7787FB8}"/>
              </a:ext>
            </a:extLst>
          </p:cNvPr>
          <p:cNvCxnSpPr>
            <a:cxnSpLocks/>
          </p:cNvCxnSpPr>
          <p:nvPr/>
        </p:nvCxnSpPr>
        <p:spPr>
          <a:xfrm flipH="1">
            <a:off x="7239814" y="4219148"/>
            <a:ext cx="24088" cy="356024"/>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grpSp>
        <p:nvGrpSpPr>
          <p:cNvPr id="450" name="Group 449">
            <a:extLst>
              <a:ext uri="{FF2B5EF4-FFF2-40B4-BE49-F238E27FC236}">
                <a16:creationId xmlns:a16="http://schemas.microsoft.com/office/drawing/2014/main" id="{E9B0A745-8DB6-4CF3-817A-BFC6B756BC7F}"/>
              </a:ext>
            </a:extLst>
          </p:cNvPr>
          <p:cNvGrpSpPr/>
          <p:nvPr/>
        </p:nvGrpSpPr>
        <p:grpSpPr>
          <a:xfrm>
            <a:off x="6647152" y="2836279"/>
            <a:ext cx="1408935" cy="803613"/>
            <a:chOff x="3043930" y="3245890"/>
            <a:chExt cx="1950543" cy="855788"/>
          </a:xfrm>
        </p:grpSpPr>
        <p:sp>
          <p:nvSpPr>
            <p:cNvPr id="451" name="TextBox 450">
              <a:extLst>
                <a:ext uri="{FF2B5EF4-FFF2-40B4-BE49-F238E27FC236}">
                  <a16:creationId xmlns:a16="http://schemas.microsoft.com/office/drawing/2014/main" id="{2C0C72ED-EA6B-410A-B13F-52E546CE9D07}"/>
                </a:ext>
              </a:extLst>
            </p:cNvPr>
            <p:cNvSpPr txBox="1"/>
            <p:nvPr/>
          </p:nvSpPr>
          <p:spPr>
            <a:xfrm>
              <a:off x="3043930" y="3273966"/>
              <a:ext cx="1950543" cy="819398"/>
            </a:xfrm>
            <a:prstGeom prst="rect">
              <a:avLst/>
            </a:prstGeom>
            <a:noFill/>
            <a:ln>
              <a:solidFill>
                <a:srgbClr val="FFFF99"/>
              </a:solidFill>
            </a:ln>
          </p:spPr>
          <p:txBody>
            <a:bodyPr wrap="square" rtlCol="0">
              <a:spAutoFit/>
            </a:bodyPr>
            <a:lstStyle/>
            <a:p>
              <a:pPr algn="ctr"/>
              <a:r>
                <a:rPr lang="en-GB" sz="1100" i="1" dirty="0">
                  <a:latin typeface="Arial Narrow" panose="020B0606020202030204" pitchFamily="34" charset="0"/>
                </a:rPr>
                <a:t>Genre, Structure, Character, Form, Style, Language and Stage Directions</a:t>
              </a:r>
              <a:endParaRPr lang="en-US" sz="1100" i="1" dirty="0">
                <a:latin typeface="Arial Narrow" panose="020B0606020202030204" pitchFamily="34" charset="0"/>
              </a:endParaRPr>
            </a:p>
          </p:txBody>
        </p:sp>
        <p:sp>
          <p:nvSpPr>
            <p:cNvPr id="452" name="Rectangle 451">
              <a:extLst>
                <a:ext uri="{FF2B5EF4-FFF2-40B4-BE49-F238E27FC236}">
                  <a16:creationId xmlns:a16="http://schemas.microsoft.com/office/drawing/2014/main" id="{CEB2583F-6CBC-4776-BC80-1360345D7A07}"/>
                </a:ext>
              </a:extLst>
            </p:cNvPr>
            <p:cNvSpPr/>
            <p:nvPr/>
          </p:nvSpPr>
          <p:spPr>
            <a:xfrm>
              <a:off x="3174678" y="3245890"/>
              <a:ext cx="1648893" cy="855788"/>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455" name="Straight Connector 454">
            <a:extLst>
              <a:ext uri="{FF2B5EF4-FFF2-40B4-BE49-F238E27FC236}">
                <a16:creationId xmlns:a16="http://schemas.microsoft.com/office/drawing/2014/main" id="{8D9D39F5-CFB0-4CC7-9D0F-D44A8ADAB5A5}"/>
              </a:ext>
            </a:extLst>
          </p:cNvPr>
          <p:cNvCxnSpPr>
            <a:cxnSpLocks/>
          </p:cNvCxnSpPr>
          <p:nvPr/>
        </p:nvCxnSpPr>
        <p:spPr>
          <a:xfrm flipH="1" flipV="1">
            <a:off x="8345195" y="4346540"/>
            <a:ext cx="404563" cy="426694"/>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grpSp>
        <p:nvGrpSpPr>
          <p:cNvPr id="460" name="Group 459">
            <a:extLst>
              <a:ext uri="{FF2B5EF4-FFF2-40B4-BE49-F238E27FC236}">
                <a16:creationId xmlns:a16="http://schemas.microsoft.com/office/drawing/2014/main" id="{B2EEFCF9-7F2A-4D4C-AB5B-5202E9C31F05}"/>
              </a:ext>
            </a:extLst>
          </p:cNvPr>
          <p:cNvGrpSpPr/>
          <p:nvPr/>
        </p:nvGrpSpPr>
        <p:grpSpPr>
          <a:xfrm>
            <a:off x="8852040" y="3612776"/>
            <a:ext cx="719922" cy="1010044"/>
            <a:chOff x="3025657" y="3813055"/>
            <a:chExt cx="1811597" cy="955182"/>
          </a:xfrm>
        </p:grpSpPr>
        <p:sp>
          <p:nvSpPr>
            <p:cNvPr id="461" name="TextBox 460">
              <a:extLst>
                <a:ext uri="{FF2B5EF4-FFF2-40B4-BE49-F238E27FC236}">
                  <a16:creationId xmlns:a16="http://schemas.microsoft.com/office/drawing/2014/main" id="{44C2437C-5B15-4AF9-8849-081CD243E32B}"/>
                </a:ext>
              </a:extLst>
            </p:cNvPr>
            <p:cNvSpPr txBox="1"/>
            <p:nvPr/>
          </p:nvSpPr>
          <p:spPr>
            <a:xfrm>
              <a:off x="3025657" y="3834730"/>
              <a:ext cx="1811597" cy="933507"/>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Social, Historical and</a:t>
              </a:r>
            </a:p>
            <a:p>
              <a:pPr algn="ctr"/>
              <a:r>
                <a:rPr lang="en-GB" sz="1100" dirty="0">
                  <a:latin typeface="Arial Narrow" panose="020B0606020202030204" pitchFamily="34" charset="0"/>
                </a:rPr>
                <a:t> Cultural Contexts</a:t>
              </a:r>
              <a:endParaRPr lang="en-US" sz="1100" i="1" dirty="0">
                <a:latin typeface="Arial Narrow" panose="020B0606020202030204" pitchFamily="34" charset="0"/>
              </a:endParaRPr>
            </a:p>
          </p:txBody>
        </p:sp>
        <p:sp>
          <p:nvSpPr>
            <p:cNvPr id="462" name="Rectangle 461">
              <a:extLst>
                <a:ext uri="{FF2B5EF4-FFF2-40B4-BE49-F238E27FC236}">
                  <a16:creationId xmlns:a16="http://schemas.microsoft.com/office/drawing/2014/main" id="{49D4221C-4746-4332-A06B-AB5F762F0F9F}"/>
                </a:ext>
              </a:extLst>
            </p:cNvPr>
            <p:cNvSpPr/>
            <p:nvPr/>
          </p:nvSpPr>
          <p:spPr>
            <a:xfrm>
              <a:off x="3174677" y="3813055"/>
              <a:ext cx="1505706" cy="954237"/>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grpSp>
        <p:nvGrpSpPr>
          <p:cNvPr id="463" name="Group 462">
            <a:extLst>
              <a:ext uri="{FF2B5EF4-FFF2-40B4-BE49-F238E27FC236}">
                <a16:creationId xmlns:a16="http://schemas.microsoft.com/office/drawing/2014/main" id="{06C1C516-8347-4604-A01C-CE4D92B1CE46}"/>
              </a:ext>
            </a:extLst>
          </p:cNvPr>
          <p:cNvGrpSpPr/>
          <p:nvPr/>
        </p:nvGrpSpPr>
        <p:grpSpPr>
          <a:xfrm>
            <a:off x="4455507" y="2836178"/>
            <a:ext cx="2186693" cy="450017"/>
            <a:chOff x="3088813" y="3579957"/>
            <a:chExt cx="1811597" cy="527915"/>
          </a:xfrm>
        </p:grpSpPr>
        <p:sp>
          <p:nvSpPr>
            <p:cNvPr id="464" name="TextBox 463">
              <a:extLst>
                <a:ext uri="{FF2B5EF4-FFF2-40B4-BE49-F238E27FC236}">
                  <a16:creationId xmlns:a16="http://schemas.microsoft.com/office/drawing/2014/main" id="{EC924C3E-8E41-4F4A-B508-43204F96556B}"/>
                </a:ext>
              </a:extLst>
            </p:cNvPr>
            <p:cNvSpPr txBox="1"/>
            <p:nvPr/>
          </p:nvSpPr>
          <p:spPr>
            <a:xfrm>
              <a:off x="3088813" y="3602398"/>
              <a:ext cx="1811597" cy="505474"/>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Director’s Concept/Interpretation and Chosen Performance Style</a:t>
              </a:r>
              <a:endParaRPr lang="en-US" sz="1100" i="1" dirty="0">
                <a:latin typeface="Arial Narrow" panose="020B0606020202030204" pitchFamily="34" charset="0"/>
              </a:endParaRPr>
            </a:p>
          </p:txBody>
        </p:sp>
        <p:sp>
          <p:nvSpPr>
            <p:cNvPr id="465" name="Rectangle 464">
              <a:extLst>
                <a:ext uri="{FF2B5EF4-FFF2-40B4-BE49-F238E27FC236}">
                  <a16:creationId xmlns:a16="http://schemas.microsoft.com/office/drawing/2014/main" id="{B3C799DF-55A6-4879-9A3F-FBEE4F93BB3F}"/>
                </a:ext>
              </a:extLst>
            </p:cNvPr>
            <p:cNvSpPr/>
            <p:nvPr/>
          </p:nvSpPr>
          <p:spPr>
            <a:xfrm>
              <a:off x="3174678" y="3579957"/>
              <a:ext cx="1664037" cy="521721"/>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sp>
        <p:nvSpPr>
          <p:cNvPr id="467" name="TextBox 466">
            <a:extLst>
              <a:ext uri="{FF2B5EF4-FFF2-40B4-BE49-F238E27FC236}">
                <a16:creationId xmlns:a16="http://schemas.microsoft.com/office/drawing/2014/main" id="{C2CE95E9-EDD5-430B-AF60-0BA865DE6EAE}"/>
              </a:ext>
            </a:extLst>
          </p:cNvPr>
          <p:cNvSpPr txBox="1"/>
          <p:nvPr/>
        </p:nvSpPr>
        <p:spPr>
          <a:xfrm>
            <a:off x="8647851" y="2350094"/>
            <a:ext cx="871043" cy="600164"/>
          </a:xfrm>
          <a:prstGeom prst="rect">
            <a:avLst/>
          </a:prstGeom>
          <a:noFill/>
        </p:spPr>
        <p:txBody>
          <a:bodyPr wrap="square" rtlCol="0">
            <a:spAutoFit/>
          </a:bodyPr>
          <a:lstStyle/>
          <a:p>
            <a:pPr algn="ctr"/>
            <a:r>
              <a:rPr lang="en-GB" sz="1100" dirty="0">
                <a:latin typeface="Arial Narrow" panose="020B0606020202030204" pitchFamily="34" charset="0"/>
              </a:rPr>
              <a:t>Original Performance Conditions</a:t>
            </a:r>
            <a:endParaRPr lang="en-US" sz="1100" dirty="0">
              <a:latin typeface="Arial Narrow" panose="020B0606020202030204" pitchFamily="34" charset="0"/>
            </a:endParaRPr>
          </a:p>
        </p:txBody>
      </p:sp>
      <p:sp>
        <p:nvSpPr>
          <p:cNvPr id="468" name="Rectangle 467">
            <a:extLst>
              <a:ext uri="{FF2B5EF4-FFF2-40B4-BE49-F238E27FC236}">
                <a16:creationId xmlns:a16="http://schemas.microsoft.com/office/drawing/2014/main" id="{880E8847-6279-491F-98D9-9679330EBBA5}"/>
              </a:ext>
            </a:extLst>
          </p:cNvPr>
          <p:cNvSpPr/>
          <p:nvPr/>
        </p:nvSpPr>
        <p:spPr>
          <a:xfrm>
            <a:off x="8695025" y="2296427"/>
            <a:ext cx="800095" cy="672179"/>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nvGrpSpPr>
          <p:cNvPr id="469" name="Group 468">
            <a:extLst>
              <a:ext uri="{FF2B5EF4-FFF2-40B4-BE49-F238E27FC236}">
                <a16:creationId xmlns:a16="http://schemas.microsoft.com/office/drawing/2014/main" id="{FB61809C-0FBD-4E9F-89B9-4DA9521E13C5}"/>
              </a:ext>
            </a:extLst>
          </p:cNvPr>
          <p:cNvGrpSpPr/>
          <p:nvPr/>
        </p:nvGrpSpPr>
        <p:grpSpPr>
          <a:xfrm>
            <a:off x="8413900" y="1525392"/>
            <a:ext cx="1125593" cy="647281"/>
            <a:chOff x="3100897" y="3688911"/>
            <a:chExt cx="1811597" cy="521721"/>
          </a:xfrm>
        </p:grpSpPr>
        <p:sp>
          <p:nvSpPr>
            <p:cNvPr id="470" name="TextBox 469">
              <a:extLst>
                <a:ext uri="{FF2B5EF4-FFF2-40B4-BE49-F238E27FC236}">
                  <a16:creationId xmlns:a16="http://schemas.microsoft.com/office/drawing/2014/main" id="{7ED5257D-26B4-465E-9C65-C9C4D6CDAAD9}"/>
                </a:ext>
              </a:extLst>
            </p:cNvPr>
            <p:cNvSpPr txBox="1"/>
            <p:nvPr/>
          </p:nvSpPr>
          <p:spPr>
            <a:xfrm>
              <a:off x="3100897" y="3703673"/>
              <a:ext cx="1811597" cy="416536"/>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Analyse and Evaluate the Work of Theatre-Makers</a:t>
              </a:r>
              <a:endParaRPr lang="en-US" sz="1100" i="1" dirty="0">
                <a:latin typeface="Arial Narrow" panose="020B0606020202030204" pitchFamily="34" charset="0"/>
              </a:endParaRPr>
            </a:p>
          </p:txBody>
        </p:sp>
        <p:sp>
          <p:nvSpPr>
            <p:cNvPr id="471" name="Rectangle 470">
              <a:extLst>
                <a:ext uri="{FF2B5EF4-FFF2-40B4-BE49-F238E27FC236}">
                  <a16:creationId xmlns:a16="http://schemas.microsoft.com/office/drawing/2014/main" id="{278F7238-D796-478C-85BF-C6B1F8930717}"/>
                </a:ext>
              </a:extLst>
            </p:cNvPr>
            <p:cNvSpPr/>
            <p:nvPr/>
          </p:nvSpPr>
          <p:spPr>
            <a:xfrm>
              <a:off x="3174678" y="3688911"/>
              <a:ext cx="1664037" cy="521721"/>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475" name="Straight Connector 474">
            <a:extLst>
              <a:ext uri="{FF2B5EF4-FFF2-40B4-BE49-F238E27FC236}">
                <a16:creationId xmlns:a16="http://schemas.microsoft.com/office/drawing/2014/main" id="{073D4288-F67B-4E85-85CB-026D62C7E287}"/>
              </a:ext>
            </a:extLst>
          </p:cNvPr>
          <p:cNvCxnSpPr>
            <a:cxnSpLocks/>
          </p:cNvCxnSpPr>
          <p:nvPr/>
        </p:nvCxnSpPr>
        <p:spPr>
          <a:xfrm flipH="1">
            <a:off x="7964801" y="1420062"/>
            <a:ext cx="395300" cy="969726"/>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cxnSp>
        <p:nvCxnSpPr>
          <p:cNvPr id="477" name="Straight Connector 476">
            <a:extLst>
              <a:ext uri="{FF2B5EF4-FFF2-40B4-BE49-F238E27FC236}">
                <a16:creationId xmlns:a16="http://schemas.microsoft.com/office/drawing/2014/main" id="{7A594139-6D74-49D6-83E4-96CE8DF04114}"/>
              </a:ext>
            </a:extLst>
          </p:cNvPr>
          <p:cNvCxnSpPr>
            <a:cxnSpLocks/>
          </p:cNvCxnSpPr>
          <p:nvPr/>
        </p:nvCxnSpPr>
        <p:spPr>
          <a:xfrm flipH="1">
            <a:off x="8175771" y="2185451"/>
            <a:ext cx="504452" cy="319309"/>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cxnSp>
        <p:nvCxnSpPr>
          <p:cNvPr id="485" name="Straight Connector 484">
            <a:extLst>
              <a:ext uri="{FF2B5EF4-FFF2-40B4-BE49-F238E27FC236}">
                <a16:creationId xmlns:a16="http://schemas.microsoft.com/office/drawing/2014/main" id="{223B295F-8922-4B5F-83BD-9989BD9FADD1}"/>
              </a:ext>
            </a:extLst>
          </p:cNvPr>
          <p:cNvCxnSpPr>
            <a:cxnSpLocks/>
            <a:stCxn id="462" idx="1"/>
          </p:cNvCxnSpPr>
          <p:nvPr/>
        </p:nvCxnSpPr>
        <p:spPr>
          <a:xfrm flipH="1" flipV="1">
            <a:off x="8534282" y="3853764"/>
            <a:ext cx="376978" cy="263521"/>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cxnSp>
        <p:nvCxnSpPr>
          <p:cNvPr id="487" name="Straight Connector 486">
            <a:extLst>
              <a:ext uri="{FF2B5EF4-FFF2-40B4-BE49-F238E27FC236}">
                <a16:creationId xmlns:a16="http://schemas.microsoft.com/office/drawing/2014/main" id="{DD0D25E9-863C-4357-A5A7-3120EE396930}"/>
              </a:ext>
            </a:extLst>
          </p:cNvPr>
          <p:cNvCxnSpPr>
            <a:cxnSpLocks/>
          </p:cNvCxnSpPr>
          <p:nvPr/>
        </p:nvCxnSpPr>
        <p:spPr>
          <a:xfrm>
            <a:off x="7308434" y="1954764"/>
            <a:ext cx="306714" cy="415599"/>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cxnSp>
        <p:nvCxnSpPr>
          <p:cNvPr id="495" name="Straight Connector 494">
            <a:extLst>
              <a:ext uri="{FF2B5EF4-FFF2-40B4-BE49-F238E27FC236}">
                <a16:creationId xmlns:a16="http://schemas.microsoft.com/office/drawing/2014/main" id="{89E814CF-B6BB-4B5B-8B52-2CBD19DD5DA6}"/>
              </a:ext>
            </a:extLst>
          </p:cNvPr>
          <p:cNvCxnSpPr>
            <a:cxnSpLocks/>
          </p:cNvCxnSpPr>
          <p:nvPr/>
        </p:nvCxnSpPr>
        <p:spPr>
          <a:xfrm flipV="1">
            <a:off x="6137726" y="2414077"/>
            <a:ext cx="107175" cy="458585"/>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grpSp>
        <p:nvGrpSpPr>
          <p:cNvPr id="499" name="Group 498">
            <a:extLst>
              <a:ext uri="{FF2B5EF4-FFF2-40B4-BE49-F238E27FC236}">
                <a16:creationId xmlns:a16="http://schemas.microsoft.com/office/drawing/2014/main" id="{29E28BCD-5C3F-481A-A6A7-C067CE196149}"/>
              </a:ext>
            </a:extLst>
          </p:cNvPr>
          <p:cNvGrpSpPr/>
          <p:nvPr/>
        </p:nvGrpSpPr>
        <p:grpSpPr>
          <a:xfrm>
            <a:off x="6920922" y="917241"/>
            <a:ext cx="1169177" cy="433256"/>
            <a:chOff x="4783402" y="3370237"/>
            <a:chExt cx="1811597" cy="624178"/>
          </a:xfrm>
        </p:grpSpPr>
        <p:sp>
          <p:nvSpPr>
            <p:cNvPr id="500" name="TextBox 499">
              <a:extLst>
                <a:ext uri="{FF2B5EF4-FFF2-40B4-BE49-F238E27FC236}">
                  <a16:creationId xmlns:a16="http://schemas.microsoft.com/office/drawing/2014/main" id="{D87D4B97-0C59-4F0C-9AC6-05BBEB32ED71}"/>
                </a:ext>
              </a:extLst>
            </p:cNvPr>
            <p:cNvSpPr txBox="1"/>
            <p:nvPr/>
          </p:nvSpPr>
          <p:spPr>
            <a:xfrm>
              <a:off x="4783402" y="3373649"/>
              <a:ext cx="1811597" cy="620766"/>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Performers in Specific Roles</a:t>
              </a:r>
              <a:endParaRPr lang="en-US" sz="1100" dirty="0">
                <a:latin typeface="Arial Narrow" panose="020B0606020202030204" pitchFamily="34" charset="0"/>
              </a:endParaRPr>
            </a:p>
          </p:txBody>
        </p:sp>
        <p:sp>
          <p:nvSpPr>
            <p:cNvPr id="501" name="Rectangle 500">
              <a:extLst>
                <a:ext uri="{FF2B5EF4-FFF2-40B4-BE49-F238E27FC236}">
                  <a16:creationId xmlns:a16="http://schemas.microsoft.com/office/drawing/2014/main" id="{2292A933-B815-4C22-8214-48B1F945EA39}"/>
                </a:ext>
              </a:extLst>
            </p:cNvPr>
            <p:cNvSpPr/>
            <p:nvPr/>
          </p:nvSpPr>
          <p:spPr>
            <a:xfrm>
              <a:off x="4992712" y="3370237"/>
              <a:ext cx="1400278" cy="613339"/>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502" name="Straight Connector 501">
            <a:extLst>
              <a:ext uri="{FF2B5EF4-FFF2-40B4-BE49-F238E27FC236}">
                <a16:creationId xmlns:a16="http://schemas.microsoft.com/office/drawing/2014/main" id="{C1EBFD3B-A8D0-4A66-A13C-96A0EEA4424C}"/>
              </a:ext>
            </a:extLst>
          </p:cNvPr>
          <p:cNvCxnSpPr>
            <a:cxnSpLocks/>
          </p:cNvCxnSpPr>
          <p:nvPr/>
        </p:nvCxnSpPr>
        <p:spPr>
          <a:xfrm flipH="1">
            <a:off x="5959216" y="1901852"/>
            <a:ext cx="103190" cy="465819"/>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grpSp>
        <p:nvGrpSpPr>
          <p:cNvPr id="504" name="Group 503">
            <a:extLst>
              <a:ext uri="{FF2B5EF4-FFF2-40B4-BE49-F238E27FC236}">
                <a16:creationId xmlns:a16="http://schemas.microsoft.com/office/drawing/2014/main" id="{3F7E205D-10EB-4770-8A38-ED7EAD824266}"/>
              </a:ext>
            </a:extLst>
          </p:cNvPr>
          <p:cNvGrpSpPr/>
          <p:nvPr/>
        </p:nvGrpSpPr>
        <p:grpSpPr>
          <a:xfrm>
            <a:off x="632396" y="719645"/>
            <a:ext cx="2564975" cy="1007425"/>
            <a:chOff x="3658510" y="5022503"/>
            <a:chExt cx="1004271" cy="635106"/>
          </a:xfrm>
        </p:grpSpPr>
        <p:sp>
          <p:nvSpPr>
            <p:cNvPr id="505" name="Rectangle 504">
              <a:extLst>
                <a:ext uri="{FF2B5EF4-FFF2-40B4-BE49-F238E27FC236}">
                  <a16:creationId xmlns:a16="http://schemas.microsoft.com/office/drawing/2014/main" id="{701C3E7E-FC9E-42F1-93D3-8231216B8586}"/>
                </a:ext>
              </a:extLst>
            </p:cNvPr>
            <p:cNvSpPr/>
            <p:nvPr/>
          </p:nvSpPr>
          <p:spPr>
            <a:xfrm>
              <a:off x="3661697" y="5022503"/>
              <a:ext cx="1001084" cy="635106"/>
            </a:xfrm>
            <a:prstGeom prst="rect">
              <a:avLst/>
            </a:prstGeom>
            <a:ln w="38100" cap="rnd">
              <a:solidFill>
                <a:schemeClr val="accent2"/>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506" name="TextBox 505">
              <a:extLst>
                <a:ext uri="{FF2B5EF4-FFF2-40B4-BE49-F238E27FC236}">
                  <a16:creationId xmlns:a16="http://schemas.microsoft.com/office/drawing/2014/main" id="{38514301-4015-4AE8-A632-E80C18E82916}"/>
                </a:ext>
              </a:extLst>
            </p:cNvPr>
            <p:cNvSpPr txBox="1"/>
            <p:nvPr/>
          </p:nvSpPr>
          <p:spPr>
            <a:xfrm>
              <a:off x="3658510" y="5030942"/>
              <a:ext cx="1001084" cy="612567"/>
            </a:xfrm>
            <a:prstGeom prst="rect">
              <a:avLst/>
            </a:prstGeom>
            <a:noFill/>
            <a:ln>
              <a:solidFill>
                <a:schemeClr val="accent2"/>
              </a:solidFill>
            </a:ln>
          </p:spPr>
          <p:txBody>
            <a:bodyPr wrap="square" rtlCol="0">
              <a:spAutoFit/>
            </a:bodyPr>
            <a:lstStyle/>
            <a:p>
              <a:pPr algn="ctr"/>
              <a:r>
                <a:rPr lang="en-US" sz="1100" b="1" u="sng" dirty="0">
                  <a:latin typeface="Arial Narrow" panose="020B0606020202030204" pitchFamily="34" charset="0"/>
                </a:rPr>
                <a:t>External Assessment and Moderation</a:t>
              </a:r>
            </a:p>
            <a:p>
              <a:pPr algn="ctr"/>
              <a:r>
                <a:rPr lang="en-US" sz="1100" dirty="0">
                  <a:latin typeface="Arial Narrow" panose="020B0606020202030204" pitchFamily="34" charset="0"/>
                </a:rPr>
                <a:t>Written Exam (1 hour 45 Minutes)</a:t>
              </a:r>
            </a:p>
            <a:p>
              <a:pPr algn="ctr"/>
              <a:r>
                <a:rPr lang="en-US" sz="1100" dirty="0">
                  <a:latin typeface="Arial Narrow" panose="020B0606020202030204" pitchFamily="34" charset="0"/>
                </a:rPr>
                <a:t>Section A: DNA (45 Marks)</a:t>
              </a:r>
            </a:p>
            <a:p>
              <a:pPr algn="ctr"/>
              <a:r>
                <a:rPr lang="en-US" sz="1100" dirty="0">
                  <a:latin typeface="Arial Narrow" panose="020B0606020202030204" pitchFamily="34" charset="0"/>
                </a:rPr>
                <a:t>Section B: Live Theatre Evaluation (15 Marks)</a:t>
              </a:r>
            </a:p>
            <a:p>
              <a:pPr algn="ctr"/>
              <a:r>
                <a:rPr lang="en-US" sz="1100" dirty="0">
                  <a:latin typeface="Arial Narrow" panose="020B0606020202030204" pitchFamily="34" charset="0"/>
                </a:rPr>
                <a:t>80 Marks (40% of Overall Qualification)</a:t>
              </a:r>
            </a:p>
          </p:txBody>
        </p:sp>
      </p:grpSp>
      <p:grpSp>
        <p:nvGrpSpPr>
          <p:cNvPr id="510" name="Group 509">
            <a:extLst>
              <a:ext uri="{FF2B5EF4-FFF2-40B4-BE49-F238E27FC236}">
                <a16:creationId xmlns:a16="http://schemas.microsoft.com/office/drawing/2014/main" id="{A4BDF986-0505-4418-B2EC-030729589AC2}"/>
              </a:ext>
            </a:extLst>
          </p:cNvPr>
          <p:cNvGrpSpPr/>
          <p:nvPr/>
        </p:nvGrpSpPr>
        <p:grpSpPr>
          <a:xfrm>
            <a:off x="5550768" y="997675"/>
            <a:ext cx="1287049" cy="917593"/>
            <a:chOff x="3121808" y="3538762"/>
            <a:chExt cx="1811597" cy="1050326"/>
          </a:xfrm>
        </p:grpSpPr>
        <p:sp>
          <p:nvSpPr>
            <p:cNvPr id="511" name="TextBox 510">
              <a:extLst>
                <a:ext uri="{FF2B5EF4-FFF2-40B4-BE49-F238E27FC236}">
                  <a16:creationId xmlns:a16="http://schemas.microsoft.com/office/drawing/2014/main" id="{F797DB67-8198-45D9-8626-1740D04A5808}"/>
                </a:ext>
              </a:extLst>
            </p:cNvPr>
            <p:cNvSpPr txBox="1"/>
            <p:nvPr/>
          </p:nvSpPr>
          <p:spPr>
            <a:xfrm>
              <a:off x="3121808" y="3538762"/>
              <a:ext cx="1811597" cy="828870"/>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Design Considerations, Including the Use of Costume, Set, Lighting and Sound</a:t>
              </a:r>
              <a:endParaRPr lang="en-US" sz="1100" i="1" dirty="0">
                <a:latin typeface="Arial Narrow" panose="020B0606020202030204" pitchFamily="34" charset="0"/>
              </a:endParaRPr>
            </a:p>
          </p:txBody>
        </p:sp>
        <p:sp>
          <p:nvSpPr>
            <p:cNvPr id="512" name="Rectangle 511">
              <a:extLst>
                <a:ext uri="{FF2B5EF4-FFF2-40B4-BE49-F238E27FC236}">
                  <a16:creationId xmlns:a16="http://schemas.microsoft.com/office/drawing/2014/main" id="{2A403866-B76A-46D3-9155-314860DEBF05}"/>
                </a:ext>
              </a:extLst>
            </p:cNvPr>
            <p:cNvSpPr/>
            <p:nvPr/>
          </p:nvSpPr>
          <p:spPr>
            <a:xfrm>
              <a:off x="3174678" y="3552654"/>
              <a:ext cx="1672967" cy="1036434"/>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263" name="Straight Connector 262">
            <a:extLst>
              <a:ext uri="{FF2B5EF4-FFF2-40B4-BE49-F238E27FC236}">
                <a16:creationId xmlns:a16="http://schemas.microsoft.com/office/drawing/2014/main" id="{F2335E12-8A87-4D4A-8F1A-E4860759379D}"/>
              </a:ext>
            </a:extLst>
          </p:cNvPr>
          <p:cNvCxnSpPr>
            <a:cxnSpLocks/>
            <a:stCxn id="440" idx="2"/>
          </p:cNvCxnSpPr>
          <p:nvPr/>
        </p:nvCxnSpPr>
        <p:spPr>
          <a:xfrm flipH="1">
            <a:off x="4857882" y="1699218"/>
            <a:ext cx="152510" cy="795686"/>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grpSp>
        <p:nvGrpSpPr>
          <p:cNvPr id="266" name="Group 265">
            <a:extLst>
              <a:ext uri="{FF2B5EF4-FFF2-40B4-BE49-F238E27FC236}">
                <a16:creationId xmlns:a16="http://schemas.microsoft.com/office/drawing/2014/main" id="{12DF2709-D2C2-4F4C-9308-2CFB039D2884}"/>
              </a:ext>
            </a:extLst>
          </p:cNvPr>
          <p:cNvGrpSpPr/>
          <p:nvPr/>
        </p:nvGrpSpPr>
        <p:grpSpPr>
          <a:xfrm>
            <a:off x="3568153" y="1516242"/>
            <a:ext cx="925065" cy="453601"/>
            <a:chOff x="3095927" y="3579957"/>
            <a:chExt cx="1821152" cy="521721"/>
          </a:xfrm>
        </p:grpSpPr>
        <p:sp>
          <p:nvSpPr>
            <p:cNvPr id="268" name="TextBox 267">
              <a:extLst>
                <a:ext uri="{FF2B5EF4-FFF2-40B4-BE49-F238E27FC236}">
                  <a16:creationId xmlns:a16="http://schemas.microsoft.com/office/drawing/2014/main" id="{ACE4F839-79AD-4313-89C1-6C78ACF131EF}"/>
                </a:ext>
              </a:extLst>
            </p:cNvPr>
            <p:cNvSpPr txBox="1"/>
            <p:nvPr/>
          </p:nvSpPr>
          <p:spPr>
            <a:xfrm>
              <a:off x="3095927" y="3595376"/>
              <a:ext cx="1821152" cy="357264"/>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Impact on the Audience</a:t>
              </a:r>
              <a:endParaRPr lang="en-US" sz="1100" dirty="0">
                <a:latin typeface="Arial Narrow" panose="020B0606020202030204" pitchFamily="34" charset="0"/>
              </a:endParaRPr>
            </a:p>
          </p:txBody>
        </p:sp>
        <p:sp>
          <p:nvSpPr>
            <p:cNvPr id="269" name="Rectangle 268">
              <a:extLst>
                <a:ext uri="{FF2B5EF4-FFF2-40B4-BE49-F238E27FC236}">
                  <a16:creationId xmlns:a16="http://schemas.microsoft.com/office/drawing/2014/main" id="{932E6BB3-B5D3-47A0-A5BF-2224D2489DA6}"/>
                </a:ext>
              </a:extLst>
            </p:cNvPr>
            <p:cNvSpPr/>
            <p:nvPr/>
          </p:nvSpPr>
          <p:spPr>
            <a:xfrm>
              <a:off x="3174678" y="3579957"/>
              <a:ext cx="1664037" cy="521721"/>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sp>
        <p:nvSpPr>
          <p:cNvPr id="184" name="Rectangle 183"/>
          <p:cNvSpPr/>
          <p:nvPr/>
        </p:nvSpPr>
        <p:spPr>
          <a:xfrm rot="688179">
            <a:off x="2011853" y="2147506"/>
            <a:ext cx="938381" cy="430887"/>
          </a:xfrm>
          <a:prstGeom prst="rect">
            <a:avLst/>
          </a:prstGeom>
          <a:solidFill>
            <a:schemeClr val="accent6">
              <a:lumMod val="20000"/>
              <a:lumOff val="80000"/>
            </a:schemeClr>
          </a:solidFill>
          <a:ln w="38100" cap="rnd">
            <a:solidFill>
              <a:schemeClr val="accent6">
                <a:lumMod val="60000"/>
                <a:lumOff val="40000"/>
              </a:schemeClr>
            </a:solidFill>
          </a:ln>
        </p:spPr>
        <p:txBody>
          <a:bodyPr wrap="square">
            <a:spAutoFit/>
          </a:bodyPr>
          <a:lstStyle/>
          <a:p>
            <a:pPr algn="ctr"/>
            <a:r>
              <a:rPr lang="en-GB" sz="1100" b="1" dirty="0"/>
              <a:t>What can you do now? </a:t>
            </a:r>
            <a:endParaRPr lang="en-GB" sz="1100" dirty="0"/>
          </a:p>
        </p:txBody>
      </p:sp>
      <p:cxnSp>
        <p:nvCxnSpPr>
          <p:cNvPr id="270" name="Straight Connector 269">
            <a:extLst>
              <a:ext uri="{FF2B5EF4-FFF2-40B4-BE49-F238E27FC236}">
                <a16:creationId xmlns:a16="http://schemas.microsoft.com/office/drawing/2014/main" id="{131D9DC4-81D6-46E8-AC67-1EE6FDA704AE}"/>
              </a:ext>
            </a:extLst>
          </p:cNvPr>
          <p:cNvCxnSpPr>
            <a:cxnSpLocks/>
            <a:stCxn id="269" idx="2"/>
          </p:cNvCxnSpPr>
          <p:nvPr/>
        </p:nvCxnSpPr>
        <p:spPr>
          <a:xfrm flipH="1">
            <a:off x="3745253" y="1969843"/>
            <a:ext cx="285531" cy="425996"/>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CE45BC03-19D4-4F98-A9B2-37315BBB714F}"/>
              </a:ext>
            </a:extLst>
          </p:cNvPr>
          <p:cNvCxnSpPr>
            <a:cxnSpLocks/>
          </p:cNvCxnSpPr>
          <p:nvPr/>
        </p:nvCxnSpPr>
        <p:spPr>
          <a:xfrm>
            <a:off x="2755519" y="1711945"/>
            <a:ext cx="357735" cy="694522"/>
          </a:xfrm>
          <a:prstGeom prst="line">
            <a:avLst/>
          </a:prstGeom>
          <a:ln w="57150">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94" name="TextBox 293">
            <a:extLst>
              <a:ext uri="{FF2B5EF4-FFF2-40B4-BE49-F238E27FC236}">
                <a16:creationId xmlns:a16="http://schemas.microsoft.com/office/drawing/2014/main" id="{6ED4572F-74F7-4FEA-B4CD-42A55E5B9727}"/>
              </a:ext>
            </a:extLst>
          </p:cNvPr>
          <p:cNvSpPr txBox="1"/>
          <p:nvPr/>
        </p:nvSpPr>
        <p:spPr>
          <a:xfrm>
            <a:off x="3070048" y="116293"/>
            <a:ext cx="5646027" cy="677108"/>
          </a:xfrm>
          <a:prstGeom prst="rect">
            <a:avLst/>
          </a:prstGeom>
          <a:noFill/>
        </p:spPr>
        <p:txBody>
          <a:bodyPr wrap="square" rtlCol="0">
            <a:spAutoFit/>
          </a:bodyPr>
          <a:lstStyle/>
          <a:p>
            <a:pPr algn="ctr"/>
            <a:r>
              <a:rPr lang="en-GB" sz="950" b="1" i="1" dirty="0">
                <a:latin typeface="Arial Narrow" panose="020B0606020202030204" pitchFamily="34" charset="0"/>
              </a:rPr>
              <a:t>Drama teaches our young people empathy, communication and resilience. The GCSE course is ideal for individuals who are looking to develop their skills in acting or build confidence. It supports those wishing to further their education and deepen their knowledge by studying Drama at College or Sixth Form. The course focuses on creating characters, design and technical theatre and allows for analysis and evaluation of professional work.</a:t>
            </a:r>
          </a:p>
        </p:txBody>
      </p:sp>
      <p:pic>
        <p:nvPicPr>
          <p:cNvPr id="1058" name="Picture 34" descr="Theatre Spotlight Play Drama, stage light, angle, text png | PNGEgg">
            <a:extLst>
              <a:ext uri="{FF2B5EF4-FFF2-40B4-BE49-F238E27FC236}">
                <a16:creationId xmlns:a16="http://schemas.microsoft.com/office/drawing/2014/main" id="{4FA5FA2E-CD7F-41FC-A528-C08CA933ADE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84119" y="2133005"/>
            <a:ext cx="817659" cy="549085"/>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grpSp>
        <p:nvGrpSpPr>
          <p:cNvPr id="114" name="Group 113"/>
          <p:cNvGrpSpPr/>
          <p:nvPr/>
        </p:nvGrpSpPr>
        <p:grpSpPr>
          <a:xfrm>
            <a:off x="8248337" y="10429626"/>
            <a:ext cx="1221188" cy="1241391"/>
            <a:chOff x="7279073" y="10490852"/>
            <a:chExt cx="1221188" cy="1241391"/>
          </a:xfrm>
        </p:grpSpPr>
        <p:sp>
          <p:nvSpPr>
            <p:cNvPr id="115" name="Oval 114">
              <a:extLst>
                <a:ext uri="{FF2B5EF4-FFF2-40B4-BE49-F238E27FC236}">
                  <a16:creationId xmlns:a16="http://schemas.microsoft.com/office/drawing/2014/main" id="{67D857C8-6DBF-1441-BED6-4FF1EB531C36}"/>
                </a:ext>
              </a:extLst>
            </p:cNvPr>
            <p:cNvSpPr/>
            <p:nvPr/>
          </p:nvSpPr>
          <p:spPr>
            <a:xfrm>
              <a:off x="7285281" y="10490852"/>
              <a:ext cx="1214980" cy="12413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16" name="Oval 115">
              <a:extLst>
                <a:ext uri="{FF2B5EF4-FFF2-40B4-BE49-F238E27FC236}">
                  <a16:creationId xmlns:a16="http://schemas.microsoft.com/office/drawing/2014/main" id="{7F00163B-8BDB-AF44-A463-AD1ACB8794F0}"/>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7" name="TextBox 116">
              <a:extLst>
                <a:ext uri="{FF2B5EF4-FFF2-40B4-BE49-F238E27FC236}">
                  <a16:creationId xmlns:a16="http://schemas.microsoft.com/office/drawing/2014/main" id="{560EBA4B-8AEC-D046-B76B-ED0FD5A6C7DD}"/>
                </a:ext>
              </a:extLst>
            </p:cNvPr>
            <p:cNvSpPr txBox="1"/>
            <p:nvPr/>
          </p:nvSpPr>
          <p:spPr>
            <a:xfrm>
              <a:off x="7279073" y="10951780"/>
              <a:ext cx="1214979" cy="261610"/>
            </a:xfrm>
            <a:prstGeom prst="rect">
              <a:avLst/>
            </a:prstGeom>
            <a:noFill/>
            <a:ln>
              <a:noFill/>
            </a:ln>
          </p:spPr>
          <p:txBody>
            <a:bodyPr wrap="square" rtlCol="0">
              <a:spAutoFit/>
            </a:bodyPr>
            <a:lstStyle/>
            <a:p>
              <a:pPr algn="ctr"/>
              <a:r>
                <a:rPr lang="en-US" sz="1100" b="1" dirty="0"/>
                <a:t>START</a:t>
              </a:r>
            </a:p>
          </p:txBody>
        </p:sp>
      </p:grpSp>
      <p:sp>
        <p:nvSpPr>
          <p:cNvPr id="352" name="Rectangle 351">
            <a:extLst>
              <a:ext uri="{FF2B5EF4-FFF2-40B4-BE49-F238E27FC236}">
                <a16:creationId xmlns:a16="http://schemas.microsoft.com/office/drawing/2014/main" id="{C5D21FF9-BF5C-4E78-BF9A-29591D0F69B5}"/>
              </a:ext>
            </a:extLst>
          </p:cNvPr>
          <p:cNvSpPr/>
          <p:nvPr/>
        </p:nvSpPr>
        <p:spPr>
          <a:xfrm>
            <a:off x="144633" y="7698889"/>
            <a:ext cx="998557" cy="843913"/>
          </a:xfrm>
          <a:prstGeom prst="rect">
            <a:avLst/>
          </a:prstGeom>
          <a:ln w="38100" cap="rnd">
            <a:solidFill>
              <a:schemeClr val="accent5">
                <a:lumMod val="40000"/>
                <a:lumOff val="6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353" name="TextBox 352">
            <a:extLst>
              <a:ext uri="{FF2B5EF4-FFF2-40B4-BE49-F238E27FC236}">
                <a16:creationId xmlns:a16="http://schemas.microsoft.com/office/drawing/2014/main" id="{7DA3C51F-098E-47CF-93CB-71CCE7E78DC1}"/>
              </a:ext>
            </a:extLst>
          </p:cNvPr>
          <p:cNvSpPr txBox="1"/>
          <p:nvPr/>
        </p:nvSpPr>
        <p:spPr>
          <a:xfrm>
            <a:off x="101272" y="7744513"/>
            <a:ext cx="1072632" cy="769441"/>
          </a:xfrm>
          <a:prstGeom prst="rect">
            <a:avLst/>
          </a:prstGeom>
          <a:noFill/>
          <a:ln>
            <a:noFill/>
          </a:ln>
        </p:spPr>
        <p:txBody>
          <a:bodyPr wrap="square" rtlCol="0">
            <a:spAutoFit/>
          </a:bodyPr>
          <a:lstStyle/>
          <a:p>
            <a:pPr algn="ctr"/>
            <a:r>
              <a:rPr lang="en-GB" sz="1100" dirty="0">
                <a:latin typeface="Arial Narrow" panose="020B0606020202030204" pitchFamily="34" charset="0"/>
              </a:rPr>
              <a:t>Voice: use of Clarity, Pace, Inflection, Pitch and Projection</a:t>
            </a:r>
            <a:endParaRPr lang="en-US" sz="1100" dirty="0">
              <a:latin typeface="Arial Narrow" panose="020B0606020202030204" pitchFamily="34" charset="0"/>
            </a:endParaRPr>
          </a:p>
        </p:txBody>
      </p:sp>
      <p:cxnSp>
        <p:nvCxnSpPr>
          <p:cNvPr id="354" name="Straight Connector 353">
            <a:extLst>
              <a:ext uri="{FF2B5EF4-FFF2-40B4-BE49-F238E27FC236}">
                <a16:creationId xmlns:a16="http://schemas.microsoft.com/office/drawing/2014/main" id="{37DDAE65-69FD-41B5-A60F-E92FC6B822F9}"/>
              </a:ext>
            </a:extLst>
          </p:cNvPr>
          <p:cNvCxnSpPr>
            <a:cxnSpLocks/>
          </p:cNvCxnSpPr>
          <p:nvPr/>
        </p:nvCxnSpPr>
        <p:spPr>
          <a:xfrm>
            <a:off x="959209" y="8556160"/>
            <a:ext cx="572948" cy="583300"/>
          </a:xfrm>
          <a:prstGeom prst="line">
            <a:avLst/>
          </a:prstGeom>
          <a:ln w="5715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pic>
        <p:nvPicPr>
          <p:cNvPr id="356" name="Picture 38" descr="13,377 Acting Illustrations &amp; Clip Art - iStock">
            <a:extLst>
              <a:ext uri="{FF2B5EF4-FFF2-40B4-BE49-F238E27FC236}">
                <a16:creationId xmlns:a16="http://schemas.microsoft.com/office/drawing/2014/main" id="{81A7ACD4-5911-450B-81D1-BCADAF17392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206" y="11613191"/>
            <a:ext cx="603323" cy="603323"/>
          </a:xfrm>
          <a:prstGeom prst="rect">
            <a:avLst/>
          </a:prstGeom>
          <a:noFill/>
          <a:extLst>
            <a:ext uri="{909E8E84-426E-40DD-AFC4-6F175D3DCCD1}">
              <a14:hiddenFill xmlns:a14="http://schemas.microsoft.com/office/drawing/2010/main">
                <a:solidFill>
                  <a:srgbClr val="FFFFFF"/>
                </a:solidFill>
              </a14:hiddenFill>
            </a:ext>
          </a:extLst>
        </p:spPr>
      </p:pic>
      <p:sp>
        <p:nvSpPr>
          <p:cNvPr id="358" name="TextBox 357">
            <a:extLst>
              <a:ext uri="{FF2B5EF4-FFF2-40B4-BE49-F238E27FC236}">
                <a16:creationId xmlns:a16="http://schemas.microsoft.com/office/drawing/2014/main" id="{3F61BD3D-6EA9-42ED-B424-084085C0EAF7}"/>
              </a:ext>
            </a:extLst>
          </p:cNvPr>
          <p:cNvSpPr txBox="1"/>
          <p:nvPr/>
        </p:nvSpPr>
        <p:spPr>
          <a:xfrm>
            <a:off x="8640226" y="6417316"/>
            <a:ext cx="881595" cy="430887"/>
          </a:xfrm>
          <a:prstGeom prst="rect">
            <a:avLst/>
          </a:prstGeom>
          <a:noFill/>
          <a:ln>
            <a:noFill/>
          </a:ln>
        </p:spPr>
        <p:txBody>
          <a:bodyPr wrap="square" rtlCol="0">
            <a:spAutoFit/>
          </a:bodyPr>
          <a:lstStyle/>
          <a:p>
            <a:pPr algn="ctr"/>
            <a:r>
              <a:rPr lang="en-US" sz="1100" dirty="0">
                <a:latin typeface="Arial Narrow" panose="020B0606020202030204" pitchFamily="34" charset="0"/>
              </a:rPr>
              <a:t>Character Development</a:t>
            </a:r>
            <a:endParaRPr lang="en-US" sz="1100" i="1" dirty="0">
              <a:latin typeface="Arial Narrow" panose="020B0606020202030204" pitchFamily="34" charset="0"/>
            </a:endParaRPr>
          </a:p>
        </p:txBody>
      </p:sp>
      <p:sp>
        <p:nvSpPr>
          <p:cNvPr id="359" name="Rectangle 358">
            <a:extLst>
              <a:ext uri="{FF2B5EF4-FFF2-40B4-BE49-F238E27FC236}">
                <a16:creationId xmlns:a16="http://schemas.microsoft.com/office/drawing/2014/main" id="{3D96CC19-F4A0-474F-AF4B-3D58F924AED5}"/>
              </a:ext>
            </a:extLst>
          </p:cNvPr>
          <p:cNvSpPr/>
          <p:nvPr/>
        </p:nvSpPr>
        <p:spPr>
          <a:xfrm>
            <a:off x="8646679" y="6415326"/>
            <a:ext cx="866677" cy="465682"/>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368" name="TextBox 367">
            <a:extLst>
              <a:ext uri="{FF2B5EF4-FFF2-40B4-BE49-F238E27FC236}">
                <a16:creationId xmlns:a16="http://schemas.microsoft.com/office/drawing/2014/main" id="{921F2DF8-1E19-461F-AF12-B976BDAF21C6}"/>
              </a:ext>
            </a:extLst>
          </p:cNvPr>
          <p:cNvSpPr txBox="1"/>
          <p:nvPr/>
        </p:nvSpPr>
        <p:spPr>
          <a:xfrm>
            <a:off x="1968723" y="7186183"/>
            <a:ext cx="1221639" cy="232988"/>
          </a:xfrm>
          <a:prstGeom prst="rect">
            <a:avLst/>
          </a:prstGeom>
          <a:noFill/>
          <a:ln>
            <a:noFill/>
          </a:ln>
        </p:spPr>
        <p:txBody>
          <a:bodyPr wrap="square" rtlCol="0">
            <a:spAutoFit/>
          </a:bodyPr>
          <a:lstStyle/>
          <a:p>
            <a:pPr algn="ctr"/>
            <a:r>
              <a:rPr lang="en-GB" sz="1100" dirty="0">
                <a:latin typeface="Arial Narrow" panose="020B0606020202030204" pitchFamily="34" charset="0"/>
              </a:rPr>
              <a:t>Characterisation</a:t>
            </a:r>
            <a:endParaRPr lang="en-US" sz="1100" i="1" dirty="0">
              <a:latin typeface="Arial Narrow" panose="020B0606020202030204" pitchFamily="34" charset="0"/>
            </a:endParaRPr>
          </a:p>
        </p:txBody>
      </p:sp>
      <p:sp>
        <p:nvSpPr>
          <p:cNvPr id="370" name="Rectangle 369">
            <a:extLst>
              <a:ext uri="{FF2B5EF4-FFF2-40B4-BE49-F238E27FC236}">
                <a16:creationId xmlns:a16="http://schemas.microsoft.com/office/drawing/2014/main" id="{2DD09884-AE56-4E9A-AF3B-4D3593F52344}"/>
              </a:ext>
            </a:extLst>
          </p:cNvPr>
          <p:cNvSpPr/>
          <p:nvPr/>
        </p:nvSpPr>
        <p:spPr>
          <a:xfrm>
            <a:off x="2054932" y="7162997"/>
            <a:ext cx="1041816" cy="329229"/>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375" name="Straight Connector 374">
            <a:extLst>
              <a:ext uri="{FF2B5EF4-FFF2-40B4-BE49-F238E27FC236}">
                <a16:creationId xmlns:a16="http://schemas.microsoft.com/office/drawing/2014/main" id="{1F8273DB-BFD8-405D-ADE3-5028FEC20A0F}"/>
              </a:ext>
            </a:extLst>
          </p:cNvPr>
          <p:cNvCxnSpPr>
            <a:cxnSpLocks/>
          </p:cNvCxnSpPr>
          <p:nvPr/>
        </p:nvCxnSpPr>
        <p:spPr>
          <a:xfrm flipH="1" flipV="1">
            <a:off x="2752132" y="6707795"/>
            <a:ext cx="182254" cy="471256"/>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sp>
        <p:nvSpPr>
          <p:cNvPr id="377" name="TextBox 376">
            <a:extLst>
              <a:ext uri="{FF2B5EF4-FFF2-40B4-BE49-F238E27FC236}">
                <a16:creationId xmlns:a16="http://schemas.microsoft.com/office/drawing/2014/main" id="{17467415-10EA-4E72-9B9A-329A69427B00}"/>
              </a:ext>
            </a:extLst>
          </p:cNvPr>
          <p:cNvSpPr txBox="1"/>
          <p:nvPr/>
        </p:nvSpPr>
        <p:spPr>
          <a:xfrm>
            <a:off x="116599" y="5370180"/>
            <a:ext cx="818188" cy="793041"/>
          </a:xfrm>
          <a:prstGeom prst="rect">
            <a:avLst/>
          </a:prstGeom>
          <a:noFill/>
          <a:ln>
            <a:noFill/>
          </a:ln>
        </p:spPr>
        <p:txBody>
          <a:bodyPr wrap="square" rtlCol="0">
            <a:spAutoFit/>
          </a:bodyPr>
          <a:lstStyle/>
          <a:p>
            <a:pPr algn="ctr"/>
            <a:r>
              <a:rPr lang="en-GB" sz="1100" dirty="0">
                <a:latin typeface="Arial Narrow" panose="020B0606020202030204" pitchFamily="34" charset="0"/>
              </a:rPr>
              <a:t>Rehearsing and Learning Lines</a:t>
            </a:r>
            <a:endParaRPr lang="en-US" sz="1100" i="1" dirty="0">
              <a:latin typeface="Arial Narrow" panose="020B0606020202030204" pitchFamily="34" charset="0"/>
            </a:endParaRPr>
          </a:p>
        </p:txBody>
      </p:sp>
      <p:sp>
        <p:nvSpPr>
          <p:cNvPr id="378" name="Rectangle 377">
            <a:extLst>
              <a:ext uri="{FF2B5EF4-FFF2-40B4-BE49-F238E27FC236}">
                <a16:creationId xmlns:a16="http://schemas.microsoft.com/office/drawing/2014/main" id="{5612C486-0F33-4303-ACD2-6667A44CECC6}"/>
              </a:ext>
            </a:extLst>
          </p:cNvPr>
          <p:cNvSpPr/>
          <p:nvPr/>
        </p:nvSpPr>
        <p:spPr>
          <a:xfrm>
            <a:off x="151179" y="5389725"/>
            <a:ext cx="750299" cy="739642"/>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379" name="Straight Connector 378">
            <a:extLst>
              <a:ext uri="{FF2B5EF4-FFF2-40B4-BE49-F238E27FC236}">
                <a16:creationId xmlns:a16="http://schemas.microsoft.com/office/drawing/2014/main" id="{5CA20EA0-B20C-4551-99F7-22EA17F9E501}"/>
              </a:ext>
            </a:extLst>
          </p:cNvPr>
          <p:cNvCxnSpPr>
            <a:cxnSpLocks/>
          </p:cNvCxnSpPr>
          <p:nvPr/>
        </p:nvCxnSpPr>
        <p:spPr>
          <a:xfrm>
            <a:off x="901125" y="6030370"/>
            <a:ext cx="518177" cy="315832"/>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sp>
        <p:nvSpPr>
          <p:cNvPr id="391" name="TextBox 390">
            <a:extLst>
              <a:ext uri="{FF2B5EF4-FFF2-40B4-BE49-F238E27FC236}">
                <a16:creationId xmlns:a16="http://schemas.microsoft.com/office/drawing/2014/main" id="{6C4591FA-9AB7-455A-90DB-7B7FD64CBAA3}"/>
              </a:ext>
            </a:extLst>
          </p:cNvPr>
          <p:cNvSpPr txBox="1"/>
          <p:nvPr/>
        </p:nvSpPr>
        <p:spPr>
          <a:xfrm>
            <a:off x="97602" y="4754901"/>
            <a:ext cx="822736" cy="430887"/>
          </a:xfrm>
          <a:prstGeom prst="rect">
            <a:avLst/>
          </a:prstGeom>
          <a:noFill/>
          <a:ln>
            <a:noFill/>
          </a:ln>
        </p:spPr>
        <p:txBody>
          <a:bodyPr wrap="square" rtlCol="0">
            <a:spAutoFit/>
          </a:bodyPr>
          <a:lstStyle/>
          <a:p>
            <a:pPr algn="ctr"/>
            <a:r>
              <a:rPr lang="en-GB" sz="1100" dirty="0">
                <a:latin typeface="Arial Narrow" panose="020B0606020202030204" pitchFamily="34" charset="0"/>
              </a:rPr>
              <a:t> Artistic Intentions </a:t>
            </a:r>
            <a:endParaRPr lang="en-US" sz="1100" i="1" dirty="0">
              <a:latin typeface="Arial Narrow" panose="020B0606020202030204" pitchFamily="34" charset="0"/>
            </a:endParaRPr>
          </a:p>
        </p:txBody>
      </p:sp>
      <p:sp>
        <p:nvSpPr>
          <p:cNvPr id="392" name="Rectangle 391">
            <a:extLst>
              <a:ext uri="{FF2B5EF4-FFF2-40B4-BE49-F238E27FC236}">
                <a16:creationId xmlns:a16="http://schemas.microsoft.com/office/drawing/2014/main" id="{EC681801-E5A2-4B37-9052-A8ACA7ACED76}"/>
              </a:ext>
            </a:extLst>
          </p:cNvPr>
          <p:cNvSpPr/>
          <p:nvPr/>
        </p:nvSpPr>
        <p:spPr>
          <a:xfrm>
            <a:off x="164062" y="4708192"/>
            <a:ext cx="737415" cy="517280"/>
          </a:xfrm>
          <a:prstGeom prst="rect">
            <a:avLst/>
          </a:prstGeom>
          <a:ln w="38100" cap="rnd">
            <a:solidFill>
              <a:schemeClr val="accent1">
                <a:lumMod val="20000"/>
                <a:lumOff val="80000"/>
              </a:schemeClr>
            </a:solidFill>
          </a:ln>
        </p:spPr>
        <p:txBody>
          <a:bodyPr wrap="square">
            <a:spAutoFit/>
          </a:bodyPr>
          <a:lstStyle/>
          <a:p>
            <a:endParaRPr lang="en-GB" sz="1100" dirty="0">
              <a:effectLst>
                <a:outerShdw blurRad="38100" dist="38100" dir="2700000" algn="tl">
                  <a:srgbClr val="000000">
                    <a:alpha val="43137"/>
                  </a:srgbClr>
                </a:outerShdw>
              </a:effectLst>
            </a:endParaRPr>
          </a:p>
        </p:txBody>
      </p:sp>
      <p:cxnSp>
        <p:nvCxnSpPr>
          <p:cNvPr id="393" name="Straight Connector 392">
            <a:extLst>
              <a:ext uri="{FF2B5EF4-FFF2-40B4-BE49-F238E27FC236}">
                <a16:creationId xmlns:a16="http://schemas.microsoft.com/office/drawing/2014/main" id="{44ADCEB7-EB87-4E4C-A668-AC0BB4867B20}"/>
              </a:ext>
            </a:extLst>
          </p:cNvPr>
          <p:cNvCxnSpPr>
            <a:cxnSpLocks/>
            <a:stCxn id="392" idx="3"/>
          </p:cNvCxnSpPr>
          <p:nvPr/>
        </p:nvCxnSpPr>
        <p:spPr>
          <a:xfrm>
            <a:off x="901477" y="4966832"/>
            <a:ext cx="496998" cy="0"/>
          </a:xfrm>
          <a:prstGeom prst="line">
            <a:avLst/>
          </a:prstGeom>
          <a:ln w="57150">
            <a:solidFill>
              <a:schemeClr val="accent1">
                <a:lumMod val="20000"/>
                <a:lumOff val="80000"/>
              </a:schemeClr>
            </a:solidFill>
            <a:tailEnd type="oval"/>
          </a:ln>
        </p:spPr>
        <p:style>
          <a:lnRef idx="1">
            <a:schemeClr val="accent1"/>
          </a:lnRef>
          <a:fillRef idx="0">
            <a:schemeClr val="accent1"/>
          </a:fillRef>
          <a:effectRef idx="0">
            <a:schemeClr val="accent1"/>
          </a:effectRef>
          <a:fontRef idx="minor">
            <a:schemeClr val="tx1"/>
          </a:fontRef>
        </p:style>
      </p:cxnSp>
      <p:sp>
        <p:nvSpPr>
          <p:cNvPr id="402" name="Rectangle 401">
            <a:extLst>
              <a:ext uri="{FF2B5EF4-FFF2-40B4-BE49-F238E27FC236}">
                <a16:creationId xmlns:a16="http://schemas.microsoft.com/office/drawing/2014/main" id="{3A65DC7F-CE04-48BE-A807-F4DDC74B5D77}"/>
              </a:ext>
            </a:extLst>
          </p:cNvPr>
          <p:cNvSpPr/>
          <p:nvPr/>
        </p:nvSpPr>
        <p:spPr>
          <a:xfrm>
            <a:off x="7066529" y="5016501"/>
            <a:ext cx="1234506" cy="446769"/>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403" name="TextBox 402">
            <a:extLst>
              <a:ext uri="{FF2B5EF4-FFF2-40B4-BE49-F238E27FC236}">
                <a16:creationId xmlns:a16="http://schemas.microsoft.com/office/drawing/2014/main" id="{CF16DC3B-2C7B-4AC1-96B3-476232B84643}"/>
              </a:ext>
            </a:extLst>
          </p:cNvPr>
          <p:cNvSpPr txBox="1"/>
          <p:nvPr/>
        </p:nvSpPr>
        <p:spPr>
          <a:xfrm>
            <a:off x="7050339" y="5032602"/>
            <a:ext cx="1288631" cy="430887"/>
          </a:xfrm>
          <a:prstGeom prst="rect">
            <a:avLst/>
          </a:prstGeom>
          <a:noFill/>
        </p:spPr>
        <p:txBody>
          <a:bodyPr wrap="square" rtlCol="0">
            <a:spAutoFit/>
          </a:bodyPr>
          <a:lstStyle/>
          <a:p>
            <a:pPr algn="ctr"/>
            <a:r>
              <a:rPr lang="en-GB" sz="1100" dirty="0">
                <a:latin typeface="Arial Narrow" panose="020B0606020202030204" pitchFamily="34" charset="0"/>
              </a:rPr>
              <a:t>Impact and Meaning for the Audience.</a:t>
            </a:r>
            <a:endParaRPr lang="en-US" sz="1100" i="1" dirty="0">
              <a:latin typeface="Arial Narrow" panose="020B0606020202030204" pitchFamily="34" charset="0"/>
            </a:endParaRPr>
          </a:p>
        </p:txBody>
      </p:sp>
      <p:cxnSp>
        <p:nvCxnSpPr>
          <p:cNvPr id="405" name="Straight Connector 404">
            <a:extLst>
              <a:ext uri="{FF2B5EF4-FFF2-40B4-BE49-F238E27FC236}">
                <a16:creationId xmlns:a16="http://schemas.microsoft.com/office/drawing/2014/main" id="{CF07EB82-0E2F-4D2B-80D3-61607446E192}"/>
              </a:ext>
            </a:extLst>
          </p:cNvPr>
          <p:cNvCxnSpPr>
            <a:cxnSpLocks/>
          </p:cNvCxnSpPr>
          <p:nvPr/>
        </p:nvCxnSpPr>
        <p:spPr>
          <a:xfrm flipH="1" flipV="1">
            <a:off x="6995527" y="4598976"/>
            <a:ext cx="295528" cy="386238"/>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pic>
        <p:nvPicPr>
          <p:cNvPr id="1070" name="Picture 46" descr="DNA: School Edition (Oberon Modern Plays) : Kelly, Dennis, Banks, Anthony:  Amazon.co.uk: Books">
            <a:extLst>
              <a:ext uri="{FF2B5EF4-FFF2-40B4-BE49-F238E27FC236}">
                <a16:creationId xmlns:a16="http://schemas.microsoft.com/office/drawing/2014/main" id="{19B01768-EAB6-4E71-B47A-2A89C3C4EBAC}"/>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34514" y="4949767"/>
            <a:ext cx="459636" cy="746910"/>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pic>
        <p:nvPicPr>
          <p:cNvPr id="1072" name="Picture 48" descr="English Literature / Drama GCSE: Plot Overview: DNA by Dennis Kelly - BBC  Teach">
            <a:extLst>
              <a:ext uri="{FF2B5EF4-FFF2-40B4-BE49-F238E27FC236}">
                <a16:creationId xmlns:a16="http://schemas.microsoft.com/office/drawing/2014/main" id="{120924B3-49A7-4428-8791-79020AD507F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03429" y="4313410"/>
            <a:ext cx="1004231" cy="562369"/>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cxnSp>
        <p:nvCxnSpPr>
          <p:cNvPr id="420" name="Straight Connector 419">
            <a:extLst>
              <a:ext uri="{FF2B5EF4-FFF2-40B4-BE49-F238E27FC236}">
                <a16:creationId xmlns:a16="http://schemas.microsoft.com/office/drawing/2014/main" id="{B7F2E2FD-2CF0-45E1-8937-E4223F744287}"/>
              </a:ext>
            </a:extLst>
          </p:cNvPr>
          <p:cNvCxnSpPr>
            <a:cxnSpLocks/>
          </p:cNvCxnSpPr>
          <p:nvPr/>
        </p:nvCxnSpPr>
        <p:spPr>
          <a:xfrm flipH="1">
            <a:off x="8459742" y="2654505"/>
            <a:ext cx="245374" cy="165464"/>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pic>
        <p:nvPicPr>
          <p:cNvPr id="1074" name="Picture 50" descr="DNA - The STUDIO, Birmingham REP - The Reviews Hub">
            <a:extLst>
              <a:ext uri="{FF2B5EF4-FFF2-40B4-BE49-F238E27FC236}">
                <a16:creationId xmlns:a16="http://schemas.microsoft.com/office/drawing/2014/main" id="{D179F8E0-734A-4337-9A75-6DEE7658D5A8}"/>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414273" y="2993777"/>
            <a:ext cx="956636" cy="573983"/>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pic>
        <p:nvPicPr>
          <p:cNvPr id="1078" name="Picture 54" descr="DNA Definition: Shape, Replication, and Mutation">
            <a:extLst>
              <a:ext uri="{FF2B5EF4-FFF2-40B4-BE49-F238E27FC236}">
                <a16:creationId xmlns:a16="http://schemas.microsoft.com/office/drawing/2014/main" id="{41FE29BB-86CD-4CE1-8C90-4CFE2BA7B102}"/>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05511" y="4283305"/>
            <a:ext cx="616720" cy="616720"/>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grpSp>
        <p:nvGrpSpPr>
          <p:cNvPr id="437" name="Group 436">
            <a:extLst>
              <a:ext uri="{FF2B5EF4-FFF2-40B4-BE49-F238E27FC236}">
                <a16:creationId xmlns:a16="http://schemas.microsoft.com/office/drawing/2014/main" id="{20B89792-75A8-44CE-A2FB-A89D0FE9372F}"/>
              </a:ext>
            </a:extLst>
          </p:cNvPr>
          <p:cNvGrpSpPr/>
          <p:nvPr/>
        </p:nvGrpSpPr>
        <p:grpSpPr>
          <a:xfrm>
            <a:off x="4509097" y="863737"/>
            <a:ext cx="1021128" cy="835481"/>
            <a:chOff x="3121808" y="3538762"/>
            <a:chExt cx="1811597" cy="1050326"/>
          </a:xfrm>
        </p:grpSpPr>
        <p:sp>
          <p:nvSpPr>
            <p:cNvPr id="439" name="TextBox 438">
              <a:extLst>
                <a:ext uri="{FF2B5EF4-FFF2-40B4-BE49-F238E27FC236}">
                  <a16:creationId xmlns:a16="http://schemas.microsoft.com/office/drawing/2014/main" id="{1764B20C-6B80-4712-9FEA-C640528E602F}"/>
                </a:ext>
              </a:extLst>
            </p:cNvPr>
            <p:cNvSpPr txBox="1"/>
            <p:nvPr/>
          </p:nvSpPr>
          <p:spPr>
            <a:xfrm>
              <a:off x="3121808" y="3538762"/>
              <a:ext cx="1811597" cy="880743"/>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How Ideas were Communicated During the Performance.</a:t>
              </a:r>
              <a:endParaRPr lang="en-US" sz="1100" i="1" dirty="0">
                <a:latin typeface="Arial Narrow" panose="020B0606020202030204" pitchFamily="34" charset="0"/>
              </a:endParaRPr>
            </a:p>
          </p:txBody>
        </p:sp>
        <p:sp>
          <p:nvSpPr>
            <p:cNvPr id="440" name="Rectangle 439">
              <a:extLst>
                <a:ext uri="{FF2B5EF4-FFF2-40B4-BE49-F238E27FC236}">
                  <a16:creationId xmlns:a16="http://schemas.microsoft.com/office/drawing/2014/main" id="{068A5C6C-C2C7-4E95-AACB-F7C3FF7D2CDA}"/>
                </a:ext>
              </a:extLst>
            </p:cNvPr>
            <p:cNvSpPr/>
            <p:nvPr/>
          </p:nvSpPr>
          <p:spPr>
            <a:xfrm>
              <a:off x="3174678" y="3552654"/>
              <a:ext cx="1672967" cy="1036434"/>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sp>
        <p:nvSpPr>
          <p:cNvPr id="443" name="TextBox 442">
            <a:extLst>
              <a:ext uri="{FF2B5EF4-FFF2-40B4-BE49-F238E27FC236}">
                <a16:creationId xmlns:a16="http://schemas.microsoft.com/office/drawing/2014/main" id="{B3CD79C7-FC25-42D2-B8C4-5085BF114ADB}"/>
              </a:ext>
            </a:extLst>
          </p:cNvPr>
          <p:cNvSpPr txBox="1"/>
          <p:nvPr/>
        </p:nvSpPr>
        <p:spPr>
          <a:xfrm>
            <a:off x="3586887" y="2778707"/>
            <a:ext cx="897795" cy="454904"/>
          </a:xfrm>
          <a:prstGeom prst="rect">
            <a:avLst/>
          </a:prstGeom>
          <a:noFill/>
          <a:ln>
            <a:noFill/>
          </a:ln>
        </p:spPr>
        <p:txBody>
          <a:bodyPr wrap="square" rtlCol="0">
            <a:spAutoFit/>
          </a:bodyPr>
          <a:lstStyle/>
          <a:p>
            <a:pPr algn="ctr"/>
            <a:r>
              <a:rPr lang="en-GB" sz="1100" dirty="0">
                <a:latin typeface="Arial Narrow" panose="020B0606020202030204" pitchFamily="34" charset="0"/>
              </a:rPr>
              <a:t>Use of the Theatre Space</a:t>
            </a:r>
            <a:endParaRPr lang="en-US" sz="1100" dirty="0">
              <a:latin typeface="Arial Narrow" panose="020B0606020202030204" pitchFamily="34" charset="0"/>
            </a:endParaRPr>
          </a:p>
        </p:txBody>
      </p:sp>
      <p:sp>
        <p:nvSpPr>
          <p:cNvPr id="444" name="Rectangle 443">
            <a:extLst>
              <a:ext uri="{FF2B5EF4-FFF2-40B4-BE49-F238E27FC236}">
                <a16:creationId xmlns:a16="http://schemas.microsoft.com/office/drawing/2014/main" id="{38869ED0-E598-446F-9667-BB7D686D8BAE}"/>
              </a:ext>
            </a:extLst>
          </p:cNvPr>
          <p:cNvSpPr/>
          <p:nvPr/>
        </p:nvSpPr>
        <p:spPr>
          <a:xfrm>
            <a:off x="3686058" y="2779866"/>
            <a:ext cx="714208" cy="595218"/>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nvGrpSpPr>
          <p:cNvPr id="446" name="Group 445">
            <a:extLst>
              <a:ext uri="{FF2B5EF4-FFF2-40B4-BE49-F238E27FC236}">
                <a16:creationId xmlns:a16="http://schemas.microsoft.com/office/drawing/2014/main" id="{9AFEC5DD-88AD-4D56-B352-16D77FFB51A2}"/>
              </a:ext>
            </a:extLst>
          </p:cNvPr>
          <p:cNvGrpSpPr/>
          <p:nvPr/>
        </p:nvGrpSpPr>
        <p:grpSpPr>
          <a:xfrm>
            <a:off x="3241058" y="829484"/>
            <a:ext cx="1206287" cy="696947"/>
            <a:chOff x="3098264" y="3579957"/>
            <a:chExt cx="1821152" cy="620909"/>
          </a:xfrm>
        </p:grpSpPr>
        <p:sp>
          <p:nvSpPr>
            <p:cNvPr id="447" name="TextBox 446">
              <a:extLst>
                <a:ext uri="{FF2B5EF4-FFF2-40B4-BE49-F238E27FC236}">
                  <a16:creationId xmlns:a16="http://schemas.microsoft.com/office/drawing/2014/main" id="{B08CE9F8-989A-4B71-9AE9-B17117808746}"/>
                </a:ext>
              </a:extLst>
            </p:cNvPr>
            <p:cNvSpPr txBox="1"/>
            <p:nvPr/>
          </p:nvSpPr>
          <p:spPr>
            <a:xfrm>
              <a:off x="3098264" y="3604183"/>
              <a:ext cx="1821152" cy="596683"/>
            </a:xfrm>
            <a:prstGeom prst="rect">
              <a:avLst/>
            </a:prstGeom>
            <a:noFill/>
            <a:ln>
              <a:solidFill>
                <a:srgbClr val="FFFF99"/>
              </a:solidFill>
            </a:ln>
          </p:spPr>
          <p:txBody>
            <a:bodyPr wrap="square" rtlCol="0">
              <a:spAutoFit/>
            </a:bodyPr>
            <a:lstStyle/>
            <a:p>
              <a:pPr algn="ctr"/>
              <a:r>
                <a:rPr lang="en-GB" sz="1100" dirty="0">
                  <a:latin typeface="Arial Narrow" panose="020B0606020202030204" pitchFamily="34" charset="0"/>
                </a:rPr>
                <a:t>Form Critical Judgements about Live Theatre </a:t>
              </a:r>
              <a:endParaRPr lang="en-US" sz="1100" dirty="0">
                <a:latin typeface="Arial Narrow" panose="020B0606020202030204" pitchFamily="34" charset="0"/>
              </a:endParaRPr>
            </a:p>
          </p:txBody>
        </p:sp>
        <p:sp>
          <p:nvSpPr>
            <p:cNvPr id="532" name="Rectangle 531">
              <a:extLst>
                <a:ext uri="{FF2B5EF4-FFF2-40B4-BE49-F238E27FC236}">
                  <a16:creationId xmlns:a16="http://schemas.microsoft.com/office/drawing/2014/main" id="{2391443B-A090-4C1E-89B4-F21572B5E64C}"/>
                </a:ext>
              </a:extLst>
            </p:cNvPr>
            <p:cNvSpPr/>
            <p:nvPr/>
          </p:nvSpPr>
          <p:spPr>
            <a:xfrm>
              <a:off x="3174678" y="3579957"/>
              <a:ext cx="1664037" cy="521721"/>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grpSp>
      <p:cxnSp>
        <p:nvCxnSpPr>
          <p:cNvPr id="533" name="Straight Connector 532">
            <a:extLst>
              <a:ext uri="{FF2B5EF4-FFF2-40B4-BE49-F238E27FC236}">
                <a16:creationId xmlns:a16="http://schemas.microsoft.com/office/drawing/2014/main" id="{B34457DF-D9FF-4832-A421-D84E540BEF9A}"/>
              </a:ext>
            </a:extLst>
          </p:cNvPr>
          <p:cNvCxnSpPr>
            <a:cxnSpLocks/>
          </p:cNvCxnSpPr>
          <p:nvPr/>
        </p:nvCxnSpPr>
        <p:spPr>
          <a:xfrm flipH="1">
            <a:off x="3397288" y="1425920"/>
            <a:ext cx="83192" cy="966576"/>
          </a:xfrm>
          <a:prstGeom prst="line">
            <a:avLst/>
          </a:prstGeom>
          <a:ln w="57150">
            <a:solidFill>
              <a:srgbClr val="FFFF99"/>
            </a:solidFill>
            <a:tailEnd type="oval"/>
          </a:ln>
        </p:spPr>
        <p:style>
          <a:lnRef idx="1">
            <a:schemeClr val="accent1"/>
          </a:lnRef>
          <a:fillRef idx="0">
            <a:schemeClr val="accent1"/>
          </a:fillRef>
          <a:effectRef idx="0">
            <a:schemeClr val="accent1"/>
          </a:effectRef>
          <a:fontRef idx="minor">
            <a:schemeClr val="tx1"/>
          </a:fontRef>
        </p:style>
      </p:cxnSp>
      <p:pic>
        <p:nvPicPr>
          <p:cNvPr id="1080" name="Picture 56" descr="THEATRE REVIEW: Wicked starring Lucie Jones at Apollo Victoria Theatre |  monstagigz">
            <a:extLst>
              <a:ext uri="{FF2B5EF4-FFF2-40B4-BE49-F238E27FC236}">
                <a16:creationId xmlns:a16="http://schemas.microsoft.com/office/drawing/2014/main" id="{241F1E05-6D9E-46D8-9DB9-7FDDA861E9F9}"/>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24950" y="2124194"/>
            <a:ext cx="939367" cy="557105"/>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pic>
        <p:nvPicPr>
          <p:cNvPr id="1082" name="Picture 58" descr="Disney's The Lion King | Official Box Office | Lyceum Theatre">
            <a:extLst>
              <a:ext uri="{FF2B5EF4-FFF2-40B4-BE49-F238E27FC236}">
                <a16:creationId xmlns:a16="http://schemas.microsoft.com/office/drawing/2014/main" id="{B0E2ACF9-8CF7-41A4-84C7-2D2A5F744DF0}"/>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914213" y="2186179"/>
            <a:ext cx="833260" cy="466625"/>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sp>
        <p:nvSpPr>
          <p:cNvPr id="540" name="Rectangle 539">
            <a:extLst>
              <a:ext uri="{FF2B5EF4-FFF2-40B4-BE49-F238E27FC236}">
                <a16:creationId xmlns:a16="http://schemas.microsoft.com/office/drawing/2014/main" id="{0BBA9805-9470-4F87-B45F-178951830821}"/>
              </a:ext>
            </a:extLst>
          </p:cNvPr>
          <p:cNvSpPr/>
          <p:nvPr/>
        </p:nvSpPr>
        <p:spPr>
          <a:xfrm>
            <a:off x="2422824" y="2811560"/>
            <a:ext cx="1149676" cy="344458"/>
          </a:xfrm>
          <a:prstGeom prst="rect">
            <a:avLst/>
          </a:prstGeom>
          <a:ln w="38100" cap="rnd">
            <a:solidFill>
              <a:srgbClr val="FFFF99"/>
            </a:solidFill>
          </a:ln>
        </p:spPr>
        <p:txBody>
          <a:bodyPr wrap="square">
            <a:spAutoFit/>
          </a:bodyPr>
          <a:lstStyle/>
          <a:p>
            <a:endParaRPr lang="en-GB" sz="1100" dirty="0">
              <a:effectLst>
                <a:outerShdw blurRad="38100" dist="38100" dir="2700000" algn="tl">
                  <a:srgbClr val="000000">
                    <a:alpha val="43137"/>
                  </a:srgbClr>
                </a:outerShdw>
              </a:effectLst>
            </a:endParaRPr>
          </a:p>
        </p:txBody>
      </p:sp>
      <p:sp>
        <p:nvSpPr>
          <p:cNvPr id="541" name="TextBox 540">
            <a:extLst>
              <a:ext uri="{FF2B5EF4-FFF2-40B4-BE49-F238E27FC236}">
                <a16:creationId xmlns:a16="http://schemas.microsoft.com/office/drawing/2014/main" id="{FDBD8B6F-15E9-46B4-9761-DA8D895878EB}"/>
              </a:ext>
            </a:extLst>
          </p:cNvPr>
          <p:cNvSpPr txBox="1"/>
          <p:nvPr/>
        </p:nvSpPr>
        <p:spPr>
          <a:xfrm>
            <a:off x="2370503" y="2859772"/>
            <a:ext cx="1219430" cy="261610"/>
          </a:xfrm>
          <a:prstGeom prst="rect">
            <a:avLst/>
          </a:prstGeom>
          <a:noFill/>
          <a:ln>
            <a:noFill/>
          </a:ln>
        </p:spPr>
        <p:txBody>
          <a:bodyPr wrap="square" rtlCol="0">
            <a:spAutoFit/>
          </a:bodyPr>
          <a:lstStyle/>
          <a:p>
            <a:pPr algn="ctr"/>
            <a:r>
              <a:rPr lang="en-GB" sz="1100" dirty="0">
                <a:latin typeface="Arial Narrow" panose="020B0606020202030204" pitchFamily="34" charset="0"/>
              </a:rPr>
              <a:t>500 Words of Notes</a:t>
            </a:r>
            <a:endParaRPr lang="en-US" sz="1100" dirty="0">
              <a:latin typeface="Arial Narrow" panose="020B0606020202030204" pitchFamily="34" charset="0"/>
            </a:endParaRPr>
          </a:p>
        </p:txBody>
      </p:sp>
      <p:sp>
        <p:nvSpPr>
          <p:cNvPr id="543" name="Rectangle 542">
            <a:extLst>
              <a:ext uri="{FF2B5EF4-FFF2-40B4-BE49-F238E27FC236}">
                <a16:creationId xmlns:a16="http://schemas.microsoft.com/office/drawing/2014/main" id="{20E68B38-9157-4C26-B221-35A9C839D055}"/>
              </a:ext>
            </a:extLst>
          </p:cNvPr>
          <p:cNvSpPr/>
          <p:nvPr/>
        </p:nvSpPr>
        <p:spPr>
          <a:xfrm>
            <a:off x="152927" y="1818467"/>
            <a:ext cx="1040397" cy="1615827"/>
          </a:xfrm>
          <a:prstGeom prst="rect">
            <a:avLst/>
          </a:prstGeom>
          <a:solidFill>
            <a:schemeClr val="bg1"/>
          </a:solidFill>
          <a:ln w="38100" cap="rnd">
            <a:solidFill>
              <a:schemeClr val="accent6">
                <a:lumMod val="60000"/>
                <a:lumOff val="40000"/>
              </a:schemeClr>
            </a:solidFill>
          </a:ln>
        </p:spPr>
        <p:txBody>
          <a:bodyPr wrap="square">
            <a:spAutoFit/>
          </a:bodyPr>
          <a:lstStyle/>
          <a:p>
            <a:pPr algn="ctr"/>
            <a:r>
              <a:rPr lang="en-GB" sz="1100" dirty="0"/>
              <a:t>At NBA Post 16 we offer the </a:t>
            </a:r>
            <a:br>
              <a:rPr lang="en-GB" sz="1100" b="1" dirty="0"/>
            </a:br>
            <a:r>
              <a:rPr lang="en-GB" sz="1100" b="1" dirty="0"/>
              <a:t>A-Level Drama and Theatre</a:t>
            </a:r>
            <a:br>
              <a:rPr lang="en-GB" sz="1100" dirty="0"/>
            </a:br>
            <a:r>
              <a:rPr lang="en-GB" sz="1100" dirty="0"/>
              <a:t>for those who wish to continue their performing journey!</a:t>
            </a:r>
          </a:p>
        </p:txBody>
      </p:sp>
      <p:pic>
        <p:nvPicPr>
          <p:cNvPr id="1084" name="Picture 60" descr="Centre for Research in Equity and Advancement of Teaching and Education ( CREATE) - CQUniversity">
            <a:extLst>
              <a:ext uri="{FF2B5EF4-FFF2-40B4-BE49-F238E27FC236}">
                <a16:creationId xmlns:a16="http://schemas.microsoft.com/office/drawing/2014/main" id="{72A0EA0C-8E49-407D-A831-A969F1725FB3}"/>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815709" y="11451795"/>
            <a:ext cx="720621" cy="720621"/>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Twitter | Metamorphosis, Scenic design, Shadow play">
            <a:extLst>
              <a:ext uri="{FF2B5EF4-FFF2-40B4-BE49-F238E27FC236}">
                <a16:creationId xmlns:a16="http://schemas.microsoft.com/office/drawing/2014/main" id="{7581D35A-D9D1-4C53-ADD4-3AD87C4195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408786" y="7291012"/>
            <a:ext cx="644870" cy="805285"/>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pic>
        <p:nvPicPr>
          <p:cNvPr id="1088" name="Picture 64" descr="The Trial (1991) -">
            <a:extLst>
              <a:ext uri="{FF2B5EF4-FFF2-40B4-BE49-F238E27FC236}">
                <a16:creationId xmlns:a16="http://schemas.microsoft.com/office/drawing/2014/main" id="{0B558FDB-EF19-4862-B2A1-E917173A1047}"/>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825037" y="6446103"/>
            <a:ext cx="958097" cy="538329"/>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pic>
        <p:nvPicPr>
          <p:cNvPr id="1090" name="Picture 66" descr="Stephenson Plays: 1: 1: A Memory of Water; Five Kinds of Silence; An  Experiment with an Air Pump; Ancient Lights: v. 1 (Contemporary Dramatists)  : Stephenson, Shelagh: Amazon.co.uk: Books">
            <a:extLst>
              <a:ext uri="{FF2B5EF4-FFF2-40B4-BE49-F238E27FC236}">
                <a16:creationId xmlns:a16="http://schemas.microsoft.com/office/drawing/2014/main" id="{45EE9BD6-E717-41C4-ABC3-277FFE1C4F94}"/>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028386" y="5296100"/>
            <a:ext cx="527843" cy="813636"/>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sp>
        <p:nvSpPr>
          <p:cNvPr id="3" name="AutoShape 2" descr="https://ukc-powerpoint.officeapps.live.com/pods/GetClipboardImage.ashx?Id=432ef46b-db0a-4708-8c1f-9f701e095a5c&amp;DC=GUK1&amp;pkey=c35e5b8f-5db4-4729-9c98-ce1181b65214&amp;wdwaccluster=GUK1">
            <a:extLst>
              <a:ext uri="{FF2B5EF4-FFF2-40B4-BE49-F238E27FC236}">
                <a16:creationId xmlns:a16="http://schemas.microsoft.com/office/drawing/2014/main" id="{E86058DB-C3CB-4BAB-A06D-537BFFB353A0}"/>
              </a:ext>
            </a:extLst>
          </p:cNvPr>
          <p:cNvSpPr>
            <a:spLocks noChangeAspect="1" noChangeArrowheads="1"/>
          </p:cNvSpPr>
          <p:nvPr/>
        </p:nvSpPr>
        <p:spPr bwMode="auto">
          <a:xfrm>
            <a:off x="4648200" y="6248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695296126"/>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FF0000"/>
      </a:accent1>
      <a:accent2>
        <a:srgbClr val="FFC000"/>
      </a:accent2>
      <a:accent3>
        <a:srgbClr val="FFFF00"/>
      </a:accent3>
      <a:accent4>
        <a:srgbClr val="00FF00"/>
      </a:accent4>
      <a:accent5>
        <a:srgbClr val="00B0F0"/>
      </a:accent5>
      <a:accent6>
        <a:srgbClr val="7030A0"/>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13780AB8D6DD4AA0AD4E1706960AD4" ma:contentTypeVersion="19" ma:contentTypeDescription="Create a new document." ma:contentTypeScope="" ma:versionID="82c654a3101544b1b5878f7c7d39644f">
  <xsd:schema xmlns:xsd="http://www.w3.org/2001/XMLSchema" xmlns:xs="http://www.w3.org/2001/XMLSchema" xmlns:p="http://schemas.microsoft.com/office/2006/metadata/properties" xmlns:ns1="http://schemas.microsoft.com/sharepoint/v3" xmlns:ns2="9f0b416b-fe84-4286-91e8-fe0b5d39668b" xmlns:ns3="1cf79344-50dc-401d-975b-fcee0e394174" targetNamespace="http://schemas.microsoft.com/office/2006/metadata/properties" ma:root="true" ma:fieldsID="d8b248fe93f84a57a4584a19d937f865" ns1:_="" ns2:_="" ns3:_="">
    <xsd:import namespace="http://schemas.microsoft.com/sharepoint/v3"/>
    <xsd:import namespace="9f0b416b-fe84-4286-91e8-fe0b5d39668b"/>
    <xsd:import namespace="1cf79344-50dc-401d-975b-fcee0e394174"/>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1:_ip_UnifiedCompliancePolicyProperties" minOccurs="0"/>
                <xsd:element ref="ns1:_ip_UnifiedCompliancePolicyUIActio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_Flow_SignoffStatu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0b416b-fe84-4286-91e8-fe0b5d39668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9" nillable="true" ma:displayName="Taxonomy Catch All Column" ma:hidden="true" ma:list="{9a5f880e-4bf8-4fe4-b6df-793712e94303}" ma:internalName="TaxCatchAll" ma:showField="CatchAllData" ma:web="9f0b416b-fe84-4286-91e8-fe0b5d39668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cf79344-50dc-401d-975b-fcee0e394174"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LengthInSeconds" ma:index="24" nillable="true" ma:displayName="Length (seconds)" ma:internalName="MediaLengthInSeconds" ma:readOnly="true">
      <xsd:simpleType>
        <xsd:restriction base="dms:Unknown"/>
      </xsd:simpleType>
    </xsd:element>
    <xsd:element name="MediaServiceLocation" ma:index="25" nillable="true" ma:displayName="Location" ma:internalName="MediaServiceLocation" ma:readOnly="true">
      <xsd:simpleType>
        <xsd:restriction base="dms:Text"/>
      </xsd:simpleType>
    </xsd:element>
    <xsd:element name="_Flow_SignoffStatus" ma:index="26" nillable="true" ma:displayName="Sign-off status" ma:internalName="Sign_x002d_off_x0020_status">
      <xsd:simpleType>
        <xsd:restriction base="dms:Text"/>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a7dfba37-aa53-406a-a30f-a20023b16b82"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dlc_DocId xmlns="9f0b416b-fe84-4286-91e8-fe0b5d39668b">ZZW75JXU4DR4-1383041798-275405</_dlc_DocId>
    <_dlc_DocIdUrl xmlns="9f0b416b-fe84-4286-91e8-fe0b5d39668b">
      <Url>https://tauheedulschools.sharepoint.com/sites/EBBhamEastFiles/_layouts/15/DocIdRedir.aspx?ID=ZZW75JXU4DR4-1383041798-275405</Url>
      <Description>ZZW75JXU4DR4-1383041798-275405</Description>
    </_dlc_DocIdUrl>
    <_Flow_SignoffStatus xmlns="1cf79344-50dc-401d-975b-fcee0e394174" xsi:nil="true"/>
    <TaxCatchAll xmlns="9f0b416b-fe84-4286-91e8-fe0b5d39668b" xsi:nil="true"/>
    <lcf76f155ced4ddcb4097134ff3c332f xmlns="1cf79344-50dc-401d-975b-fcee0e394174">
      <Terms xmlns="http://schemas.microsoft.com/office/infopath/2007/PartnerControls"/>
    </lcf76f155ced4ddcb4097134ff3c332f>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8E86F76-7997-4D41-BA67-7C7ADC098699}">
  <ds:schemaRefs>
    <ds:schemaRef ds:uri="http://schemas.microsoft.com/sharepoint/v3/contenttype/forms"/>
  </ds:schemaRefs>
</ds:datastoreItem>
</file>

<file path=customXml/itemProps2.xml><?xml version="1.0" encoding="utf-8"?>
<ds:datastoreItem xmlns:ds="http://schemas.openxmlformats.org/officeDocument/2006/customXml" ds:itemID="{3EA6B38C-92B2-48A9-A94D-21C50E087A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f0b416b-fe84-4286-91e8-fe0b5d39668b"/>
    <ds:schemaRef ds:uri="1cf79344-50dc-401d-975b-fcee0e3941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1943BA-F90C-46D6-AC4F-FB9A9593302E}">
  <ds:schemaRefs>
    <ds:schemaRef ds:uri="http://schemas.microsoft.com/sharepoint/v3"/>
    <ds:schemaRef ds:uri="1cf79344-50dc-401d-975b-fcee0e394174"/>
    <ds:schemaRef ds:uri="http://schemas.microsoft.com/office/2006/documentManagement/types"/>
    <ds:schemaRef ds:uri="http://purl.org/dc/elements/1.1/"/>
    <ds:schemaRef ds:uri="http://purl.org/dc/terms/"/>
    <ds:schemaRef ds:uri="http://schemas.microsoft.com/office/2006/metadata/properties"/>
    <ds:schemaRef ds:uri="http://purl.org/dc/dcmitype/"/>
    <ds:schemaRef ds:uri="http://www.w3.org/XML/1998/namespace"/>
    <ds:schemaRef ds:uri="http://schemas.microsoft.com/office/infopath/2007/PartnerControls"/>
    <ds:schemaRef ds:uri="http://schemas.openxmlformats.org/package/2006/metadata/core-properties"/>
    <ds:schemaRef ds:uri="9f0b416b-fe84-4286-91e8-fe0b5d39668b"/>
  </ds:schemaRefs>
</ds:datastoreItem>
</file>

<file path=customXml/itemProps4.xml><?xml version="1.0" encoding="utf-8"?>
<ds:datastoreItem xmlns:ds="http://schemas.openxmlformats.org/officeDocument/2006/customXml" ds:itemID="{3C07956E-C8F4-4CCF-B9A8-F5809D99503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23606</TotalTime>
  <Words>574</Words>
  <Application>Microsoft Office PowerPoint</Application>
  <PresentationFormat>A3 Paper (297x420 mm)</PresentationFormat>
  <Paragraphs>84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Bahnschrift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S Sherwood</dc:creator>
  <cp:lastModifiedBy>Heather Walsh</cp:lastModifiedBy>
  <cp:revision>231</cp:revision>
  <cp:lastPrinted>2020-08-25T21:40:14Z</cp:lastPrinted>
  <dcterms:created xsi:type="dcterms:W3CDTF">2019-12-03T13:18:29Z</dcterms:created>
  <dcterms:modified xsi:type="dcterms:W3CDTF">2022-09-29T21:59:31Z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0x0101001513780AB8D6DD4AA0AD4E1706960AD4</vt:lpwstr>
  </property>
  <property fmtid="{D5CDD505-2E9C-101B-9397-08002B2CF9AE}" pid="3" name="_dlc_DocIdItemGuid">
    <vt:lpwstr>26c01379-60eb-425c-8c99-865e3cb7ffe8</vt:lpwstr>
  </property>
</Properties>
</file>