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65" r:id="rId6"/>
  </p:sldIdLst>
  <p:sldSz cx="9601200" cy="12801600" type="A3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1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C3"/>
    <a:srgbClr val="F6008B"/>
    <a:srgbClr val="363839"/>
    <a:srgbClr val="B5D4D7"/>
    <a:srgbClr val="9EA3A6"/>
    <a:srgbClr val="007A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702" y="48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7" d="100"/>
        <a:sy n="15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3" Type="http://schemas.openxmlformats.org/officeDocument/2006/relationships/image" Target="../media/image2.png"/><Relationship Id="rId21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5" Type="http://schemas.openxmlformats.org/officeDocument/2006/relationships/image" Target="../media/image24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ck Arc 3">
            <a:extLst>
              <a:ext uri="{FF2B5EF4-FFF2-40B4-BE49-F238E27FC236}">
                <a16:creationId xmlns:a16="http://schemas.microsoft.com/office/drawing/2014/main" id="{0677CBE9-CC1D-4211-9EAB-815B981A66AD}"/>
              </a:ext>
            </a:extLst>
          </p:cNvPr>
          <p:cNvSpPr/>
          <p:nvPr/>
        </p:nvSpPr>
        <p:spPr>
          <a:xfrm rot="16200000">
            <a:off x="722268" y="8956305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2107362" y="8666587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E7A8EDCF-3A87-4473-8233-69B87B9FA5D3}"/>
              </a:ext>
            </a:extLst>
          </p:cNvPr>
          <p:cNvSpPr/>
          <p:nvPr/>
        </p:nvSpPr>
        <p:spPr>
          <a:xfrm rot="5400000" flipH="1">
            <a:off x="6468136" y="6720267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6E969F-C727-4BFF-AAE5-6856E8A06B88}"/>
              </a:ext>
            </a:extLst>
          </p:cNvPr>
          <p:cNvSpPr/>
          <p:nvPr/>
        </p:nvSpPr>
        <p:spPr>
          <a:xfrm>
            <a:off x="2008937" y="6387894"/>
            <a:ext cx="5929312" cy="6162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8" name="Block Arc 7">
            <a:extLst>
              <a:ext uri="{FF2B5EF4-FFF2-40B4-BE49-F238E27FC236}">
                <a16:creationId xmlns:a16="http://schemas.microsoft.com/office/drawing/2014/main" id="{3346435E-0FC4-4067-8FA9-4AA7CB3FC6A7}"/>
              </a:ext>
            </a:extLst>
          </p:cNvPr>
          <p:cNvSpPr/>
          <p:nvPr/>
        </p:nvSpPr>
        <p:spPr>
          <a:xfrm rot="16200000">
            <a:off x="701818" y="4546643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Rectangle 140">
            <a:extLst>
              <a:ext uri="{FF2B5EF4-FFF2-40B4-BE49-F238E27FC236}">
                <a16:creationId xmlns:a16="http://schemas.microsoft.com/office/drawing/2014/main" id="{FDD44234-9F7E-478C-A1C7-83ECF0C22A09}"/>
              </a:ext>
            </a:extLst>
          </p:cNvPr>
          <p:cNvSpPr/>
          <p:nvPr/>
        </p:nvSpPr>
        <p:spPr>
          <a:xfrm>
            <a:off x="2069281" y="4294210"/>
            <a:ext cx="5961062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" name="Block Arc 9">
            <a:extLst>
              <a:ext uri="{FF2B5EF4-FFF2-40B4-BE49-F238E27FC236}">
                <a16:creationId xmlns:a16="http://schemas.microsoft.com/office/drawing/2014/main" id="{55289239-78C7-4CED-AAF8-AAD155B63115}"/>
              </a:ext>
            </a:extLst>
          </p:cNvPr>
          <p:cNvSpPr/>
          <p:nvPr/>
        </p:nvSpPr>
        <p:spPr>
          <a:xfrm rot="5400000" flipH="1">
            <a:off x="6426334" y="2352669"/>
            <a:ext cx="2846387" cy="235373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4418F8-8DC8-4229-A64B-ACE2420AAA07}"/>
              </a:ext>
            </a:extLst>
          </p:cNvPr>
          <p:cNvSpPr/>
          <p:nvPr/>
        </p:nvSpPr>
        <p:spPr>
          <a:xfrm>
            <a:off x="3654758" y="2082006"/>
            <a:ext cx="4153787" cy="650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A01F9E-3264-4301-B353-70C87CE34286}"/>
              </a:ext>
            </a:extLst>
          </p:cNvPr>
          <p:cNvSpPr/>
          <p:nvPr/>
        </p:nvSpPr>
        <p:spPr>
          <a:xfrm>
            <a:off x="2111478" y="10820791"/>
            <a:ext cx="6200132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879098" y="4564212"/>
            <a:ext cx="6070264" cy="22692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-13775" y="12283379"/>
            <a:ext cx="9614975" cy="518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9" name="Rectangle 18"/>
          <p:cNvSpPr/>
          <p:nvPr/>
        </p:nvSpPr>
        <p:spPr>
          <a:xfrm>
            <a:off x="25567" y="41035"/>
            <a:ext cx="5175776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KEY STAGE 3 DRAMA </a:t>
            </a: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05E4AFE-1951-49D4-99AA-8E255E0B892F}"/>
              </a:ext>
            </a:extLst>
          </p:cNvPr>
          <p:cNvCxnSpPr>
            <a:cxnSpLocks/>
          </p:cNvCxnSpPr>
          <p:nvPr/>
        </p:nvCxnSpPr>
        <p:spPr>
          <a:xfrm>
            <a:off x="2010900" y="11104892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F1A0B2FD-F88F-413B-AD2C-7D6729946059}"/>
              </a:ext>
            </a:extLst>
          </p:cNvPr>
          <p:cNvCxnSpPr>
            <a:cxnSpLocks/>
          </p:cNvCxnSpPr>
          <p:nvPr/>
        </p:nvCxnSpPr>
        <p:spPr>
          <a:xfrm>
            <a:off x="1817802" y="6581718"/>
            <a:ext cx="6259946" cy="5613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E87ECD70-74B6-4FB2-A243-E913355C00A3}"/>
              </a:ext>
            </a:extLst>
          </p:cNvPr>
          <p:cNvCxnSpPr>
            <a:cxnSpLocks/>
          </p:cNvCxnSpPr>
          <p:nvPr/>
        </p:nvCxnSpPr>
        <p:spPr>
          <a:xfrm>
            <a:off x="1879098" y="8946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8059271" y="10333710"/>
            <a:ext cx="1221188" cy="1241391"/>
            <a:chOff x="7279073" y="10490852"/>
            <a:chExt cx="1221188" cy="1241391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START</a:t>
              </a:r>
            </a:p>
          </p:txBody>
        </p:sp>
      </p:grpSp>
      <p:sp>
        <p:nvSpPr>
          <p:cNvPr id="118" name="Arc 117">
            <a:extLst>
              <a:ext uri="{FF2B5EF4-FFF2-40B4-BE49-F238E27FC236}">
                <a16:creationId xmlns:a16="http://schemas.microsoft.com/office/drawing/2014/main" id="{B3737292-D276-4836-AF5E-0A1D8E72757F}"/>
              </a:ext>
            </a:extLst>
          </p:cNvPr>
          <p:cNvSpPr/>
          <p:nvPr/>
        </p:nvSpPr>
        <p:spPr>
          <a:xfrm flipH="1">
            <a:off x="1271500" y="4572283"/>
            <a:ext cx="1164822" cy="2112370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19" name="Arc 118">
            <a:extLst>
              <a:ext uri="{FF2B5EF4-FFF2-40B4-BE49-F238E27FC236}">
                <a16:creationId xmlns:a16="http://schemas.microsoft.com/office/drawing/2014/main" id="{6F77AC31-46FE-40D5-9F9E-8A60BCBEA49A}"/>
              </a:ext>
            </a:extLst>
          </p:cNvPr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20" name="Arc 119">
            <a:extLst>
              <a:ext uri="{FF2B5EF4-FFF2-40B4-BE49-F238E27FC236}">
                <a16:creationId xmlns:a16="http://schemas.microsoft.com/office/drawing/2014/main" id="{5A864DF6-4AE8-478F-A6B6-932D80CDB4AC}"/>
              </a:ext>
            </a:extLst>
          </p:cNvPr>
          <p:cNvSpPr/>
          <p:nvPr/>
        </p:nvSpPr>
        <p:spPr>
          <a:xfrm>
            <a:off x="7319257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AC1A78AC-0BA9-4D6A-AF82-315EB9B1B5D2}"/>
              </a:ext>
            </a:extLst>
          </p:cNvPr>
          <p:cNvCxnSpPr>
            <a:cxnSpLocks/>
          </p:cNvCxnSpPr>
          <p:nvPr/>
        </p:nvCxnSpPr>
        <p:spPr>
          <a:xfrm flipV="1">
            <a:off x="4118708" y="2370497"/>
            <a:ext cx="3902176" cy="19667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Arc 120">
            <a:extLst>
              <a:ext uri="{FF2B5EF4-FFF2-40B4-BE49-F238E27FC236}">
                <a16:creationId xmlns:a16="http://schemas.microsoft.com/office/drawing/2014/main" id="{70420AA4-C8B8-4B42-A905-790FF4FE57D6}"/>
              </a:ext>
            </a:extLst>
          </p:cNvPr>
          <p:cNvSpPr/>
          <p:nvPr/>
        </p:nvSpPr>
        <p:spPr>
          <a:xfrm>
            <a:off x="7197638" y="2390164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grpSp>
        <p:nvGrpSpPr>
          <p:cNvPr id="127" name="Group 126"/>
          <p:cNvGrpSpPr/>
          <p:nvPr/>
        </p:nvGrpSpPr>
        <p:grpSpPr>
          <a:xfrm>
            <a:off x="7167082" y="8329528"/>
            <a:ext cx="1214980" cy="1234099"/>
            <a:chOff x="1212628" y="4031236"/>
            <a:chExt cx="1214980" cy="1304869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6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sp>
        <p:nvSpPr>
          <p:cNvPr id="207" name="Rectangle 206">
            <a:extLst>
              <a:ext uri="{FF2B5EF4-FFF2-40B4-BE49-F238E27FC236}">
                <a16:creationId xmlns:a16="http://schemas.microsoft.com/office/drawing/2014/main" id="{8408026B-252C-43A6-B97A-DC8029341FE5}"/>
              </a:ext>
            </a:extLst>
          </p:cNvPr>
          <p:cNvSpPr/>
          <p:nvPr/>
        </p:nvSpPr>
        <p:spPr>
          <a:xfrm>
            <a:off x="661932" y="2078378"/>
            <a:ext cx="3197157" cy="65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grpSp>
        <p:nvGrpSpPr>
          <p:cNvPr id="180" name="Group 179"/>
          <p:cNvGrpSpPr/>
          <p:nvPr/>
        </p:nvGrpSpPr>
        <p:grpSpPr>
          <a:xfrm>
            <a:off x="6894965" y="1605256"/>
            <a:ext cx="1214980" cy="1234099"/>
            <a:chOff x="1212628" y="4031237"/>
            <a:chExt cx="1214980" cy="1304869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3032876" y="1791476"/>
            <a:ext cx="1214980" cy="1234099"/>
            <a:chOff x="1212628" y="4031237"/>
            <a:chExt cx="1214980" cy="1304869"/>
          </a:xfrm>
        </p:grpSpPr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sp>
        <p:nvSpPr>
          <p:cNvPr id="178" name="Rectangle 177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744861" y="1693840"/>
            <a:ext cx="370335" cy="5192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79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426760" y="1267470"/>
            <a:ext cx="1030013" cy="533813"/>
          </a:xfrm>
          <a:prstGeom prst="triangle">
            <a:avLst>
              <a:gd name="adj" fmla="val 505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cxnSp>
        <p:nvCxnSpPr>
          <p:cNvPr id="186" name="Straight Connector 185"/>
          <p:cNvCxnSpPr>
            <a:cxnSpLocks/>
            <a:endCxn id="179" idx="3"/>
          </p:cNvCxnSpPr>
          <p:nvPr/>
        </p:nvCxnSpPr>
        <p:spPr>
          <a:xfrm flipV="1">
            <a:off x="941766" y="1801283"/>
            <a:ext cx="6150" cy="571652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D05EE31-9CEF-4CD2-AFF7-2F34E5DD997B}"/>
              </a:ext>
            </a:extLst>
          </p:cNvPr>
          <p:cNvSpPr txBox="1"/>
          <p:nvPr/>
        </p:nvSpPr>
        <p:spPr>
          <a:xfrm>
            <a:off x="11930" y="12238032"/>
            <a:ext cx="319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</a:rPr>
              <a:t>LEARNING JOURNEY</a:t>
            </a:r>
            <a:endParaRPr lang="en-GB" sz="2800" i="1" dirty="0">
              <a:solidFill>
                <a:schemeClr val="bg1"/>
              </a:solidFill>
            </a:endParaRPr>
          </a:p>
        </p:txBody>
      </p:sp>
      <p:pic>
        <p:nvPicPr>
          <p:cNvPr id="208" name="Picture 207">
            <a:extLst>
              <a:ext uri="{FF2B5EF4-FFF2-40B4-BE49-F238E27FC236}">
                <a16:creationId xmlns:a16="http://schemas.microsoft.com/office/drawing/2014/main" id="{C8EAA92D-C2F8-41AA-8879-8F82E3CCF3C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10" y="12158791"/>
            <a:ext cx="970280" cy="701040"/>
          </a:xfrm>
          <a:prstGeom prst="rect">
            <a:avLst/>
          </a:prstGeom>
          <a:noFill/>
        </p:spPr>
      </p:pic>
      <p:pic>
        <p:nvPicPr>
          <p:cNvPr id="209" name="Picture 208">
            <a:extLst>
              <a:ext uri="{FF2B5EF4-FFF2-40B4-BE49-F238E27FC236}">
                <a16:creationId xmlns:a16="http://schemas.microsoft.com/office/drawing/2014/main" id="{99AB58F6-EB7E-4470-89BC-78D3E17117E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760" y="91371"/>
            <a:ext cx="754795" cy="816129"/>
          </a:xfrm>
          <a:prstGeom prst="rect">
            <a:avLst/>
          </a:prstGeom>
          <a:noFill/>
        </p:spPr>
      </p:pic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121961C2-7BE8-4B5C-BC44-93EFB43210E7}"/>
              </a:ext>
            </a:extLst>
          </p:cNvPr>
          <p:cNvCxnSpPr>
            <a:cxnSpLocks/>
            <a:endCxn id="206" idx="1"/>
          </p:cNvCxnSpPr>
          <p:nvPr/>
        </p:nvCxnSpPr>
        <p:spPr>
          <a:xfrm flipV="1">
            <a:off x="900102" y="2376689"/>
            <a:ext cx="2154554" cy="21358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ctangle 183"/>
          <p:cNvSpPr/>
          <p:nvPr/>
        </p:nvSpPr>
        <p:spPr>
          <a:xfrm rot="20593149">
            <a:off x="1925085" y="2196383"/>
            <a:ext cx="1210642" cy="430887"/>
          </a:xfrm>
          <a:prstGeom prst="rect">
            <a:avLst/>
          </a:prstGeom>
          <a:solidFill>
            <a:schemeClr val="bg1"/>
          </a:solidFill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Why continue onto KS4 Drama? </a:t>
            </a:r>
            <a:endParaRPr lang="en-GB" sz="1100" dirty="0"/>
          </a:p>
        </p:txBody>
      </p: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BBC5D528-1026-40AC-A52B-D3E20CA0AEF5}"/>
              </a:ext>
            </a:extLst>
          </p:cNvPr>
          <p:cNvGrpSpPr/>
          <p:nvPr/>
        </p:nvGrpSpPr>
        <p:grpSpPr>
          <a:xfrm>
            <a:off x="1885172" y="4075727"/>
            <a:ext cx="1214980" cy="1234099"/>
            <a:chOff x="1212628" y="4031237"/>
            <a:chExt cx="1214980" cy="1304869"/>
          </a:xfrm>
        </p:grpSpPr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BE95C281-C314-4A07-8AA0-3B701DEF8B80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510F4D30-099B-422C-8722-AA94213D9A18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B1A0D0FD-B71E-4B68-9AD9-91FA0102F5C8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sp>
        <p:nvSpPr>
          <p:cNvPr id="168" name="Rectangle 167">
            <a:extLst>
              <a:ext uri="{FF2B5EF4-FFF2-40B4-BE49-F238E27FC236}">
                <a16:creationId xmlns:a16="http://schemas.microsoft.com/office/drawing/2014/main" id="{9B3A2C02-C486-48A7-BDC6-38EBF821F6F6}"/>
              </a:ext>
            </a:extLst>
          </p:cNvPr>
          <p:cNvSpPr/>
          <p:nvPr/>
        </p:nvSpPr>
        <p:spPr>
          <a:xfrm>
            <a:off x="7576056" y="10488032"/>
            <a:ext cx="537327" cy="120032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016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ahnschrift Condensed" panose="020B0502040204020203" pitchFamily="34" charset="0"/>
              </a:rPr>
              <a:t>7</a:t>
            </a: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D58E7C60-8F34-46C5-AE5A-F534CA15A7C0}"/>
              </a:ext>
            </a:extLst>
          </p:cNvPr>
          <p:cNvSpPr/>
          <p:nvPr/>
        </p:nvSpPr>
        <p:spPr>
          <a:xfrm>
            <a:off x="8248696" y="7907692"/>
            <a:ext cx="564578" cy="120032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1016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ahnschrift Condensed" panose="020B0502040204020203" pitchFamily="34" charset="0"/>
              </a:rPr>
              <a:t>8</a:t>
            </a:r>
            <a:endParaRPr lang="en-US" sz="7200" b="1" cap="none" spc="0" dirty="0">
              <a:ln w="10160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D5FD94C8-BE92-448E-B0FC-337730D56BF2}"/>
              </a:ext>
            </a:extLst>
          </p:cNvPr>
          <p:cNvSpPr/>
          <p:nvPr/>
        </p:nvSpPr>
        <p:spPr>
          <a:xfrm>
            <a:off x="3046450" y="3966874"/>
            <a:ext cx="540533" cy="120032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1016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ahnschrift Condensed" panose="020B0502040204020203" pitchFamily="34" charset="0"/>
              </a:rPr>
              <a:t>9</a:t>
            </a:r>
            <a:endParaRPr lang="en-US" sz="7200" b="1" cap="none" spc="0" dirty="0">
              <a:ln w="10160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DE990AE-75B0-429B-8818-D90AB6EDA495}"/>
              </a:ext>
            </a:extLst>
          </p:cNvPr>
          <p:cNvSpPr txBox="1"/>
          <p:nvPr/>
        </p:nvSpPr>
        <p:spPr>
          <a:xfrm>
            <a:off x="7197638" y="9945380"/>
            <a:ext cx="86599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latin typeface="Arial Narrow" panose="020B0606020202030204" pitchFamily="34" charset="0"/>
              </a:rPr>
              <a:t>Rotation 1: </a:t>
            </a:r>
            <a:br>
              <a:rPr lang="en-US" sz="1100" i="1" dirty="0">
                <a:latin typeface="Arial Narrow" panose="020B0606020202030204" pitchFamily="34" charset="0"/>
              </a:rPr>
            </a:br>
            <a:r>
              <a:rPr lang="en-US" sz="1100" b="1" i="1" dirty="0">
                <a:latin typeface="Arial Narrow" panose="020B0606020202030204" pitchFamily="34" charset="0"/>
              </a:rPr>
              <a:t>Basic Skills</a:t>
            </a: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‘Inside Out’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331FD63-2150-4F42-BAF8-1FE3DC4ED2AD}"/>
              </a:ext>
            </a:extLst>
          </p:cNvPr>
          <p:cNvSpPr txBox="1"/>
          <p:nvPr/>
        </p:nvSpPr>
        <p:spPr>
          <a:xfrm>
            <a:off x="3377007" y="11642002"/>
            <a:ext cx="485733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Performance Skills: </a:t>
            </a:r>
          </a:p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Voice </a:t>
            </a:r>
            <a:r>
              <a:rPr lang="en-US" sz="1100" dirty="0">
                <a:latin typeface="Arial Narrow" panose="020B0606020202030204" pitchFamily="34" charset="0"/>
              </a:rPr>
              <a:t>(Volume, Tone, Pitch, Pace, Pause, Accent, Diction) </a:t>
            </a:r>
            <a:r>
              <a:rPr lang="en-US" sz="1100" b="1" dirty="0">
                <a:latin typeface="Arial Narrow" panose="020B0606020202030204" pitchFamily="34" charset="0"/>
              </a:rPr>
              <a:t>and Physicality </a:t>
            </a:r>
          </a:p>
          <a:p>
            <a:pPr algn="ctr"/>
            <a:r>
              <a:rPr lang="en-US" sz="1100" dirty="0">
                <a:latin typeface="Arial Narrow" panose="020B0606020202030204" pitchFamily="34" charset="0"/>
              </a:rPr>
              <a:t>(Facial Expression, Body Language, Gestures, Levels, Space, Mannerisms, Posture).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CE98832-F41D-4E33-A47E-8184919C22F1}"/>
              </a:ext>
            </a:extLst>
          </p:cNvPr>
          <p:cNvSpPr txBox="1"/>
          <p:nvPr/>
        </p:nvSpPr>
        <p:spPr>
          <a:xfrm>
            <a:off x="6012563" y="9959885"/>
            <a:ext cx="1214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Focus on </a:t>
            </a:r>
            <a:r>
              <a:rPr lang="en-US" sz="1100" b="1" dirty="0">
                <a:latin typeface="Arial Narrow" panose="020B0606020202030204" pitchFamily="34" charset="0"/>
              </a:rPr>
              <a:t>communicating</a:t>
            </a:r>
            <a:r>
              <a:rPr lang="en-US" sz="1100" dirty="0">
                <a:latin typeface="Arial Narrow" panose="020B0606020202030204" pitchFamily="34" charset="0"/>
              </a:rPr>
              <a:t> the </a:t>
            </a:r>
            <a:r>
              <a:rPr lang="en-US" sz="1100" b="1" dirty="0">
                <a:latin typeface="Arial Narrow" panose="020B0606020202030204" pitchFamily="34" charset="0"/>
              </a:rPr>
              <a:t>emotions</a:t>
            </a:r>
            <a:r>
              <a:rPr lang="en-US" sz="1100" dirty="0">
                <a:latin typeface="Arial Narrow" panose="020B0606020202030204" pitchFamily="34" charset="0"/>
              </a:rPr>
              <a:t> of a character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CB521F8-5BDB-40B9-B4E1-99AD1695049D}"/>
              </a:ext>
            </a:extLst>
          </p:cNvPr>
          <p:cNvSpPr txBox="1"/>
          <p:nvPr/>
        </p:nvSpPr>
        <p:spPr>
          <a:xfrm>
            <a:off x="4677307" y="10114926"/>
            <a:ext cx="1194369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Vocal Skills</a:t>
            </a:r>
            <a:br>
              <a:rPr lang="en-US" sz="1100" b="1" dirty="0">
                <a:latin typeface="Arial Narrow" panose="020B0606020202030204" pitchFamily="34" charset="0"/>
              </a:rPr>
            </a:br>
            <a:r>
              <a:rPr lang="en-US" sz="1100" i="1" dirty="0">
                <a:latin typeface="Arial Narrow" panose="020B0606020202030204" pitchFamily="34" charset="0"/>
              </a:rPr>
              <a:t>Volume, Pace and Tone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C6A564C-2453-4F34-AB0D-BAEF6E09EC52}"/>
              </a:ext>
            </a:extLst>
          </p:cNvPr>
          <p:cNvSpPr txBox="1"/>
          <p:nvPr/>
        </p:nvSpPr>
        <p:spPr>
          <a:xfrm>
            <a:off x="3080387" y="10101786"/>
            <a:ext cx="1494925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Physical Skills</a:t>
            </a:r>
            <a:br>
              <a:rPr lang="en-US" sz="1100" b="1" dirty="0">
                <a:latin typeface="Arial Narrow" panose="020B0606020202030204" pitchFamily="34" charset="0"/>
              </a:rPr>
            </a:br>
            <a:r>
              <a:rPr lang="en-US" sz="1100" dirty="0">
                <a:latin typeface="Arial Narrow" panose="020B0606020202030204" pitchFamily="34" charset="0"/>
              </a:rPr>
              <a:t>Facial Expression, Levels, Gestures, Space</a:t>
            </a:r>
            <a:endParaRPr lang="en-US" sz="1100" i="1" dirty="0">
              <a:latin typeface="Arial Narrow" panose="020B060602020203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0BC8122-91BE-47B7-BFC1-6C5846359A4A}"/>
              </a:ext>
            </a:extLst>
          </p:cNvPr>
          <p:cNvSpPr txBox="1"/>
          <p:nvPr/>
        </p:nvSpPr>
        <p:spPr>
          <a:xfrm>
            <a:off x="78260" y="11557566"/>
            <a:ext cx="2503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 Narrow" panose="020B0606020202030204" pitchFamily="34" charset="0"/>
              </a:rPr>
              <a:t>Students will create a group performance demonstrating their understanding of 5 key emotions through the application of physical and vocal skills in role. </a:t>
            </a:r>
            <a:endParaRPr lang="en-US" sz="1000" i="1" dirty="0">
              <a:latin typeface="Arial Narrow" panose="020B060602020203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9A1785A-BB3F-456F-8409-AE5D96838C4C}"/>
              </a:ext>
            </a:extLst>
          </p:cNvPr>
          <p:cNvSpPr txBox="1"/>
          <p:nvPr/>
        </p:nvSpPr>
        <p:spPr>
          <a:xfrm>
            <a:off x="1736928" y="9602459"/>
            <a:ext cx="76966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i="1" dirty="0">
                <a:latin typeface="Arial Narrow" panose="020B0606020202030204" pitchFamily="34" charset="0"/>
              </a:rPr>
              <a:t>Rotation 2: </a:t>
            </a:r>
            <a:br>
              <a:rPr lang="en-US" sz="1050" i="1" dirty="0">
                <a:latin typeface="Arial Narrow" panose="020B0606020202030204" pitchFamily="34" charset="0"/>
              </a:rPr>
            </a:br>
            <a:r>
              <a:rPr lang="en-US" sz="1050" i="1" dirty="0">
                <a:latin typeface="Arial Narrow" panose="020B0606020202030204" pitchFamily="34" charset="0"/>
              </a:rPr>
              <a:t>Commedia </a:t>
            </a:r>
            <a:r>
              <a:rPr lang="en-US" sz="1050" i="1" dirty="0" err="1">
                <a:latin typeface="Arial Narrow" panose="020B0606020202030204" pitchFamily="34" charset="0"/>
              </a:rPr>
              <a:t>Dell’Arte</a:t>
            </a:r>
            <a:r>
              <a:rPr lang="en-US" sz="1050" i="1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20E125A-AFD3-4FC9-84FE-5863D36A2F13}"/>
              </a:ext>
            </a:extLst>
          </p:cNvPr>
          <p:cNvSpPr txBox="1"/>
          <p:nvPr/>
        </p:nvSpPr>
        <p:spPr>
          <a:xfrm>
            <a:off x="1257578" y="7729508"/>
            <a:ext cx="18366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Students will create and group performance using the </a:t>
            </a:r>
            <a:r>
              <a:rPr lang="en-US" sz="1100" b="1" dirty="0">
                <a:latin typeface="Arial Narrow" panose="020B0606020202030204" pitchFamily="34" charset="0"/>
              </a:rPr>
              <a:t>archetypal characters </a:t>
            </a:r>
            <a:r>
              <a:rPr lang="en-US" sz="1100" dirty="0">
                <a:latin typeface="Arial Narrow" panose="020B0606020202030204" pitchFamily="34" charset="0"/>
              </a:rPr>
              <a:t>of the theatre of commedia .</a:t>
            </a:r>
            <a:endParaRPr lang="en-US" sz="1100" i="1" dirty="0">
              <a:latin typeface="Arial Narrow" panose="020B060602020203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E20A53B-15D6-4FFF-8157-1DFB41278072}"/>
              </a:ext>
            </a:extLst>
          </p:cNvPr>
          <p:cNvSpPr txBox="1"/>
          <p:nvPr/>
        </p:nvSpPr>
        <p:spPr>
          <a:xfrm>
            <a:off x="4767344" y="9455566"/>
            <a:ext cx="1054364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The effect of using  </a:t>
            </a:r>
            <a:r>
              <a:rPr lang="en-US" sz="1100" b="1" dirty="0">
                <a:latin typeface="Arial Narrow" panose="020B0606020202030204" pitchFamily="34" charset="0"/>
              </a:rPr>
              <a:t>Mannerisms </a:t>
            </a:r>
          </a:p>
          <a:p>
            <a:pPr algn="ctr"/>
            <a:endParaRPr lang="en-US" sz="1100" dirty="0">
              <a:latin typeface="Arial Narrow" panose="020B060602020203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3969098-90A4-4FE9-83AB-D4D4E42DD95D}"/>
              </a:ext>
            </a:extLst>
          </p:cNvPr>
          <p:cNvSpPr txBox="1"/>
          <p:nvPr/>
        </p:nvSpPr>
        <p:spPr>
          <a:xfrm>
            <a:off x="118058" y="8940497"/>
            <a:ext cx="956472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Acting Style</a:t>
            </a:r>
          </a:p>
          <a:p>
            <a:pPr algn="ctr"/>
            <a:r>
              <a:rPr lang="en-US" sz="1100" dirty="0">
                <a:latin typeface="Arial Narrow" panose="020B0606020202030204" pitchFamily="34" charset="0"/>
              </a:rPr>
              <a:t>Focus on elements of </a:t>
            </a:r>
            <a:r>
              <a:rPr lang="en-US" sz="1100" b="1" dirty="0">
                <a:latin typeface="Arial Narrow" panose="020B0606020202030204" pitchFamily="34" charset="0"/>
              </a:rPr>
              <a:t>mime</a:t>
            </a:r>
            <a:r>
              <a:rPr lang="en-US" sz="1100" dirty="0">
                <a:latin typeface="Arial Narrow" panose="020B0606020202030204" pitchFamily="34" charset="0"/>
              </a:rPr>
              <a:t>, </a:t>
            </a:r>
            <a:r>
              <a:rPr lang="en-US" sz="1100" b="1" dirty="0">
                <a:latin typeface="Arial Narrow" panose="020B0606020202030204" pitchFamily="34" charset="0"/>
              </a:rPr>
              <a:t>non-verbal communication </a:t>
            </a:r>
            <a:r>
              <a:rPr lang="en-US" sz="1100" dirty="0">
                <a:latin typeface="Arial Narrow" panose="020B0606020202030204" pitchFamily="34" charset="0"/>
              </a:rPr>
              <a:t>and </a:t>
            </a:r>
            <a:r>
              <a:rPr lang="en-US" sz="1100" b="1" dirty="0">
                <a:latin typeface="Arial Narrow" panose="020B0606020202030204" pitchFamily="34" charset="0"/>
              </a:rPr>
              <a:t>slap-stick comedy 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7B64D7B-CF3B-41F7-B109-817738D66075}"/>
              </a:ext>
            </a:extLst>
          </p:cNvPr>
          <p:cNvSpPr txBox="1"/>
          <p:nvPr/>
        </p:nvSpPr>
        <p:spPr>
          <a:xfrm>
            <a:off x="140441" y="7891999"/>
            <a:ext cx="110880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Characterisation</a:t>
            </a:r>
            <a:br>
              <a:rPr lang="en-US" sz="1100" b="1" dirty="0">
                <a:latin typeface="Arial Narrow" panose="020B0606020202030204" pitchFamily="34" charset="0"/>
              </a:rPr>
            </a:br>
            <a:r>
              <a:rPr lang="en-US" sz="1100" dirty="0">
                <a:latin typeface="Arial Narrow" panose="020B0606020202030204" pitchFamily="34" charset="0"/>
              </a:rPr>
              <a:t>How to show </a:t>
            </a:r>
            <a:r>
              <a:rPr lang="en-US" sz="1100" b="1" dirty="0">
                <a:latin typeface="Arial Narrow" panose="020B0606020202030204" pitchFamily="34" charset="0"/>
              </a:rPr>
              <a:t>status</a:t>
            </a:r>
            <a:r>
              <a:rPr lang="en-US" sz="1100" dirty="0">
                <a:latin typeface="Arial Narrow" panose="020B0606020202030204" pitchFamily="34" charset="0"/>
              </a:rPr>
              <a:t> through the body and build a character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390833C-8825-4BF7-837F-A550BA2111C5}"/>
              </a:ext>
            </a:extLst>
          </p:cNvPr>
          <p:cNvSpPr txBox="1"/>
          <p:nvPr/>
        </p:nvSpPr>
        <p:spPr>
          <a:xfrm>
            <a:off x="3423706" y="9353292"/>
            <a:ext cx="125018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i="1" dirty="0">
                <a:latin typeface="Arial Narrow" panose="020B0606020202030204" pitchFamily="34" charset="0"/>
              </a:rPr>
              <a:t>Rotation 3: </a:t>
            </a:r>
            <a:br>
              <a:rPr lang="en-US" sz="1050" i="1" dirty="0">
                <a:latin typeface="Arial Narrow" panose="020B0606020202030204" pitchFamily="34" charset="0"/>
              </a:rPr>
            </a:br>
            <a:r>
              <a:rPr lang="en-US" sz="1050" i="1" dirty="0">
                <a:latin typeface="Arial Narrow" panose="020B0606020202030204" pitchFamily="34" charset="0"/>
              </a:rPr>
              <a:t>Page to Stage</a:t>
            </a:r>
          </a:p>
          <a:p>
            <a:pPr algn="ctr"/>
            <a:r>
              <a:rPr lang="en-US" sz="1050" i="1" dirty="0">
                <a:latin typeface="Arial Narrow" panose="020B0606020202030204" pitchFamily="34" charset="0"/>
              </a:rPr>
              <a:t>‘The Curious Incident’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9F1A75D-30B0-4BD2-AD9B-D789F29B51EF}"/>
              </a:ext>
            </a:extLst>
          </p:cNvPr>
          <p:cNvSpPr/>
          <p:nvPr/>
        </p:nvSpPr>
        <p:spPr>
          <a:xfrm>
            <a:off x="5169856" y="7661097"/>
            <a:ext cx="1998993" cy="863496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0D48D18-0B23-49AC-87CD-C3832FEBE3DB}"/>
              </a:ext>
            </a:extLst>
          </p:cNvPr>
          <p:cNvSpPr txBox="1"/>
          <p:nvPr/>
        </p:nvSpPr>
        <p:spPr>
          <a:xfrm>
            <a:off x="3089854" y="7866330"/>
            <a:ext cx="2031431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Using text to create performance</a:t>
            </a:r>
          </a:p>
          <a:p>
            <a:pPr algn="ctr"/>
            <a:r>
              <a:rPr lang="en-US" sz="1100" dirty="0">
                <a:latin typeface="Arial Narrow" panose="020B0606020202030204" pitchFamily="34" charset="0"/>
              </a:rPr>
              <a:t>Focus on </a:t>
            </a:r>
            <a:r>
              <a:rPr lang="en-US" sz="1100" b="1" dirty="0">
                <a:latin typeface="Arial Narrow" panose="020B0606020202030204" pitchFamily="34" charset="0"/>
              </a:rPr>
              <a:t>spoken dialogue</a:t>
            </a:r>
            <a:r>
              <a:rPr lang="en-US" sz="1100" dirty="0">
                <a:latin typeface="Arial Narrow" panose="020B0606020202030204" pitchFamily="34" charset="0"/>
              </a:rPr>
              <a:t>, use of </a:t>
            </a:r>
            <a:r>
              <a:rPr lang="en-US" sz="1100" b="1" dirty="0">
                <a:latin typeface="Arial Narrow" panose="020B0606020202030204" pitchFamily="34" charset="0"/>
              </a:rPr>
              <a:t>voice</a:t>
            </a:r>
            <a:r>
              <a:rPr lang="en-US" sz="1100" dirty="0">
                <a:latin typeface="Arial Narrow" panose="020B0606020202030204" pitchFamily="34" charset="0"/>
              </a:rPr>
              <a:t> and </a:t>
            </a:r>
            <a:r>
              <a:rPr lang="en-US" sz="1100" b="1" dirty="0">
                <a:latin typeface="Arial Narrow" panose="020B0606020202030204" pitchFamily="34" charset="0"/>
              </a:rPr>
              <a:t>stage directions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DFA91AE-7FB2-4357-8989-CFD52F0EB50B}"/>
              </a:ext>
            </a:extLst>
          </p:cNvPr>
          <p:cNvSpPr txBox="1"/>
          <p:nvPr/>
        </p:nvSpPr>
        <p:spPr>
          <a:xfrm>
            <a:off x="5106815" y="7618505"/>
            <a:ext cx="209475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Students will perform a scene from the play using a range of drama techniques; </a:t>
            </a:r>
            <a:r>
              <a:rPr lang="en-US" sz="1100" b="1" dirty="0">
                <a:latin typeface="Arial Narrow" panose="020B0606020202030204" pitchFamily="34" charset="0"/>
              </a:rPr>
              <a:t>still image, role-play, soundscape </a:t>
            </a:r>
            <a:r>
              <a:rPr lang="en-US" sz="1100" dirty="0">
                <a:latin typeface="Arial Narrow" panose="020B0606020202030204" pitchFamily="34" charset="0"/>
              </a:rPr>
              <a:t>and</a:t>
            </a:r>
            <a:r>
              <a:rPr lang="en-US" sz="1100" b="1" dirty="0">
                <a:latin typeface="Arial Narrow" panose="020B0606020202030204" pitchFamily="34" charset="0"/>
              </a:rPr>
              <a:t> split-screen </a:t>
            </a:r>
            <a:r>
              <a:rPr lang="en-US" sz="1100" dirty="0">
                <a:latin typeface="Arial Narrow" panose="020B0606020202030204" pitchFamily="34" charset="0"/>
              </a:rPr>
              <a:t>to structure their performance</a:t>
            </a:r>
            <a:endParaRPr lang="en-US" sz="1100" i="1" dirty="0">
              <a:latin typeface="Arial Narrow" panose="020B060602020203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BD367C4-B7C6-4878-A443-EC3C72CC4D3F}"/>
              </a:ext>
            </a:extLst>
          </p:cNvPr>
          <p:cNvSpPr/>
          <p:nvPr/>
        </p:nvSpPr>
        <p:spPr>
          <a:xfrm>
            <a:off x="4770081" y="9456021"/>
            <a:ext cx="1028767" cy="597504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D9554C20-A519-45DC-807C-9BAF9855121A}"/>
              </a:ext>
            </a:extLst>
          </p:cNvPr>
          <p:cNvSpPr/>
          <p:nvPr/>
        </p:nvSpPr>
        <p:spPr>
          <a:xfrm>
            <a:off x="3154796" y="10039055"/>
            <a:ext cx="1334240" cy="729892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40937B46-91EB-40A3-B119-1BEDEECA80DC}"/>
              </a:ext>
            </a:extLst>
          </p:cNvPr>
          <p:cNvSpPr/>
          <p:nvPr/>
        </p:nvSpPr>
        <p:spPr>
          <a:xfrm>
            <a:off x="3481337" y="9339568"/>
            <a:ext cx="1148293" cy="593786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AB56D0E-4011-4671-8854-F780A634768E}"/>
              </a:ext>
            </a:extLst>
          </p:cNvPr>
          <p:cNvSpPr/>
          <p:nvPr/>
        </p:nvSpPr>
        <p:spPr>
          <a:xfrm>
            <a:off x="1764073" y="9522404"/>
            <a:ext cx="735738" cy="723954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78437C0-54B4-4B89-9EE2-C4D32F12E757}"/>
              </a:ext>
            </a:extLst>
          </p:cNvPr>
          <p:cNvSpPr/>
          <p:nvPr/>
        </p:nvSpPr>
        <p:spPr>
          <a:xfrm>
            <a:off x="3118771" y="7853707"/>
            <a:ext cx="1939473" cy="633189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C0D6B47-370D-4868-8062-2C4AF0F48BA0}"/>
              </a:ext>
            </a:extLst>
          </p:cNvPr>
          <p:cNvSpPr/>
          <p:nvPr/>
        </p:nvSpPr>
        <p:spPr>
          <a:xfrm>
            <a:off x="1319037" y="7742664"/>
            <a:ext cx="1645960" cy="784353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7140F10-D497-49C5-BF45-81FD6EAF5589}"/>
              </a:ext>
            </a:extLst>
          </p:cNvPr>
          <p:cNvSpPr/>
          <p:nvPr/>
        </p:nvSpPr>
        <p:spPr>
          <a:xfrm>
            <a:off x="146229" y="7877469"/>
            <a:ext cx="1061805" cy="936312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A93C9F9-6BEC-4CA0-A8B8-D428EEC8DBBF}"/>
              </a:ext>
            </a:extLst>
          </p:cNvPr>
          <p:cNvSpPr/>
          <p:nvPr/>
        </p:nvSpPr>
        <p:spPr>
          <a:xfrm>
            <a:off x="136233" y="8974443"/>
            <a:ext cx="881946" cy="1364398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778E3D3-928B-46EE-860F-5990E262D9E8}"/>
              </a:ext>
            </a:extLst>
          </p:cNvPr>
          <p:cNvSpPr/>
          <p:nvPr/>
        </p:nvSpPr>
        <p:spPr>
          <a:xfrm>
            <a:off x="115914" y="11596562"/>
            <a:ext cx="2398766" cy="628586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083F9931-2180-48D2-A047-0F4F2DD058B3}"/>
              </a:ext>
            </a:extLst>
          </p:cNvPr>
          <p:cNvSpPr/>
          <p:nvPr/>
        </p:nvSpPr>
        <p:spPr>
          <a:xfrm>
            <a:off x="7243861" y="9919586"/>
            <a:ext cx="770615" cy="764250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A7AF473E-0072-4959-B44D-66BB49B25323}"/>
              </a:ext>
            </a:extLst>
          </p:cNvPr>
          <p:cNvSpPr/>
          <p:nvPr/>
        </p:nvSpPr>
        <p:spPr>
          <a:xfrm>
            <a:off x="3507093" y="11672959"/>
            <a:ext cx="4639185" cy="555908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E816DFA-0E65-4728-A76E-CD3F1968A528}"/>
              </a:ext>
            </a:extLst>
          </p:cNvPr>
          <p:cNvSpPr/>
          <p:nvPr/>
        </p:nvSpPr>
        <p:spPr>
          <a:xfrm>
            <a:off x="6071647" y="9989077"/>
            <a:ext cx="1067780" cy="721905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291DFFB-0B8C-4A07-ADB3-AC2F17D4B8BD}"/>
              </a:ext>
            </a:extLst>
          </p:cNvPr>
          <p:cNvSpPr/>
          <p:nvPr/>
        </p:nvSpPr>
        <p:spPr>
          <a:xfrm>
            <a:off x="4759145" y="10141620"/>
            <a:ext cx="1034775" cy="573469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BF97C2A7-E9F8-4A12-B29A-ECD769F7F2D9}"/>
              </a:ext>
            </a:extLst>
          </p:cNvPr>
          <p:cNvCxnSpPr>
            <a:cxnSpLocks/>
            <a:stCxn id="96" idx="2"/>
          </p:cNvCxnSpPr>
          <p:nvPr/>
        </p:nvCxnSpPr>
        <p:spPr>
          <a:xfrm flipH="1">
            <a:off x="7489722" y="10683836"/>
            <a:ext cx="139447" cy="431551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61CC680E-F3C6-4B48-99AE-F311CE148705}"/>
              </a:ext>
            </a:extLst>
          </p:cNvPr>
          <p:cNvCxnSpPr>
            <a:cxnSpLocks/>
          </p:cNvCxnSpPr>
          <p:nvPr/>
        </p:nvCxnSpPr>
        <p:spPr>
          <a:xfrm flipV="1">
            <a:off x="2164145" y="11092008"/>
            <a:ext cx="589473" cy="505807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65846131-1D63-436A-B61F-1D5250ECCC1A}"/>
              </a:ext>
            </a:extLst>
          </p:cNvPr>
          <p:cNvCxnSpPr>
            <a:cxnSpLocks/>
            <a:stCxn id="92" idx="2"/>
          </p:cNvCxnSpPr>
          <p:nvPr/>
        </p:nvCxnSpPr>
        <p:spPr>
          <a:xfrm flipH="1">
            <a:off x="2022315" y="8527017"/>
            <a:ext cx="119702" cy="426147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A2B05481-35E6-4370-8F7F-F4C1B2870495}"/>
              </a:ext>
            </a:extLst>
          </p:cNvPr>
          <p:cNvCxnSpPr>
            <a:cxnSpLocks/>
            <a:stCxn id="88" idx="0"/>
          </p:cNvCxnSpPr>
          <p:nvPr/>
        </p:nvCxnSpPr>
        <p:spPr>
          <a:xfrm flipH="1" flipV="1">
            <a:off x="3868518" y="8966784"/>
            <a:ext cx="186966" cy="372784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0502DC80-C13F-4041-B494-54E7BFAA7EDB}"/>
              </a:ext>
            </a:extLst>
          </p:cNvPr>
          <p:cNvCxnSpPr>
            <a:cxnSpLocks/>
          </p:cNvCxnSpPr>
          <p:nvPr/>
        </p:nvCxnSpPr>
        <p:spPr>
          <a:xfrm>
            <a:off x="6589663" y="8532800"/>
            <a:ext cx="336020" cy="402901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1C74E041-57DE-47FC-B35C-B860E030D6D8}"/>
              </a:ext>
            </a:extLst>
          </p:cNvPr>
          <p:cNvCxnSpPr>
            <a:cxnSpLocks/>
            <a:stCxn id="90" idx="1"/>
          </p:cNvCxnSpPr>
          <p:nvPr/>
        </p:nvCxnSpPr>
        <p:spPr>
          <a:xfrm flipH="1">
            <a:off x="1295981" y="9884381"/>
            <a:ext cx="468092" cy="343665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DBCD3279-3DE3-49AB-BDD1-6100943C8BCF}"/>
              </a:ext>
            </a:extLst>
          </p:cNvPr>
          <p:cNvCxnSpPr>
            <a:cxnSpLocks/>
          </p:cNvCxnSpPr>
          <p:nvPr/>
        </p:nvCxnSpPr>
        <p:spPr>
          <a:xfrm>
            <a:off x="1022022" y="9462915"/>
            <a:ext cx="268407" cy="248993"/>
          </a:xfrm>
          <a:prstGeom prst="line">
            <a:avLst/>
          </a:prstGeom>
          <a:ln w="57150">
            <a:solidFill>
              <a:schemeClr val="accent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1D3A621-E0C2-4485-A769-2DC090AE7F6C}"/>
              </a:ext>
            </a:extLst>
          </p:cNvPr>
          <p:cNvCxnSpPr>
            <a:cxnSpLocks/>
          </p:cNvCxnSpPr>
          <p:nvPr/>
        </p:nvCxnSpPr>
        <p:spPr>
          <a:xfrm flipH="1">
            <a:off x="3761875" y="10774475"/>
            <a:ext cx="40255" cy="348816"/>
          </a:xfrm>
          <a:prstGeom prst="line">
            <a:avLst/>
          </a:prstGeom>
          <a:ln w="57150">
            <a:solidFill>
              <a:schemeClr val="accent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2662ED61-3BC9-4B6F-95DF-915C1159FF98}"/>
              </a:ext>
            </a:extLst>
          </p:cNvPr>
          <p:cNvCxnSpPr>
            <a:cxnSpLocks/>
          </p:cNvCxnSpPr>
          <p:nvPr/>
        </p:nvCxnSpPr>
        <p:spPr>
          <a:xfrm flipH="1">
            <a:off x="5250347" y="10710520"/>
            <a:ext cx="52939" cy="393876"/>
          </a:xfrm>
          <a:prstGeom prst="line">
            <a:avLst/>
          </a:prstGeom>
          <a:ln w="57150">
            <a:solidFill>
              <a:schemeClr val="accent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E99F553A-421D-486E-9F11-2CDA6E292934}"/>
              </a:ext>
            </a:extLst>
          </p:cNvPr>
          <p:cNvCxnSpPr>
            <a:cxnSpLocks/>
          </p:cNvCxnSpPr>
          <p:nvPr/>
        </p:nvCxnSpPr>
        <p:spPr>
          <a:xfrm flipH="1">
            <a:off x="6312678" y="10710982"/>
            <a:ext cx="146386" cy="381026"/>
          </a:xfrm>
          <a:prstGeom prst="line">
            <a:avLst/>
          </a:prstGeom>
          <a:ln w="57150">
            <a:solidFill>
              <a:schemeClr val="accent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C2A60800-534C-43BA-ACEE-A906AC843537}"/>
              </a:ext>
            </a:extLst>
          </p:cNvPr>
          <p:cNvCxnSpPr>
            <a:cxnSpLocks/>
          </p:cNvCxnSpPr>
          <p:nvPr/>
        </p:nvCxnSpPr>
        <p:spPr>
          <a:xfrm>
            <a:off x="1220179" y="8681765"/>
            <a:ext cx="158654" cy="762838"/>
          </a:xfrm>
          <a:prstGeom prst="line">
            <a:avLst/>
          </a:prstGeom>
          <a:ln w="57150">
            <a:solidFill>
              <a:schemeClr val="accent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FAC53CB-4B1D-4599-965E-8B16243BB49E}"/>
              </a:ext>
            </a:extLst>
          </p:cNvPr>
          <p:cNvCxnSpPr>
            <a:cxnSpLocks/>
          </p:cNvCxnSpPr>
          <p:nvPr/>
        </p:nvCxnSpPr>
        <p:spPr>
          <a:xfrm flipV="1">
            <a:off x="5472659" y="8974443"/>
            <a:ext cx="86917" cy="473199"/>
          </a:xfrm>
          <a:prstGeom prst="line">
            <a:avLst/>
          </a:prstGeom>
          <a:ln w="57150">
            <a:solidFill>
              <a:schemeClr val="accent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25821672-80DF-40E5-AA73-B0E846795392}"/>
              </a:ext>
            </a:extLst>
          </p:cNvPr>
          <p:cNvCxnSpPr>
            <a:cxnSpLocks/>
          </p:cNvCxnSpPr>
          <p:nvPr/>
        </p:nvCxnSpPr>
        <p:spPr>
          <a:xfrm>
            <a:off x="4133322" y="8474541"/>
            <a:ext cx="11019" cy="485708"/>
          </a:xfrm>
          <a:prstGeom prst="line">
            <a:avLst/>
          </a:prstGeom>
          <a:ln w="57150">
            <a:solidFill>
              <a:schemeClr val="accent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>
            <a:extLst>
              <a:ext uri="{FF2B5EF4-FFF2-40B4-BE49-F238E27FC236}">
                <a16:creationId xmlns:a16="http://schemas.microsoft.com/office/drawing/2014/main" id="{0A582362-D066-4128-926B-4F7363FBDA55}"/>
              </a:ext>
            </a:extLst>
          </p:cNvPr>
          <p:cNvSpPr txBox="1"/>
          <p:nvPr/>
        </p:nvSpPr>
        <p:spPr>
          <a:xfrm>
            <a:off x="8733700" y="8398122"/>
            <a:ext cx="8046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latin typeface="Arial Narrow" panose="020B0606020202030204" pitchFamily="34" charset="0"/>
              </a:rPr>
              <a:t>Greek Theatre</a:t>
            </a: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Chorus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47A2092E-61CA-408C-91CE-19476C764A58}"/>
              </a:ext>
            </a:extLst>
          </p:cNvPr>
          <p:cNvSpPr txBox="1"/>
          <p:nvPr/>
        </p:nvSpPr>
        <p:spPr>
          <a:xfrm>
            <a:off x="7201800" y="7207912"/>
            <a:ext cx="1091158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Working effectively as an </a:t>
            </a:r>
            <a:r>
              <a:rPr lang="en-US" sz="1100" b="1" dirty="0">
                <a:latin typeface="Arial Narrow" panose="020B0606020202030204" pitchFamily="34" charset="0"/>
              </a:rPr>
              <a:t>ensemble</a:t>
            </a:r>
            <a:r>
              <a:rPr lang="en-US" sz="1100" dirty="0">
                <a:latin typeface="Arial Narrow" panose="020B0606020202030204" pitchFamily="34" charset="0"/>
              </a:rPr>
              <a:t> in </a:t>
            </a:r>
            <a:r>
              <a:rPr lang="en-US" sz="1100" b="1" dirty="0">
                <a:latin typeface="Arial Narrow" panose="020B0606020202030204" pitchFamily="34" charset="0"/>
              </a:rPr>
              <a:t>unison</a:t>
            </a:r>
            <a:r>
              <a:rPr lang="en-US" sz="1100" dirty="0">
                <a:latin typeface="Arial Narrow" panose="020B0606020202030204" pitchFamily="34" charset="0"/>
              </a:rPr>
              <a:t> to communicate an idea</a:t>
            </a:r>
            <a:endParaRPr lang="en-US" sz="1100" i="1" dirty="0">
              <a:latin typeface="Arial Narrow" panose="020B0606020202030204" pitchFamily="34" charset="0"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8941691C-834B-498D-896D-C8F95979C4E2}"/>
              </a:ext>
            </a:extLst>
          </p:cNvPr>
          <p:cNvSpPr txBox="1"/>
          <p:nvPr/>
        </p:nvSpPr>
        <p:spPr>
          <a:xfrm>
            <a:off x="8720100" y="6040962"/>
            <a:ext cx="797332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Choral Movement </a:t>
            </a:r>
            <a:r>
              <a:rPr lang="en-US" sz="1100" dirty="0">
                <a:latin typeface="Arial Narrow" panose="020B0606020202030204" pitchFamily="34" charset="0"/>
              </a:rPr>
              <a:t>and </a:t>
            </a:r>
            <a:r>
              <a:rPr lang="en-US" sz="1100" b="1" dirty="0">
                <a:latin typeface="Arial Narrow" panose="020B0606020202030204" pitchFamily="34" charset="0"/>
              </a:rPr>
              <a:t>Choral Speech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3B7A1ED1-BB01-45EC-AF67-028972CA2B90}"/>
              </a:ext>
            </a:extLst>
          </p:cNvPr>
          <p:cNvSpPr txBox="1"/>
          <p:nvPr/>
        </p:nvSpPr>
        <p:spPr>
          <a:xfrm>
            <a:off x="7949361" y="5726476"/>
            <a:ext cx="717677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Elements of </a:t>
            </a:r>
            <a:r>
              <a:rPr lang="en-US" sz="1100" b="1" i="1" dirty="0">
                <a:latin typeface="Arial Narrow" panose="020B0606020202030204" pitchFamily="34" charset="0"/>
              </a:rPr>
              <a:t>Greek Tragedy</a:t>
            </a:r>
            <a:endParaRPr lang="en-US" sz="1100" i="1" dirty="0">
              <a:latin typeface="Arial Narrow" panose="020B0606020202030204" pitchFamily="34" charset="0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DD1285D6-F351-4EBE-936D-01F5B37A9106}"/>
              </a:ext>
            </a:extLst>
          </p:cNvPr>
          <p:cNvSpPr txBox="1"/>
          <p:nvPr/>
        </p:nvSpPr>
        <p:spPr>
          <a:xfrm>
            <a:off x="5966347" y="5576518"/>
            <a:ext cx="1981837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Total Theatre</a:t>
            </a:r>
          </a:p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Physical Theatre</a:t>
            </a:r>
            <a:r>
              <a:rPr lang="en-US" sz="1100" dirty="0">
                <a:latin typeface="Arial Narrow" panose="020B0606020202030204" pitchFamily="34" charset="0"/>
              </a:rPr>
              <a:t>, </a:t>
            </a:r>
            <a:r>
              <a:rPr lang="en-US" sz="1100" b="1" dirty="0">
                <a:latin typeface="Arial Narrow" panose="020B0606020202030204" pitchFamily="34" charset="0"/>
              </a:rPr>
              <a:t>Mime</a:t>
            </a:r>
            <a:r>
              <a:rPr lang="en-US" sz="1100" dirty="0">
                <a:latin typeface="Arial Narrow" panose="020B0606020202030204" pitchFamily="34" charset="0"/>
              </a:rPr>
              <a:t>, </a:t>
            </a:r>
            <a:r>
              <a:rPr lang="en-US" sz="1100" b="1" dirty="0">
                <a:latin typeface="Arial Narrow" panose="020B0606020202030204" pitchFamily="34" charset="0"/>
              </a:rPr>
              <a:t>Exaggeration</a:t>
            </a:r>
            <a:r>
              <a:rPr lang="en-US" sz="1100" dirty="0">
                <a:latin typeface="Arial Narrow" panose="020B0606020202030204" pitchFamily="34" charset="0"/>
              </a:rPr>
              <a:t>,</a:t>
            </a:r>
            <a:r>
              <a:rPr lang="en-US" sz="1100" b="1" dirty="0">
                <a:latin typeface="Arial Narrow" panose="020B0606020202030204" pitchFamily="34" charset="0"/>
              </a:rPr>
              <a:t> Stylised Movement </a:t>
            </a:r>
            <a:r>
              <a:rPr lang="en-US" sz="1100" dirty="0">
                <a:latin typeface="Arial Narrow" panose="020B0606020202030204" pitchFamily="34" charset="0"/>
              </a:rPr>
              <a:t>and </a:t>
            </a:r>
            <a:r>
              <a:rPr lang="en-US" sz="1100" b="1" dirty="0">
                <a:latin typeface="Arial Narrow" panose="020B0606020202030204" pitchFamily="34" charset="0"/>
              </a:rPr>
              <a:t>Improvisation</a:t>
            </a:r>
            <a:endParaRPr lang="en-US" sz="1100" b="1" i="1" dirty="0">
              <a:latin typeface="Arial Narrow" panose="020B0606020202030204" pitchFamily="34" charset="0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AE4D8975-C0CE-4AB5-83FE-B583AB32C255}"/>
              </a:ext>
            </a:extLst>
          </p:cNvPr>
          <p:cNvSpPr txBox="1"/>
          <p:nvPr/>
        </p:nvSpPr>
        <p:spPr>
          <a:xfrm>
            <a:off x="5389104" y="2805158"/>
            <a:ext cx="20711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Students will perform </a:t>
            </a:r>
            <a:r>
              <a:rPr lang="en-US" sz="1100" b="1" dirty="0">
                <a:latin typeface="Arial Narrow" panose="020B0606020202030204" pitchFamily="34" charset="0"/>
              </a:rPr>
              <a:t>duologue</a:t>
            </a:r>
            <a:r>
              <a:rPr lang="en-US" sz="1100" dirty="0">
                <a:latin typeface="Arial Narrow" panose="020B0606020202030204" pitchFamily="34" charset="0"/>
              </a:rPr>
              <a:t> or group piece in the style of one practitioner; </a:t>
            </a:r>
            <a:r>
              <a:rPr lang="en-US" sz="1100" i="1" dirty="0">
                <a:latin typeface="Arial Narrow" panose="020B0606020202030204" pitchFamily="34" charset="0"/>
              </a:rPr>
              <a:t>‘Two’ </a:t>
            </a:r>
            <a:r>
              <a:rPr lang="en-US" sz="1100" dirty="0">
                <a:latin typeface="Arial Narrow" panose="020B0606020202030204" pitchFamily="34" charset="0"/>
              </a:rPr>
              <a:t>or </a:t>
            </a:r>
            <a:r>
              <a:rPr lang="en-US" sz="1100" i="1" dirty="0">
                <a:latin typeface="Arial Narrow" panose="020B0606020202030204" pitchFamily="34" charset="0"/>
              </a:rPr>
              <a:t>‘Bouncers’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73858763-9370-4A9B-A0C6-F322576733F1}"/>
              </a:ext>
            </a:extLst>
          </p:cNvPr>
          <p:cNvSpPr/>
          <p:nvPr/>
        </p:nvSpPr>
        <p:spPr>
          <a:xfrm>
            <a:off x="4475175" y="5416046"/>
            <a:ext cx="1479839" cy="684539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E1ED674C-7863-4756-BC65-5C7E3438BC1E}"/>
              </a:ext>
            </a:extLst>
          </p:cNvPr>
          <p:cNvSpPr/>
          <p:nvPr/>
        </p:nvSpPr>
        <p:spPr>
          <a:xfrm>
            <a:off x="6051607" y="5620713"/>
            <a:ext cx="1756937" cy="674076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A790F212-3792-4AED-B743-D3FD1D02A325}"/>
              </a:ext>
            </a:extLst>
          </p:cNvPr>
          <p:cNvSpPr/>
          <p:nvPr/>
        </p:nvSpPr>
        <p:spPr>
          <a:xfrm>
            <a:off x="7960301" y="5718434"/>
            <a:ext cx="707914" cy="618754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405A25A0-A810-413C-834A-66F84E0EF0D3}"/>
              </a:ext>
            </a:extLst>
          </p:cNvPr>
          <p:cNvSpPr/>
          <p:nvPr/>
        </p:nvSpPr>
        <p:spPr>
          <a:xfrm>
            <a:off x="8770177" y="6032388"/>
            <a:ext cx="715306" cy="801119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3B596D73-08B5-4511-9951-FFA887EAC41A}"/>
              </a:ext>
            </a:extLst>
          </p:cNvPr>
          <p:cNvSpPr/>
          <p:nvPr/>
        </p:nvSpPr>
        <p:spPr>
          <a:xfrm>
            <a:off x="7271590" y="7232932"/>
            <a:ext cx="959393" cy="1037115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33D50BDF-2A83-4F34-ACF0-83C4A5DAF12A}"/>
              </a:ext>
            </a:extLst>
          </p:cNvPr>
          <p:cNvSpPr/>
          <p:nvPr/>
        </p:nvSpPr>
        <p:spPr>
          <a:xfrm>
            <a:off x="8823253" y="8325859"/>
            <a:ext cx="638969" cy="773890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25D321A3-F9C3-4681-B384-1D8AEC32CB59}"/>
              </a:ext>
            </a:extLst>
          </p:cNvPr>
          <p:cNvCxnSpPr>
            <a:cxnSpLocks/>
            <a:stCxn id="197" idx="0"/>
          </p:cNvCxnSpPr>
          <p:nvPr/>
        </p:nvCxnSpPr>
        <p:spPr>
          <a:xfrm flipH="1" flipV="1">
            <a:off x="8747149" y="7968560"/>
            <a:ext cx="395589" cy="357299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23C4728E-F6DC-49A5-9D83-EC052A70E1C2}"/>
              </a:ext>
            </a:extLst>
          </p:cNvPr>
          <p:cNvCxnSpPr>
            <a:cxnSpLocks/>
          </p:cNvCxnSpPr>
          <p:nvPr/>
        </p:nvCxnSpPr>
        <p:spPr>
          <a:xfrm>
            <a:off x="5798848" y="6080928"/>
            <a:ext cx="292357" cy="490914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E495F084-39DB-48B7-A654-9229604CB970}"/>
              </a:ext>
            </a:extLst>
          </p:cNvPr>
          <p:cNvCxnSpPr>
            <a:cxnSpLocks/>
          </p:cNvCxnSpPr>
          <p:nvPr/>
        </p:nvCxnSpPr>
        <p:spPr>
          <a:xfrm>
            <a:off x="7271590" y="6298837"/>
            <a:ext cx="123350" cy="279327"/>
          </a:xfrm>
          <a:prstGeom prst="line">
            <a:avLst/>
          </a:prstGeom>
          <a:ln w="571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1F0C6638-1E32-4539-BA94-4A30FC563B08}"/>
              </a:ext>
            </a:extLst>
          </p:cNvPr>
          <p:cNvCxnSpPr>
            <a:cxnSpLocks/>
            <a:stCxn id="192" idx="2"/>
          </p:cNvCxnSpPr>
          <p:nvPr/>
        </p:nvCxnSpPr>
        <p:spPr>
          <a:xfrm flipH="1">
            <a:off x="8037732" y="6337188"/>
            <a:ext cx="276526" cy="291993"/>
          </a:xfrm>
          <a:prstGeom prst="line">
            <a:avLst/>
          </a:prstGeom>
          <a:ln w="571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711BC569-1820-403A-AB61-DACD84EAF771}"/>
              </a:ext>
            </a:extLst>
          </p:cNvPr>
          <p:cNvCxnSpPr>
            <a:cxnSpLocks/>
            <a:stCxn id="193" idx="1"/>
          </p:cNvCxnSpPr>
          <p:nvPr/>
        </p:nvCxnSpPr>
        <p:spPr>
          <a:xfrm flipH="1">
            <a:off x="8235283" y="6432948"/>
            <a:ext cx="534894" cy="308481"/>
          </a:xfrm>
          <a:prstGeom prst="line">
            <a:avLst/>
          </a:prstGeom>
          <a:ln w="571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134FA340-1657-4C4F-8B5C-BB20E3814381}"/>
              </a:ext>
            </a:extLst>
          </p:cNvPr>
          <p:cNvCxnSpPr>
            <a:cxnSpLocks/>
          </p:cNvCxnSpPr>
          <p:nvPr/>
        </p:nvCxnSpPr>
        <p:spPr>
          <a:xfrm flipV="1">
            <a:off x="8113383" y="6964259"/>
            <a:ext cx="342709" cy="272408"/>
          </a:xfrm>
          <a:prstGeom prst="line">
            <a:avLst/>
          </a:prstGeom>
          <a:ln w="571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D5E77962-1316-4807-87A2-E6EE64B6375F}"/>
              </a:ext>
            </a:extLst>
          </p:cNvPr>
          <p:cNvCxnSpPr>
            <a:cxnSpLocks/>
          </p:cNvCxnSpPr>
          <p:nvPr/>
        </p:nvCxnSpPr>
        <p:spPr>
          <a:xfrm flipH="1">
            <a:off x="1713278" y="3981467"/>
            <a:ext cx="144455" cy="615313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>
            <a:extLst>
              <a:ext uri="{FF2B5EF4-FFF2-40B4-BE49-F238E27FC236}">
                <a16:creationId xmlns:a16="http://schemas.microsoft.com/office/drawing/2014/main" id="{24D72EFD-8824-487F-A17E-E195B527EEDA}"/>
              </a:ext>
            </a:extLst>
          </p:cNvPr>
          <p:cNvSpPr txBox="1"/>
          <p:nvPr/>
        </p:nvSpPr>
        <p:spPr>
          <a:xfrm>
            <a:off x="4536047" y="4919607"/>
            <a:ext cx="27562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Students will create a piece of physical theatre inspired by Frantic using a text as </a:t>
            </a:r>
            <a:r>
              <a:rPr lang="en-US" sz="1100" b="1" dirty="0">
                <a:latin typeface="Arial Narrow" panose="020B0606020202030204" pitchFamily="34" charset="0"/>
              </a:rPr>
              <a:t>stimulus</a:t>
            </a:r>
            <a:endParaRPr lang="en-US" sz="1100" b="1" i="1" dirty="0">
              <a:latin typeface="Arial Narrow" panose="020B0606020202030204" pitchFamily="34" charset="0"/>
            </a:endParaRP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E688B4A9-94DD-47C1-A419-EE6A71A7F3F4}"/>
              </a:ext>
            </a:extLst>
          </p:cNvPr>
          <p:cNvSpPr txBox="1"/>
          <p:nvPr/>
        </p:nvSpPr>
        <p:spPr>
          <a:xfrm>
            <a:off x="4164427" y="3595670"/>
            <a:ext cx="22029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Storytelling</a:t>
            </a:r>
            <a:r>
              <a:rPr lang="en-US" sz="1100" dirty="0">
                <a:latin typeface="Arial Narrow" panose="020B0606020202030204" pitchFamily="34" charset="0"/>
              </a:rPr>
              <a:t> through movement and risk taking, using a range of devising techniques; </a:t>
            </a:r>
            <a:r>
              <a:rPr lang="en-US" sz="1100" b="1" dirty="0">
                <a:latin typeface="Arial Narrow" panose="020B0606020202030204" pitchFamily="34" charset="0"/>
              </a:rPr>
              <a:t>Chair Duets </a:t>
            </a:r>
            <a:r>
              <a:rPr lang="en-US" sz="1100" dirty="0">
                <a:latin typeface="Arial Narrow" panose="020B0606020202030204" pitchFamily="34" charset="0"/>
              </a:rPr>
              <a:t>and </a:t>
            </a:r>
            <a:r>
              <a:rPr lang="en-US" sz="1100" b="1" dirty="0">
                <a:latin typeface="Arial Narrow" panose="020B0606020202030204" pitchFamily="34" charset="0"/>
              </a:rPr>
              <a:t>Lifts</a:t>
            </a:r>
            <a:endParaRPr lang="en-US" sz="1100" b="1" i="1" dirty="0">
              <a:latin typeface="Arial Narrow" panose="020B0606020202030204" pitchFamily="34" charset="0"/>
            </a:endParaRP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EEF18DC2-0B52-4D34-8D9C-CAF2667F1B93}"/>
              </a:ext>
            </a:extLst>
          </p:cNvPr>
          <p:cNvSpPr/>
          <p:nvPr/>
        </p:nvSpPr>
        <p:spPr>
          <a:xfrm>
            <a:off x="4221384" y="3559826"/>
            <a:ext cx="2036159" cy="660900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E334AAB3-4DA5-41A4-ABD2-5EDFEF6DCC3D}"/>
              </a:ext>
            </a:extLst>
          </p:cNvPr>
          <p:cNvSpPr/>
          <p:nvPr/>
        </p:nvSpPr>
        <p:spPr>
          <a:xfrm>
            <a:off x="2989764" y="3434443"/>
            <a:ext cx="1150098" cy="737793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86942083-C029-45EA-BC01-D1050EFAF072}"/>
              </a:ext>
            </a:extLst>
          </p:cNvPr>
          <p:cNvSpPr/>
          <p:nvPr/>
        </p:nvSpPr>
        <p:spPr>
          <a:xfrm>
            <a:off x="4679102" y="4958305"/>
            <a:ext cx="2468424" cy="362531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8C21D986-1F31-4DF8-BD62-576F7F6CAA03}"/>
              </a:ext>
            </a:extLst>
          </p:cNvPr>
          <p:cNvCxnSpPr>
            <a:cxnSpLocks/>
            <a:stCxn id="415" idx="0"/>
          </p:cNvCxnSpPr>
          <p:nvPr/>
        </p:nvCxnSpPr>
        <p:spPr>
          <a:xfrm flipH="1" flipV="1">
            <a:off x="3734290" y="4582714"/>
            <a:ext cx="48722" cy="380002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24012A4D-5A0F-46AC-AD77-D4FC729C7D55}"/>
              </a:ext>
            </a:extLst>
          </p:cNvPr>
          <p:cNvCxnSpPr>
            <a:cxnSpLocks/>
          </p:cNvCxnSpPr>
          <p:nvPr/>
        </p:nvCxnSpPr>
        <p:spPr>
          <a:xfrm flipV="1">
            <a:off x="6734945" y="4582714"/>
            <a:ext cx="208445" cy="378088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8FC8FB97-9260-4AF9-B70E-CBDA9DC5B309}"/>
              </a:ext>
            </a:extLst>
          </p:cNvPr>
          <p:cNvCxnSpPr>
            <a:cxnSpLocks/>
          </p:cNvCxnSpPr>
          <p:nvPr/>
        </p:nvCxnSpPr>
        <p:spPr>
          <a:xfrm>
            <a:off x="3945341" y="4159177"/>
            <a:ext cx="96412" cy="423537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TextBox 295">
            <a:extLst>
              <a:ext uri="{FF2B5EF4-FFF2-40B4-BE49-F238E27FC236}">
                <a16:creationId xmlns:a16="http://schemas.microsoft.com/office/drawing/2014/main" id="{D118AA04-275F-466E-AF94-294AC928F76A}"/>
              </a:ext>
            </a:extLst>
          </p:cNvPr>
          <p:cNvSpPr txBox="1"/>
          <p:nvPr/>
        </p:nvSpPr>
        <p:spPr>
          <a:xfrm>
            <a:off x="6005073" y="143984"/>
            <a:ext cx="16386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Creating original work in the </a:t>
            </a:r>
            <a:r>
              <a:rPr lang="en-US" sz="1100" b="1" i="1" dirty="0">
                <a:latin typeface="Arial Narrow" panose="020B0606020202030204" pitchFamily="34" charset="0"/>
              </a:rPr>
              <a:t>style</a:t>
            </a:r>
            <a:r>
              <a:rPr lang="en-US" sz="1100" i="1" dirty="0">
                <a:latin typeface="Arial Narrow" panose="020B0606020202030204" pitchFamily="34" charset="0"/>
              </a:rPr>
              <a:t> of any practitioner and influence from their </a:t>
            </a:r>
            <a:r>
              <a:rPr lang="en-US" sz="1100" b="1" i="1" dirty="0">
                <a:latin typeface="Arial Narrow" panose="020B0606020202030204" pitchFamily="34" charset="0"/>
              </a:rPr>
              <a:t>methodologies</a:t>
            </a: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8503496D-1880-42A2-8169-0BFC91F8FDAF}"/>
              </a:ext>
            </a:extLst>
          </p:cNvPr>
          <p:cNvSpPr txBox="1"/>
          <p:nvPr/>
        </p:nvSpPr>
        <p:spPr>
          <a:xfrm>
            <a:off x="5390136" y="959741"/>
            <a:ext cx="108734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Technical Theatre</a:t>
            </a:r>
          </a:p>
          <a:p>
            <a:pPr algn="ctr"/>
            <a:r>
              <a:rPr lang="en-US" sz="1100" dirty="0">
                <a:latin typeface="Arial Narrow" panose="020B0606020202030204" pitchFamily="34" charset="0"/>
              </a:rPr>
              <a:t>Lighting, Staging, Props, Costume and sound</a:t>
            </a:r>
            <a:endParaRPr lang="en-US" sz="1100" i="1" dirty="0">
              <a:latin typeface="Arial Narrow" panose="020B0606020202030204" pitchFamily="34" charset="0"/>
            </a:endParaRPr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A2C102CF-DC2D-44C7-A09F-852E246AEBAB}"/>
              </a:ext>
            </a:extLst>
          </p:cNvPr>
          <p:cNvSpPr/>
          <p:nvPr/>
        </p:nvSpPr>
        <p:spPr>
          <a:xfrm>
            <a:off x="5997836" y="141904"/>
            <a:ext cx="1631333" cy="769441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B09DED0B-93C4-4B87-830E-F042717D804C}"/>
              </a:ext>
            </a:extLst>
          </p:cNvPr>
          <p:cNvSpPr/>
          <p:nvPr/>
        </p:nvSpPr>
        <p:spPr>
          <a:xfrm>
            <a:off x="5421896" y="1002810"/>
            <a:ext cx="978887" cy="863562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67850E3D-AB2B-4E0B-B36B-150800DE231F}"/>
              </a:ext>
            </a:extLst>
          </p:cNvPr>
          <p:cNvCxnSpPr>
            <a:cxnSpLocks/>
          </p:cNvCxnSpPr>
          <p:nvPr/>
        </p:nvCxnSpPr>
        <p:spPr>
          <a:xfrm>
            <a:off x="4705197" y="2005013"/>
            <a:ext cx="3579" cy="365398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760A659B-05A9-4559-A605-30AC8C38ED4A}"/>
              </a:ext>
            </a:extLst>
          </p:cNvPr>
          <p:cNvCxnSpPr>
            <a:cxnSpLocks/>
            <a:stCxn id="301" idx="2"/>
          </p:cNvCxnSpPr>
          <p:nvPr/>
        </p:nvCxnSpPr>
        <p:spPr>
          <a:xfrm>
            <a:off x="5911340" y="1866372"/>
            <a:ext cx="71552" cy="481760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3FBE5FDE-7477-4C31-8AF8-2346A393E6BC}"/>
              </a:ext>
            </a:extLst>
          </p:cNvPr>
          <p:cNvCxnSpPr>
            <a:cxnSpLocks/>
          </p:cNvCxnSpPr>
          <p:nvPr/>
        </p:nvCxnSpPr>
        <p:spPr>
          <a:xfrm flipH="1">
            <a:off x="6477350" y="897275"/>
            <a:ext cx="91735" cy="1439020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Careers service - Leicester College">
            <a:extLst>
              <a:ext uri="{FF2B5EF4-FFF2-40B4-BE49-F238E27FC236}">
                <a16:creationId xmlns:a16="http://schemas.microsoft.com/office/drawing/2014/main" id="{E2D61355-E898-4067-AA72-E2ED9F6E6D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93" r="18140"/>
          <a:stretch/>
        </p:blipFill>
        <p:spPr bwMode="auto">
          <a:xfrm>
            <a:off x="2244156" y="2768978"/>
            <a:ext cx="984124" cy="53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8" name="TextBox 317">
            <a:extLst>
              <a:ext uri="{FF2B5EF4-FFF2-40B4-BE49-F238E27FC236}">
                <a16:creationId xmlns:a16="http://schemas.microsoft.com/office/drawing/2014/main" id="{51508BE7-9FBC-4001-97DA-C348FD17EC22}"/>
              </a:ext>
            </a:extLst>
          </p:cNvPr>
          <p:cNvSpPr txBox="1"/>
          <p:nvPr/>
        </p:nvSpPr>
        <p:spPr>
          <a:xfrm>
            <a:off x="1223253" y="836966"/>
            <a:ext cx="2793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Arial Narrow" panose="020B0606020202030204" pitchFamily="34" charset="0"/>
              </a:rPr>
              <a:t>Drama enables students to build confidence, resilience and to develop focus. Drama promotes opportunities for students to work as part of a group to enhance communication and teamwork effectively. Drama provides students a safe and stimulating environment to encourage their creativity and expression. </a:t>
            </a:r>
            <a:endParaRPr lang="en-GB" sz="1000" b="1" dirty="0">
              <a:latin typeface="Arial Narrow" panose="020B0606020202030204" pitchFamily="34" charset="0"/>
            </a:endParaRP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EFDC8529-6B84-4E5F-A323-225C61C6AA07}"/>
              </a:ext>
            </a:extLst>
          </p:cNvPr>
          <p:cNvSpPr/>
          <p:nvPr/>
        </p:nvSpPr>
        <p:spPr>
          <a:xfrm rot="21020517">
            <a:off x="832204" y="1838140"/>
            <a:ext cx="738151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0"/>
                <a:latin typeface="Arial Narrow" panose="020B0606020202030204" pitchFamily="34" charset="0"/>
              </a:rPr>
              <a:t>Teacher</a:t>
            </a:r>
            <a:endParaRPr lang="en-US" sz="1400" b="1" cap="none" spc="0" dirty="0">
              <a:ln w="0"/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1132A367-923C-47FC-98DA-C4F2C2287749}"/>
              </a:ext>
            </a:extLst>
          </p:cNvPr>
          <p:cNvSpPr/>
          <p:nvPr/>
        </p:nvSpPr>
        <p:spPr>
          <a:xfrm rot="21020517">
            <a:off x="125983" y="2056119"/>
            <a:ext cx="774571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0"/>
                <a:latin typeface="Arial Narrow" panose="020B0606020202030204" pitchFamily="34" charset="0"/>
              </a:rPr>
              <a:t>Lecturer</a:t>
            </a:r>
            <a:endParaRPr lang="en-US" sz="1400" b="1" cap="none" spc="0" dirty="0">
              <a:ln w="0"/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197AF2CF-0FBB-4458-ABFA-CAE1AFC3A240}"/>
              </a:ext>
            </a:extLst>
          </p:cNvPr>
          <p:cNvSpPr/>
          <p:nvPr/>
        </p:nvSpPr>
        <p:spPr>
          <a:xfrm rot="21020517">
            <a:off x="73776" y="2564924"/>
            <a:ext cx="75052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0"/>
                <a:latin typeface="Arial Narrow" panose="020B0606020202030204" pitchFamily="34" charset="0"/>
              </a:rPr>
              <a:t>Director</a:t>
            </a:r>
            <a:endParaRPr lang="en-US" sz="1400" b="1" cap="none" spc="0" dirty="0">
              <a:ln w="0"/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26" name="Rectangle 325">
            <a:extLst>
              <a:ext uri="{FF2B5EF4-FFF2-40B4-BE49-F238E27FC236}">
                <a16:creationId xmlns:a16="http://schemas.microsoft.com/office/drawing/2014/main" id="{DF8C9B2C-D27A-43F7-AD26-0B5D3D2E64EC}"/>
              </a:ext>
            </a:extLst>
          </p:cNvPr>
          <p:cNvSpPr/>
          <p:nvPr/>
        </p:nvSpPr>
        <p:spPr>
          <a:xfrm rot="21020517">
            <a:off x="754053" y="2426419"/>
            <a:ext cx="108555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0"/>
                <a:solidFill>
                  <a:schemeClr val="tx1"/>
                </a:solidFill>
                <a:latin typeface="Arial Narrow" panose="020B0606020202030204" pitchFamily="34" charset="0"/>
              </a:rPr>
              <a:t>Set Designer</a:t>
            </a:r>
          </a:p>
        </p:txBody>
      </p:sp>
      <p:sp>
        <p:nvSpPr>
          <p:cNvPr id="327" name="Rectangle 326">
            <a:extLst>
              <a:ext uri="{FF2B5EF4-FFF2-40B4-BE49-F238E27FC236}">
                <a16:creationId xmlns:a16="http://schemas.microsoft.com/office/drawing/2014/main" id="{A6E0E3C5-C092-4E7A-BB92-0DC73A93DB1D}"/>
              </a:ext>
            </a:extLst>
          </p:cNvPr>
          <p:cNvSpPr/>
          <p:nvPr/>
        </p:nvSpPr>
        <p:spPr>
          <a:xfrm rot="21020517">
            <a:off x="1136743" y="1976843"/>
            <a:ext cx="148630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0"/>
                <a:solidFill>
                  <a:schemeClr val="tx1"/>
                </a:solidFill>
                <a:latin typeface="Arial Narrow" panose="020B0606020202030204" pitchFamily="34" charset="0"/>
              </a:rPr>
              <a:t>Costume Designer</a:t>
            </a:r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id="{DC0134F9-8DCD-4AB7-8593-8AF93820F0F9}"/>
              </a:ext>
            </a:extLst>
          </p:cNvPr>
          <p:cNvSpPr/>
          <p:nvPr/>
        </p:nvSpPr>
        <p:spPr>
          <a:xfrm rot="21020517">
            <a:off x="164346" y="1156318"/>
            <a:ext cx="56938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0"/>
                <a:latin typeface="Arial Narrow" panose="020B0606020202030204" pitchFamily="34" charset="0"/>
              </a:rPr>
              <a:t>Actor</a:t>
            </a:r>
            <a:endParaRPr lang="en-US" sz="1400" b="1" cap="none" spc="0" dirty="0">
              <a:ln w="0"/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C104BD4E-03EC-4247-B35B-7B509EA657DE}"/>
              </a:ext>
            </a:extLst>
          </p:cNvPr>
          <p:cNvSpPr/>
          <p:nvPr/>
        </p:nvSpPr>
        <p:spPr>
          <a:xfrm rot="21020517">
            <a:off x="94462" y="1644802"/>
            <a:ext cx="1356903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0"/>
                <a:solidFill>
                  <a:schemeClr val="tx1"/>
                </a:solidFill>
                <a:latin typeface="Arial Narrow" panose="020B0606020202030204" pitchFamily="34" charset="0"/>
              </a:rPr>
              <a:t>S</a:t>
            </a:r>
            <a:r>
              <a:rPr lang="en-US" sz="1400" b="1" dirty="0">
                <a:ln w="0"/>
                <a:latin typeface="Arial Narrow" panose="020B0606020202030204" pitchFamily="34" charset="0"/>
              </a:rPr>
              <a:t>tage Manger</a:t>
            </a:r>
            <a:endParaRPr lang="en-US" sz="1400" b="1" cap="none" spc="0" dirty="0">
              <a:ln w="0"/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1DD84F81-4236-4AE3-BD25-F87852EBFCCC}"/>
              </a:ext>
            </a:extLst>
          </p:cNvPr>
          <p:cNvSpPr/>
          <p:nvPr/>
        </p:nvSpPr>
        <p:spPr>
          <a:xfrm rot="21020517">
            <a:off x="199015" y="2781544"/>
            <a:ext cx="124906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0"/>
                <a:latin typeface="Arial Narrow" panose="020B0606020202030204" pitchFamily="34" charset="0"/>
              </a:rPr>
              <a:t>Events Planner</a:t>
            </a:r>
            <a:endParaRPr lang="en-US" sz="1400" b="1" cap="none" spc="0" dirty="0">
              <a:ln w="0"/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972ECDF6-BE52-4ACE-83F5-58486C8E4D22}"/>
              </a:ext>
            </a:extLst>
          </p:cNvPr>
          <p:cNvSpPr/>
          <p:nvPr/>
        </p:nvSpPr>
        <p:spPr>
          <a:xfrm rot="21020517">
            <a:off x="286286" y="2261461"/>
            <a:ext cx="93006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0"/>
                <a:solidFill>
                  <a:schemeClr val="tx1"/>
                </a:solidFill>
                <a:latin typeface="Arial Narrow" panose="020B0606020202030204" pitchFamily="34" charset="0"/>
              </a:rPr>
              <a:t>Playwright</a:t>
            </a:r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F4427500-9FBE-4BCA-99EA-B255C8A84399}"/>
              </a:ext>
            </a:extLst>
          </p:cNvPr>
          <p:cNvSpPr/>
          <p:nvPr/>
        </p:nvSpPr>
        <p:spPr>
          <a:xfrm rot="21020517">
            <a:off x="-13630" y="3017423"/>
            <a:ext cx="226260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0"/>
                <a:latin typeface="Arial Narrow" panose="020B0606020202030204" pitchFamily="34" charset="0"/>
              </a:rPr>
              <a:t>Technician: Lighting &amp; Sound</a:t>
            </a:r>
            <a:endParaRPr lang="en-US" sz="1400" b="1" cap="none" spc="0" dirty="0">
              <a:ln w="0"/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026" name="Picture 2" descr="Inside Out | Disney Movies">
            <a:extLst>
              <a:ext uri="{FF2B5EF4-FFF2-40B4-BE49-F238E27FC236}">
                <a16:creationId xmlns:a16="http://schemas.microsoft.com/office/drawing/2014/main" id="{1E7D21E9-23FE-47A1-AA97-709B47FE5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01373">
            <a:off x="6625405" y="10754742"/>
            <a:ext cx="613381" cy="920072"/>
          </a:xfrm>
          <a:prstGeom prst="rect">
            <a:avLst/>
          </a:prstGeom>
          <a:noFill/>
          <a:effectLst>
            <a:softEdge rad="76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88EDBA9-8424-49C1-8C17-600F06DF5F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872875">
            <a:off x="5405291" y="10813896"/>
            <a:ext cx="691801" cy="691801"/>
          </a:xfrm>
          <a:prstGeom prst="rect">
            <a:avLst/>
          </a:prstGeom>
          <a:effectLst>
            <a:softEdge rad="76200"/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8C3AFD4-C980-4983-8FF3-1D237C4D56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00634" y="11118987"/>
            <a:ext cx="2187804" cy="603048"/>
          </a:xfrm>
          <a:prstGeom prst="rect">
            <a:avLst/>
          </a:prstGeom>
          <a:effectLst>
            <a:softEdge rad="76200"/>
          </a:effec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FD4C9E9-858A-4511-8C13-299263B2D5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94257" y="9536231"/>
            <a:ext cx="1356876" cy="661042"/>
          </a:xfrm>
          <a:prstGeom prst="rect">
            <a:avLst/>
          </a:prstGeom>
          <a:effectLst>
            <a:softEdge rad="76200"/>
          </a:effectLst>
        </p:spPr>
      </p:pic>
      <p:pic>
        <p:nvPicPr>
          <p:cNvPr id="22" name="Picture 4" descr="GCSE Drama - BBC Bitesize">
            <a:extLst>
              <a:ext uri="{FF2B5EF4-FFF2-40B4-BE49-F238E27FC236}">
                <a16:creationId xmlns:a16="http://schemas.microsoft.com/office/drawing/2014/main" id="{39864DF8-64F3-4088-875E-AD04B9235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94663">
            <a:off x="-2258928" y="9496011"/>
            <a:ext cx="200116" cy="112064"/>
          </a:xfrm>
          <a:prstGeom prst="rect">
            <a:avLst/>
          </a:prstGeom>
          <a:noFill/>
          <a:effectLst>
            <a:softEdge rad="76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4" name="Group 213">
            <a:extLst>
              <a:ext uri="{FF2B5EF4-FFF2-40B4-BE49-F238E27FC236}">
                <a16:creationId xmlns:a16="http://schemas.microsoft.com/office/drawing/2014/main" id="{9C548761-550A-4A03-B4C5-CEACFEAC436D}"/>
              </a:ext>
            </a:extLst>
          </p:cNvPr>
          <p:cNvGrpSpPr/>
          <p:nvPr/>
        </p:nvGrpSpPr>
        <p:grpSpPr>
          <a:xfrm>
            <a:off x="1177608" y="10309435"/>
            <a:ext cx="1214980" cy="1234099"/>
            <a:chOff x="1212628" y="4031236"/>
            <a:chExt cx="1214980" cy="1304869"/>
          </a:xfrm>
        </p:grpSpPr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782F84AF-137C-4A15-9C80-3E506E956568}"/>
                </a:ext>
              </a:extLst>
            </p:cNvPr>
            <p:cNvSpPr/>
            <p:nvPr/>
          </p:nvSpPr>
          <p:spPr>
            <a:xfrm>
              <a:off x="1212628" y="4031236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E24FA131-6BF3-4686-BD81-050968DCA7D3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3A1C42D1-E968-4E9C-9C71-D4DDA6BE9A05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pic>
        <p:nvPicPr>
          <p:cNvPr id="24" name="Picture 6" descr="Image result for COMMEDIA DELL'ART masks">
            <a:extLst>
              <a:ext uri="{FF2B5EF4-FFF2-40B4-BE49-F238E27FC236}">
                <a16:creationId xmlns:a16="http://schemas.microsoft.com/office/drawing/2014/main" id="{F78088F0-7B26-499A-ADA5-D266E534D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787" y="9976995"/>
            <a:ext cx="693249" cy="711785"/>
          </a:xfrm>
          <a:prstGeom prst="rect">
            <a:avLst/>
          </a:prstGeom>
          <a:noFill/>
          <a:effectLst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OMMEDIA DELL'ARTE CHARACTERS">
            <a:extLst>
              <a:ext uri="{FF2B5EF4-FFF2-40B4-BE49-F238E27FC236}">
                <a16:creationId xmlns:a16="http://schemas.microsoft.com/office/drawing/2014/main" id="{BADAA291-1BC3-421C-8A75-3B3E147D6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94" y="10392068"/>
            <a:ext cx="562503" cy="1002791"/>
          </a:xfrm>
          <a:prstGeom prst="rect">
            <a:avLst/>
          </a:prstGeom>
          <a:noFill/>
          <a:effectLst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COMMEDIA DELL'ART CHARACTERS HARELQUIN">
            <a:extLst>
              <a:ext uri="{FF2B5EF4-FFF2-40B4-BE49-F238E27FC236}">
                <a16:creationId xmlns:a16="http://schemas.microsoft.com/office/drawing/2014/main" id="{700F428A-B8D0-4275-8FA1-DD5422166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36" y="10520936"/>
            <a:ext cx="531126" cy="94685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lh5.googleusercontent.com/Wkii90SAEny7T9LZSsymUxrqvr6CBuYWfn_AxohyQbJ0Jgs_XTWCHxfK7yjXxYHczMvLjiah0oBPWgKTaYYtXCNraVNer381dDQn5mALLxsaqFu8ulLr3GrmDQSpjO_ba0p9ir_CuA7W1vgAeTzvzPi1b7BPy_2CXTqg7gXjmIJrx0w">
            <a:extLst>
              <a:ext uri="{FF2B5EF4-FFF2-40B4-BE49-F238E27FC236}">
                <a16:creationId xmlns:a16="http://schemas.microsoft.com/office/drawing/2014/main" id="{8DC7D9D5-591C-49D1-93A7-759149BFC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208" y="8687848"/>
            <a:ext cx="422618" cy="80375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lh3.googleusercontent.com/vPPuCFUq4oIuZE7nd9D8B67mmY6T0cyI9K9CqHduQKEVOIyLUg75E2aqvq4BdWCEopWJh-edg42DllrlqnqyvtVzWWjV6is4p6nNagJvuWEgEq6UikXsuahRp3ZkwLqA-sRfyjMImwEi3Z-OTCF9lDpilljJpR0">
            <a:extLst>
              <a:ext uri="{FF2B5EF4-FFF2-40B4-BE49-F238E27FC236}">
                <a16:creationId xmlns:a16="http://schemas.microsoft.com/office/drawing/2014/main" id="{92E1DB52-35A7-47C7-9DCF-88A26B0A0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8185">
            <a:off x="5674824" y="8642500"/>
            <a:ext cx="693543" cy="693543"/>
          </a:xfrm>
          <a:prstGeom prst="rect">
            <a:avLst/>
          </a:prstGeom>
          <a:noFill/>
          <a:effectLst>
            <a:softEdge rad="76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9" name="Group 218">
            <a:extLst>
              <a:ext uri="{FF2B5EF4-FFF2-40B4-BE49-F238E27FC236}">
                <a16:creationId xmlns:a16="http://schemas.microsoft.com/office/drawing/2014/main" id="{9074CA04-CEEE-49D2-91BA-5A6A3FF0F62A}"/>
              </a:ext>
            </a:extLst>
          </p:cNvPr>
          <p:cNvGrpSpPr/>
          <p:nvPr/>
        </p:nvGrpSpPr>
        <p:grpSpPr>
          <a:xfrm>
            <a:off x="2312855" y="8382882"/>
            <a:ext cx="1214980" cy="1234099"/>
            <a:chOff x="1212628" y="4031236"/>
            <a:chExt cx="1214980" cy="1304869"/>
          </a:xfrm>
        </p:grpSpPr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69050802-4AB7-49B1-AD30-51FE14561838}"/>
                </a:ext>
              </a:extLst>
            </p:cNvPr>
            <p:cNvSpPr/>
            <p:nvPr/>
          </p:nvSpPr>
          <p:spPr>
            <a:xfrm>
              <a:off x="1212628" y="4031236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E7CAA956-B44D-4201-BA3F-5F2C240BE35F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D3A9EDB9-3369-4E90-B13C-E373A7414BB1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cxnSp>
        <p:nvCxnSpPr>
          <p:cNvPr id="278" name="Straight Connector 277">
            <a:extLst>
              <a:ext uri="{FF2B5EF4-FFF2-40B4-BE49-F238E27FC236}">
                <a16:creationId xmlns:a16="http://schemas.microsoft.com/office/drawing/2014/main" id="{AABE6033-A7BB-41C1-938A-EE8DCF0AB1BF}"/>
              </a:ext>
            </a:extLst>
          </p:cNvPr>
          <p:cNvCxnSpPr>
            <a:cxnSpLocks/>
          </p:cNvCxnSpPr>
          <p:nvPr/>
        </p:nvCxnSpPr>
        <p:spPr>
          <a:xfrm flipH="1" flipV="1">
            <a:off x="6529659" y="8953164"/>
            <a:ext cx="209209" cy="400128"/>
          </a:xfrm>
          <a:prstGeom prst="line">
            <a:avLst/>
          </a:prstGeom>
          <a:ln w="57150">
            <a:solidFill>
              <a:schemeClr val="accent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Rectangle 279">
            <a:extLst>
              <a:ext uri="{FF2B5EF4-FFF2-40B4-BE49-F238E27FC236}">
                <a16:creationId xmlns:a16="http://schemas.microsoft.com/office/drawing/2014/main" id="{4C58E634-1888-4E71-BB62-FFAAA0054DDF}"/>
              </a:ext>
            </a:extLst>
          </p:cNvPr>
          <p:cNvSpPr/>
          <p:nvPr/>
        </p:nvSpPr>
        <p:spPr>
          <a:xfrm>
            <a:off x="5958218" y="9352807"/>
            <a:ext cx="1340673" cy="458687"/>
          </a:xfrm>
          <a:prstGeom prst="rect">
            <a:avLst/>
          </a:prstGeom>
          <a:ln w="38100" cap="rnd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5A8B750B-F0B0-446A-A2C8-886A1873F46E}"/>
              </a:ext>
            </a:extLst>
          </p:cNvPr>
          <p:cNvSpPr txBox="1"/>
          <p:nvPr/>
        </p:nvSpPr>
        <p:spPr>
          <a:xfrm>
            <a:off x="5925941" y="9341089"/>
            <a:ext cx="138052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Exploration of key </a:t>
            </a:r>
            <a:r>
              <a:rPr lang="en-US" sz="1100" b="1" dirty="0">
                <a:latin typeface="Arial Narrow" panose="020B0606020202030204" pitchFamily="34" charset="0"/>
              </a:rPr>
              <a:t>plot </a:t>
            </a:r>
            <a:r>
              <a:rPr lang="en-US" sz="1100" dirty="0">
                <a:latin typeface="Arial Narrow" panose="020B0606020202030204" pitchFamily="34" charset="0"/>
              </a:rPr>
              <a:t>points and </a:t>
            </a:r>
            <a:r>
              <a:rPr lang="en-US" sz="1100" b="1" dirty="0">
                <a:latin typeface="Arial Narrow" panose="020B0606020202030204" pitchFamily="34" charset="0"/>
              </a:rPr>
              <a:t>narrative</a:t>
            </a:r>
          </a:p>
        </p:txBody>
      </p:sp>
      <p:pic>
        <p:nvPicPr>
          <p:cNvPr id="1040" name="Picture 16" descr="The Curious Incident of the Dog in the Night-Time: Theater Review | Time">
            <a:extLst>
              <a:ext uri="{FF2B5EF4-FFF2-40B4-BE49-F238E27FC236}">
                <a16:creationId xmlns:a16="http://schemas.microsoft.com/office/drawing/2014/main" id="{64381B4E-ACD0-4347-A06A-DF6025550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304" y="8527199"/>
            <a:ext cx="1096801" cy="731382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Untitled Document">
            <a:extLst>
              <a:ext uri="{FF2B5EF4-FFF2-40B4-BE49-F238E27FC236}">
                <a16:creationId xmlns:a16="http://schemas.microsoft.com/office/drawing/2014/main" id="{1ADDAC87-6A93-4643-8D11-F38CA2854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4329">
            <a:off x="8763342" y="5035496"/>
            <a:ext cx="707914" cy="916335"/>
          </a:xfrm>
          <a:prstGeom prst="rect">
            <a:avLst/>
          </a:prstGeom>
          <a:noFill/>
          <a:effectLst>
            <a:softEdge rad="76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The Cathartic Technology of Greek Tragedy - WSJ">
            <a:extLst>
              <a:ext uri="{FF2B5EF4-FFF2-40B4-BE49-F238E27FC236}">
                <a16:creationId xmlns:a16="http://schemas.microsoft.com/office/drawing/2014/main" id="{4CF642F3-453F-492B-ADAC-A36672EBF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09347">
            <a:off x="8373435" y="7104270"/>
            <a:ext cx="982271" cy="73575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DBA658F0-6CE5-4C26-84DF-4B96D02328E6}"/>
              </a:ext>
            </a:extLst>
          </p:cNvPr>
          <p:cNvCxnSpPr>
            <a:cxnSpLocks/>
          </p:cNvCxnSpPr>
          <p:nvPr/>
        </p:nvCxnSpPr>
        <p:spPr>
          <a:xfrm flipV="1">
            <a:off x="7128234" y="6597167"/>
            <a:ext cx="555855" cy="497362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Rectangle 304">
            <a:extLst>
              <a:ext uri="{FF2B5EF4-FFF2-40B4-BE49-F238E27FC236}">
                <a16:creationId xmlns:a16="http://schemas.microsoft.com/office/drawing/2014/main" id="{EA2A827B-122A-4E2E-B861-F6EC765AFBAB}"/>
              </a:ext>
            </a:extLst>
          </p:cNvPr>
          <p:cNvSpPr/>
          <p:nvPr/>
        </p:nvSpPr>
        <p:spPr>
          <a:xfrm>
            <a:off x="6202397" y="7046623"/>
            <a:ext cx="919816" cy="506594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A6CF2CF3-6FE1-4680-8E15-768A50E315A5}"/>
              </a:ext>
            </a:extLst>
          </p:cNvPr>
          <p:cNvSpPr txBox="1"/>
          <p:nvPr/>
        </p:nvSpPr>
        <p:spPr>
          <a:xfrm>
            <a:off x="3744213" y="7148580"/>
            <a:ext cx="113118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 err="1">
                <a:latin typeface="Arial Narrow" panose="020B0606020202030204" pitchFamily="34" charset="0"/>
              </a:rPr>
              <a:t>Noughts</a:t>
            </a:r>
            <a:r>
              <a:rPr lang="en-US" sz="1100" b="1" i="1" dirty="0">
                <a:latin typeface="Arial Narrow" panose="020B0606020202030204" pitchFamily="34" charset="0"/>
              </a:rPr>
              <a:t> and Crosses</a:t>
            </a: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Interpreting Text</a:t>
            </a:r>
          </a:p>
        </p:txBody>
      </p:sp>
      <p:pic>
        <p:nvPicPr>
          <p:cNvPr id="1048" name="Picture 24" descr="Berkoff's Expressionist Theatre — Learning Through Theatre">
            <a:extLst>
              <a:ext uri="{FF2B5EF4-FFF2-40B4-BE49-F238E27FC236}">
                <a16:creationId xmlns:a16="http://schemas.microsoft.com/office/drawing/2014/main" id="{7F901008-083E-438E-94F9-421A174C8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415" y="6359934"/>
            <a:ext cx="667756" cy="669481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9" name="Group 308">
            <a:extLst>
              <a:ext uri="{FF2B5EF4-FFF2-40B4-BE49-F238E27FC236}">
                <a16:creationId xmlns:a16="http://schemas.microsoft.com/office/drawing/2014/main" id="{0F02CE1C-AF2A-445A-B5BB-ED9B851F0A26}"/>
              </a:ext>
            </a:extLst>
          </p:cNvPr>
          <p:cNvGrpSpPr/>
          <p:nvPr/>
        </p:nvGrpSpPr>
        <p:grpSpPr>
          <a:xfrm>
            <a:off x="4751367" y="6190013"/>
            <a:ext cx="1214980" cy="1234099"/>
            <a:chOff x="1212628" y="4031236"/>
            <a:chExt cx="1214980" cy="1304869"/>
          </a:xfrm>
        </p:grpSpPr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38ADE467-963A-4C1B-A195-B09FF2169E15}"/>
                </a:ext>
              </a:extLst>
            </p:cNvPr>
            <p:cNvSpPr/>
            <p:nvPr/>
          </p:nvSpPr>
          <p:spPr>
            <a:xfrm>
              <a:off x="1212628" y="4031236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F2782C35-2246-428B-B07E-50DABD4107F2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CA6F0B1A-AB46-41EC-B3CA-A7DD88F0EBBB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3E43F428-B6BB-4083-888A-6CE3AADC5958}"/>
              </a:ext>
            </a:extLst>
          </p:cNvPr>
          <p:cNvCxnSpPr>
            <a:cxnSpLocks/>
          </p:cNvCxnSpPr>
          <p:nvPr/>
        </p:nvCxnSpPr>
        <p:spPr>
          <a:xfrm flipV="1">
            <a:off x="4419190" y="6612490"/>
            <a:ext cx="125550" cy="531048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Rectangle 321">
            <a:extLst>
              <a:ext uri="{FF2B5EF4-FFF2-40B4-BE49-F238E27FC236}">
                <a16:creationId xmlns:a16="http://schemas.microsoft.com/office/drawing/2014/main" id="{86253418-7D7C-4795-BAFB-C44D87976C92}"/>
              </a:ext>
            </a:extLst>
          </p:cNvPr>
          <p:cNvSpPr/>
          <p:nvPr/>
        </p:nvSpPr>
        <p:spPr>
          <a:xfrm>
            <a:off x="3794760" y="7131205"/>
            <a:ext cx="1018706" cy="606108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120BEA36-84D6-4915-82EB-2482D9F0586E}"/>
              </a:ext>
            </a:extLst>
          </p:cNvPr>
          <p:cNvSpPr txBox="1"/>
          <p:nvPr/>
        </p:nvSpPr>
        <p:spPr>
          <a:xfrm>
            <a:off x="6183784" y="7050079"/>
            <a:ext cx="9637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latin typeface="Arial Narrow" panose="020B0606020202030204" pitchFamily="34" charset="0"/>
              </a:rPr>
              <a:t>Practitioner</a:t>
            </a: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Steven Berkoff</a:t>
            </a:r>
          </a:p>
        </p:txBody>
      </p: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C01848A1-B185-4188-8E3D-899B2AFBC642}"/>
              </a:ext>
            </a:extLst>
          </p:cNvPr>
          <p:cNvCxnSpPr>
            <a:cxnSpLocks/>
          </p:cNvCxnSpPr>
          <p:nvPr/>
        </p:nvCxnSpPr>
        <p:spPr>
          <a:xfrm>
            <a:off x="2515898" y="6156048"/>
            <a:ext cx="230241" cy="387628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F238E0F4-BC3C-4261-AD43-0A962F9B2EBC}"/>
              </a:ext>
            </a:extLst>
          </p:cNvPr>
          <p:cNvGrpSpPr/>
          <p:nvPr/>
        </p:nvGrpSpPr>
        <p:grpSpPr>
          <a:xfrm>
            <a:off x="1063558" y="5804253"/>
            <a:ext cx="1214980" cy="1234099"/>
            <a:chOff x="1212628" y="4031236"/>
            <a:chExt cx="1214980" cy="1304869"/>
          </a:xfrm>
        </p:grpSpPr>
        <p:sp>
          <p:nvSpPr>
            <p:cNvPr id="336" name="Oval 335">
              <a:extLst>
                <a:ext uri="{FF2B5EF4-FFF2-40B4-BE49-F238E27FC236}">
                  <a16:creationId xmlns:a16="http://schemas.microsoft.com/office/drawing/2014/main" id="{A4BF8318-1097-4304-BFEA-211BD57FF2BD}"/>
                </a:ext>
              </a:extLst>
            </p:cNvPr>
            <p:cNvSpPr/>
            <p:nvPr/>
          </p:nvSpPr>
          <p:spPr>
            <a:xfrm>
              <a:off x="1212628" y="4031236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337" name="Oval 336">
              <a:extLst>
                <a:ext uri="{FF2B5EF4-FFF2-40B4-BE49-F238E27FC236}">
                  <a16:creationId xmlns:a16="http://schemas.microsoft.com/office/drawing/2014/main" id="{AD3E6462-2B59-4BEC-9867-0C2EB3B4618A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C7174B59-193B-45BA-B2CF-A9D1178062EB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sp>
        <p:nvSpPr>
          <p:cNvPr id="339" name="TextBox 338">
            <a:extLst>
              <a:ext uri="{FF2B5EF4-FFF2-40B4-BE49-F238E27FC236}">
                <a16:creationId xmlns:a16="http://schemas.microsoft.com/office/drawing/2014/main" id="{80500F53-40DB-461D-A6E4-C6FE1151AF01}"/>
              </a:ext>
            </a:extLst>
          </p:cNvPr>
          <p:cNvSpPr txBox="1"/>
          <p:nvPr/>
        </p:nvSpPr>
        <p:spPr>
          <a:xfrm>
            <a:off x="2255807" y="5573301"/>
            <a:ext cx="9797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latin typeface="Arial Narrow" panose="020B0606020202030204" pitchFamily="34" charset="0"/>
              </a:rPr>
              <a:t>Shakespeare for Schools</a:t>
            </a: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‘Othello’</a:t>
            </a:r>
          </a:p>
        </p:txBody>
      </p:sp>
      <p:sp>
        <p:nvSpPr>
          <p:cNvPr id="340" name="Rectangle 339">
            <a:extLst>
              <a:ext uri="{FF2B5EF4-FFF2-40B4-BE49-F238E27FC236}">
                <a16:creationId xmlns:a16="http://schemas.microsoft.com/office/drawing/2014/main" id="{C7C9CAD2-34B0-498B-9025-DFA680667461}"/>
              </a:ext>
            </a:extLst>
          </p:cNvPr>
          <p:cNvSpPr/>
          <p:nvPr/>
        </p:nvSpPr>
        <p:spPr>
          <a:xfrm>
            <a:off x="2285543" y="5560954"/>
            <a:ext cx="890408" cy="606108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6318295A-704E-4C38-A98E-52718468520D}"/>
              </a:ext>
            </a:extLst>
          </p:cNvPr>
          <p:cNvCxnSpPr>
            <a:cxnSpLocks/>
          </p:cNvCxnSpPr>
          <p:nvPr/>
        </p:nvCxnSpPr>
        <p:spPr>
          <a:xfrm flipV="1">
            <a:off x="857745" y="5407606"/>
            <a:ext cx="426445" cy="8440"/>
          </a:xfrm>
          <a:prstGeom prst="line">
            <a:avLst/>
          </a:prstGeom>
          <a:ln w="571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" name="Rectangle 341">
            <a:extLst>
              <a:ext uri="{FF2B5EF4-FFF2-40B4-BE49-F238E27FC236}">
                <a16:creationId xmlns:a16="http://schemas.microsoft.com/office/drawing/2014/main" id="{7CF2F28D-5513-4CCC-B4D1-0C8BC9826469}"/>
              </a:ext>
            </a:extLst>
          </p:cNvPr>
          <p:cNvSpPr/>
          <p:nvPr/>
        </p:nvSpPr>
        <p:spPr>
          <a:xfrm>
            <a:off x="121189" y="4850426"/>
            <a:ext cx="752184" cy="1047491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6E52905C-4875-4183-B78B-63D3F6E5299A}"/>
              </a:ext>
            </a:extLst>
          </p:cNvPr>
          <p:cNvSpPr txBox="1"/>
          <p:nvPr/>
        </p:nvSpPr>
        <p:spPr>
          <a:xfrm>
            <a:off x="3319884" y="5394896"/>
            <a:ext cx="10312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Creating </a:t>
            </a:r>
            <a:r>
              <a:rPr lang="en-US" sz="1100" b="1" dirty="0">
                <a:latin typeface="Arial Narrow" panose="020B0606020202030204" pitchFamily="34" charset="0"/>
              </a:rPr>
              <a:t>Meaning </a:t>
            </a:r>
            <a:r>
              <a:rPr lang="en-US" sz="1100" dirty="0">
                <a:latin typeface="Arial Narrow" panose="020B0606020202030204" pitchFamily="34" charset="0"/>
              </a:rPr>
              <a:t>and</a:t>
            </a:r>
            <a:r>
              <a:rPr lang="en-US" sz="1100" b="1" dirty="0">
                <a:latin typeface="Arial Narrow" panose="020B0606020202030204" pitchFamily="34" charset="0"/>
              </a:rPr>
              <a:t> Tension</a:t>
            </a:r>
            <a:r>
              <a:rPr lang="en-US" sz="1100" dirty="0">
                <a:latin typeface="Arial Narrow" panose="020B0606020202030204" pitchFamily="34" charset="0"/>
              </a:rPr>
              <a:t> for the audience</a:t>
            </a:r>
          </a:p>
        </p:txBody>
      </p: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C4EA9472-B0D8-4B76-B5D7-6AF9CD34D63A}"/>
              </a:ext>
            </a:extLst>
          </p:cNvPr>
          <p:cNvCxnSpPr>
            <a:cxnSpLocks/>
          </p:cNvCxnSpPr>
          <p:nvPr/>
        </p:nvCxnSpPr>
        <p:spPr>
          <a:xfrm flipV="1">
            <a:off x="3355823" y="6612493"/>
            <a:ext cx="406052" cy="449906"/>
          </a:xfrm>
          <a:prstGeom prst="line">
            <a:avLst/>
          </a:prstGeom>
          <a:ln w="571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6" name="TextBox 345">
            <a:extLst>
              <a:ext uri="{FF2B5EF4-FFF2-40B4-BE49-F238E27FC236}">
                <a16:creationId xmlns:a16="http://schemas.microsoft.com/office/drawing/2014/main" id="{879E3939-6166-40C2-AFB1-8E44F03625A3}"/>
              </a:ext>
            </a:extLst>
          </p:cNvPr>
          <p:cNvSpPr txBox="1"/>
          <p:nvPr/>
        </p:nvSpPr>
        <p:spPr>
          <a:xfrm>
            <a:off x="2587618" y="7026672"/>
            <a:ext cx="120473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  Focus on </a:t>
            </a:r>
            <a:r>
              <a:rPr lang="en-US" sz="1100" b="1" dirty="0">
                <a:latin typeface="Arial Narrow" panose="020B0606020202030204" pitchFamily="34" charset="0"/>
              </a:rPr>
              <a:t>Naturalistic</a:t>
            </a:r>
            <a:r>
              <a:rPr lang="en-US" sz="1100" dirty="0">
                <a:latin typeface="Arial Narrow" panose="020B0606020202030204" pitchFamily="34" charset="0"/>
              </a:rPr>
              <a:t> style  of performance</a:t>
            </a:r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F6BCF457-D002-4A6A-B231-3595D3CD4172}"/>
              </a:ext>
            </a:extLst>
          </p:cNvPr>
          <p:cNvSpPr/>
          <p:nvPr/>
        </p:nvSpPr>
        <p:spPr>
          <a:xfrm>
            <a:off x="2661191" y="7065391"/>
            <a:ext cx="1015883" cy="530732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50" name="Picture 26" descr="Noughts &amp; Crosses (NHB Modern Plays) (Royal Shakespeare Company) eBook :  Blackman, Malorie: Amazon.co.uk: Kindle Store">
            <a:extLst>
              <a:ext uri="{FF2B5EF4-FFF2-40B4-BE49-F238E27FC236}">
                <a16:creationId xmlns:a16="http://schemas.microsoft.com/office/drawing/2014/main" id="{3C486A3A-83F5-4709-9A75-2B541ED92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4947">
            <a:off x="3863316" y="6203972"/>
            <a:ext cx="563566" cy="865588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12359F14-92DC-44BE-A147-D2F79C0854DD}"/>
              </a:ext>
            </a:extLst>
          </p:cNvPr>
          <p:cNvCxnSpPr>
            <a:cxnSpLocks/>
          </p:cNvCxnSpPr>
          <p:nvPr/>
        </p:nvCxnSpPr>
        <p:spPr>
          <a:xfrm flipV="1">
            <a:off x="2340876" y="6581686"/>
            <a:ext cx="171923" cy="511187"/>
          </a:xfrm>
          <a:prstGeom prst="line">
            <a:avLst/>
          </a:prstGeom>
          <a:ln w="571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1" name="Rectangle 360">
            <a:extLst>
              <a:ext uri="{FF2B5EF4-FFF2-40B4-BE49-F238E27FC236}">
                <a16:creationId xmlns:a16="http://schemas.microsoft.com/office/drawing/2014/main" id="{8C4B0E87-CC84-47F1-9D96-05E7EC94DA3E}"/>
              </a:ext>
            </a:extLst>
          </p:cNvPr>
          <p:cNvSpPr/>
          <p:nvPr/>
        </p:nvSpPr>
        <p:spPr>
          <a:xfrm>
            <a:off x="811616" y="7111934"/>
            <a:ext cx="1647633" cy="530732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C9953AE8-7382-4CA0-BC6C-5436867356D1}"/>
              </a:ext>
            </a:extLst>
          </p:cNvPr>
          <p:cNvSpPr txBox="1"/>
          <p:nvPr/>
        </p:nvSpPr>
        <p:spPr>
          <a:xfrm>
            <a:off x="717416" y="7087620"/>
            <a:ext cx="178917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Understanding</a:t>
            </a:r>
            <a:r>
              <a:rPr lang="en-US" sz="1100" b="1" dirty="0">
                <a:latin typeface="Arial Narrow" panose="020B0606020202030204" pitchFamily="34" charset="0"/>
              </a:rPr>
              <a:t> Genre</a:t>
            </a:r>
            <a:r>
              <a:rPr lang="en-US" sz="1100" dirty="0">
                <a:latin typeface="Arial Narrow" panose="020B0606020202030204" pitchFamily="34" charset="0"/>
              </a:rPr>
              <a:t>; elements of Shakespearean</a:t>
            </a:r>
            <a:r>
              <a:rPr lang="en-US" sz="1100" b="1" dirty="0">
                <a:latin typeface="Arial Narrow" panose="020B0606020202030204" pitchFamily="34" charset="0"/>
              </a:rPr>
              <a:t> Tragedy </a:t>
            </a:r>
            <a:r>
              <a:rPr lang="en-US" sz="1100" dirty="0">
                <a:latin typeface="Arial Narrow" panose="020B0606020202030204" pitchFamily="34" charset="0"/>
              </a:rPr>
              <a:t>and </a:t>
            </a:r>
            <a:r>
              <a:rPr lang="en-US" sz="1100" b="1" dirty="0">
                <a:latin typeface="Arial Narrow" panose="020B0606020202030204" pitchFamily="34" charset="0"/>
              </a:rPr>
              <a:t>Themes</a:t>
            </a:r>
          </a:p>
        </p:txBody>
      </p:sp>
      <p:grpSp>
        <p:nvGrpSpPr>
          <p:cNvPr id="1057" name="Group 1056">
            <a:extLst>
              <a:ext uri="{FF2B5EF4-FFF2-40B4-BE49-F238E27FC236}">
                <a16:creationId xmlns:a16="http://schemas.microsoft.com/office/drawing/2014/main" id="{A45AE5E5-B549-40DF-B4C6-FACCB50D3A60}"/>
              </a:ext>
            </a:extLst>
          </p:cNvPr>
          <p:cNvGrpSpPr/>
          <p:nvPr/>
        </p:nvGrpSpPr>
        <p:grpSpPr>
          <a:xfrm>
            <a:off x="100043" y="6154742"/>
            <a:ext cx="853118" cy="609803"/>
            <a:chOff x="146229" y="5596401"/>
            <a:chExt cx="853118" cy="609803"/>
          </a:xfrm>
        </p:grpSpPr>
        <p:sp>
          <p:nvSpPr>
            <p:cNvPr id="368" name="Rectangle 367">
              <a:extLst>
                <a:ext uri="{FF2B5EF4-FFF2-40B4-BE49-F238E27FC236}">
                  <a16:creationId xmlns:a16="http://schemas.microsoft.com/office/drawing/2014/main" id="{1418ABF5-1E03-475D-80CF-02F25152E4FF}"/>
                </a:ext>
              </a:extLst>
            </p:cNvPr>
            <p:cNvSpPr/>
            <p:nvPr/>
          </p:nvSpPr>
          <p:spPr>
            <a:xfrm>
              <a:off x="182049" y="5600096"/>
              <a:ext cx="771112" cy="606108"/>
            </a:xfrm>
            <a:prstGeom prst="rect">
              <a:avLst/>
            </a:prstGeom>
            <a:ln w="38100" cap="rnd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endPara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A16E040D-0BAE-4C42-AFD2-4C91238721DA}"/>
                </a:ext>
              </a:extLst>
            </p:cNvPr>
            <p:cNvSpPr txBox="1"/>
            <p:nvPr/>
          </p:nvSpPr>
          <p:spPr>
            <a:xfrm>
              <a:off x="146229" y="5596401"/>
              <a:ext cx="853118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i="1" dirty="0">
                  <a:latin typeface="Arial Narrow" panose="020B0606020202030204" pitchFamily="34" charset="0"/>
                </a:rPr>
                <a:t>Scripted</a:t>
              </a:r>
            </a:p>
            <a:p>
              <a:pPr algn="ctr"/>
              <a:r>
                <a:rPr lang="en-US" sz="1100" i="1" dirty="0">
                  <a:latin typeface="Arial Narrow" panose="020B0606020202030204" pitchFamily="34" charset="0"/>
                </a:rPr>
                <a:t>‘Blood Brothers’</a:t>
              </a:r>
            </a:p>
          </p:txBody>
        </p:sp>
      </p:grp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BC3D3C39-CC79-4E3D-A36B-EE6F3918F9B1}"/>
              </a:ext>
            </a:extLst>
          </p:cNvPr>
          <p:cNvCxnSpPr>
            <a:cxnSpLocks/>
          </p:cNvCxnSpPr>
          <p:nvPr/>
        </p:nvCxnSpPr>
        <p:spPr>
          <a:xfrm flipV="1">
            <a:off x="770514" y="5656889"/>
            <a:ext cx="508916" cy="497853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1" name="Rectangle 380">
            <a:extLst>
              <a:ext uri="{FF2B5EF4-FFF2-40B4-BE49-F238E27FC236}">
                <a16:creationId xmlns:a16="http://schemas.microsoft.com/office/drawing/2014/main" id="{C42B96B0-F7AB-4A22-80DC-C76F777FE00D}"/>
              </a:ext>
            </a:extLst>
          </p:cNvPr>
          <p:cNvSpPr/>
          <p:nvPr/>
        </p:nvSpPr>
        <p:spPr>
          <a:xfrm>
            <a:off x="3318708" y="5398457"/>
            <a:ext cx="1028468" cy="762565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59FDE316-7476-4856-94E3-73F5705FC999}"/>
              </a:ext>
            </a:extLst>
          </p:cNvPr>
          <p:cNvSpPr txBox="1"/>
          <p:nvPr/>
        </p:nvSpPr>
        <p:spPr>
          <a:xfrm>
            <a:off x="85480" y="4919512"/>
            <a:ext cx="83511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The role of the </a:t>
            </a:r>
            <a:r>
              <a:rPr lang="en-US" sz="1100" b="1" dirty="0">
                <a:latin typeface="Arial Narrow" panose="020B0606020202030204" pitchFamily="34" charset="0"/>
              </a:rPr>
              <a:t>Narrator </a:t>
            </a:r>
            <a:r>
              <a:rPr lang="en-US" sz="1100" dirty="0">
                <a:latin typeface="Arial Narrow" panose="020B0606020202030204" pitchFamily="34" charset="0"/>
              </a:rPr>
              <a:t>and the use of </a:t>
            </a:r>
            <a:r>
              <a:rPr lang="en-US" sz="1100" b="1" dirty="0">
                <a:latin typeface="Arial Narrow" panose="020B0606020202030204" pitchFamily="34" charset="0"/>
              </a:rPr>
              <a:t>Direct Address</a:t>
            </a:r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70615552-AEEB-4A4B-B48D-71335A96FA5F}"/>
              </a:ext>
            </a:extLst>
          </p:cNvPr>
          <p:cNvSpPr/>
          <p:nvPr/>
        </p:nvSpPr>
        <p:spPr>
          <a:xfrm>
            <a:off x="127772" y="4233005"/>
            <a:ext cx="998501" cy="472140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3BB1FCA9-C0A7-4423-9E27-9D5F0EB05A82}"/>
              </a:ext>
            </a:extLst>
          </p:cNvPr>
          <p:cNvSpPr txBox="1"/>
          <p:nvPr/>
        </p:nvSpPr>
        <p:spPr>
          <a:xfrm>
            <a:off x="117535" y="4244005"/>
            <a:ext cx="10491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Foreshadowing</a:t>
            </a:r>
            <a:r>
              <a:rPr lang="en-US" sz="1100" dirty="0">
                <a:latin typeface="Arial Narrow" panose="020B0606020202030204" pitchFamily="34" charset="0"/>
              </a:rPr>
              <a:t> and </a:t>
            </a:r>
            <a:r>
              <a:rPr lang="en-US" sz="1100" b="1" dirty="0">
                <a:latin typeface="Arial Narrow" panose="020B0606020202030204" pitchFamily="34" charset="0"/>
              </a:rPr>
              <a:t>Structure</a:t>
            </a:r>
          </a:p>
        </p:txBody>
      </p:sp>
      <p:cxnSp>
        <p:nvCxnSpPr>
          <p:cNvPr id="395" name="Straight Connector 394">
            <a:extLst>
              <a:ext uri="{FF2B5EF4-FFF2-40B4-BE49-F238E27FC236}">
                <a16:creationId xmlns:a16="http://schemas.microsoft.com/office/drawing/2014/main" id="{7CFA95B9-81C3-4196-B4D1-BF7B4087BDB5}"/>
              </a:ext>
            </a:extLst>
          </p:cNvPr>
          <p:cNvCxnSpPr>
            <a:cxnSpLocks/>
          </p:cNvCxnSpPr>
          <p:nvPr/>
        </p:nvCxnSpPr>
        <p:spPr>
          <a:xfrm>
            <a:off x="1007094" y="4705145"/>
            <a:ext cx="383260" cy="303535"/>
          </a:xfrm>
          <a:prstGeom prst="line">
            <a:avLst/>
          </a:prstGeom>
          <a:ln w="571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0" name="Rectangle 399">
            <a:extLst>
              <a:ext uri="{FF2B5EF4-FFF2-40B4-BE49-F238E27FC236}">
                <a16:creationId xmlns:a16="http://schemas.microsoft.com/office/drawing/2014/main" id="{D9CC9ACD-6571-4403-8B35-903767188002}"/>
              </a:ext>
            </a:extLst>
          </p:cNvPr>
          <p:cNvSpPr/>
          <p:nvPr/>
        </p:nvSpPr>
        <p:spPr>
          <a:xfrm>
            <a:off x="197933" y="3562475"/>
            <a:ext cx="1098010" cy="596702"/>
          </a:xfrm>
          <a:prstGeom prst="rect">
            <a:avLst/>
          </a:prstGeom>
          <a:ln w="38100" cap="rnd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2" name="TextBox 401">
            <a:extLst>
              <a:ext uri="{FF2B5EF4-FFF2-40B4-BE49-F238E27FC236}">
                <a16:creationId xmlns:a16="http://schemas.microsoft.com/office/drawing/2014/main" id="{4213A28D-2C69-419E-981C-3ACE05F5508C}"/>
              </a:ext>
            </a:extLst>
          </p:cNvPr>
          <p:cNvSpPr txBox="1"/>
          <p:nvPr/>
        </p:nvSpPr>
        <p:spPr>
          <a:xfrm>
            <a:off x="129062" y="3567167"/>
            <a:ext cx="122690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The impact of using </a:t>
            </a:r>
            <a:r>
              <a:rPr lang="en-US" sz="1100" b="1" dirty="0">
                <a:latin typeface="Arial Narrow" panose="020B0606020202030204" pitchFamily="34" charset="0"/>
              </a:rPr>
              <a:t>Accent </a:t>
            </a:r>
            <a:r>
              <a:rPr lang="en-US" sz="1100" dirty="0">
                <a:latin typeface="Arial Narrow" panose="020B0606020202030204" pitchFamily="34" charset="0"/>
              </a:rPr>
              <a:t>to show class divide</a:t>
            </a:r>
          </a:p>
        </p:txBody>
      </p:sp>
      <p:cxnSp>
        <p:nvCxnSpPr>
          <p:cNvPr id="403" name="Straight Connector 402">
            <a:extLst>
              <a:ext uri="{FF2B5EF4-FFF2-40B4-BE49-F238E27FC236}">
                <a16:creationId xmlns:a16="http://schemas.microsoft.com/office/drawing/2014/main" id="{20DAE984-FAFB-4F81-915F-68BCB891B405}"/>
              </a:ext>
            </a:extLst>
          </p:cNvPr>
          <p:cNvCxnSpPr>
            <a:cxnSpLocks/>
          </p:cNvCxnSpPr>
          <p:nvPr/>
        </p:nvCxnSpPr>
        <p:spPr>
          <a:xfrm>
            <a:off x="1136510" y="4167331"/>
            <a:ext cx="387091" cy="560116"/>
          </a:xfrm>
          <a:prstGeom prst="line">
            <a:avLst/>
          </a:prstGeom>
          <a:ln w="57150">
            <a:solidFill>
              <a:srgbClr val="0070C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80" name="Picture 30" descr="Blood Brothers musical UK Tour 2021">
            <a:extLst>
              <a:ext uri="{FF2B5EF4-FFF2-40B4-BE49-F238E27FC236}">
                <a16:creationId xmlns:a16="http://schemas.microsoft.com/office/drawing/2014/main" id="{FF2968BC-946C-4959-AE21-542F23EB3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41981">
            <a:off x="1502129" y="4942818"/>
            <a:ext cx="586987" cy="868973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1" name="Picture 32" descr="278 Shakespeare Cartoon Stock Photos and Images - 123RF">
            <a:extLst>
              <a:ext uri="{FF2B5EF4-FFF2-40B4-BE49-F238E27FC236}">
                <a16:creationId xmlns:a16="http://schemas.microsoft.com/office/drawing/2014/main" id="{7C1A317D-7BB2-4F71-AD11-E4F98DE29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19641">
            <a:off x="2734381" y="6208403"/>
            <a:ext cx="802494" cy="845720"/>
          </a:xfrm>
          <a:prstGeom prst="rect">
            <a:avLst/>
          </a:prstGeom>
          <a:noFill/>
          <a:effectLst>
            <a:softEdge rad="101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" name="Rectangle 409">
            <a:extLst>
              <a:ext uri="{FF2B5EF4-FFF2-40B4-BE49-F238E27FC236}">
                <a16:creationId xmlns:a16="http://schemas.microsoft.com/office/drawing/2014/main" id="{A93AEE03-F757-4400-87EE-E6949CCBCB2A}"/>
              </a:ext>
            </a:extLst>
          </p:cNvPr>
          <p:cNvSpPr/>
          <p:nvPr/>
        </p:nvSpPr>
        <p:spPr>
          <a:xfrm>
            <a:off x="1379151" y="3367288"/>
            <a:ext cx="1408031" cy="606108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2" name="TextBox 411">
            <a:extLst>
              <a:ext uri="{FF2B5EF4-FFF2-40B4-BE49-F238E27FC236}">
                <a16:creationId xmlns:a16="http://schemas.microsoft.com/office/drawing/2014/main" id="{471F894A-3B10-4771-BEAF-4E40FF2BFD0B}"/>
              </a:ext>
            </a:extLst>
          </p:cNvPr>
          <p:cNvSpPr txBox="1"/>
          <p:nvPr/>
        </p:nvSpPr>
        <p:spPr>
          <a:xfrm>
            <a:off x="1359746" y="3364265"/>
            <a:ext cx="14883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Students will perform the end scene focusing on </a:t>
            </a:r>
            <a:r>
              <a:rPr lang="en-US" sz="1100" b="1" i="1" dirty="0">
                <a:latin typeface="Arial Narrow" panose="020B0606020202030204" pitchFamily="34" charset="0"/>
              </a:rPr>
              <a:t>Proxemics </a:t>
            </a:r>
          </a:p>
        </p:txBody>
      </p:sp>
      <p:sp>
        <p:nvSpPr>
          <p:cNvPr id="415" name="Rectangle 414">
            <a:extLst>
              <a:ext uri="{FF2B5EF4-FFF2-40B4-BE49-F238E27FC236}">
                <a16:creationId xmlns:a16="http://schemas.microsoft.com/office/drawing/2014/main" id="{B4C97C2C-665F-4537-9625-99D84C9D2237}"/>
              </a:ext>
            </a:extLst>
          </p:cNvPr>
          <p:cNvSpPr/>
          <p:nvPr/>
        </p:nvSpPr>
        <p:spPr>
          <a:xfrm>
            <a:off x="3146833" y="4962716"/>
            <a:ext cx="1272357" cy="373949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7" name="TextBox 416">
            <a:extLst>
              <a:ext uri="{FF2B5EF4-FFF2-40B4-BE49-F238E27FC236}">
                <a16:creationId xmlns:a16="http://schemas.microsoft.com/office/drawing/2014/main" id="{678441C4-8845-40B0-8282-7B222FF7912E}"/>
              </a:ext>
            </a:extLst>
          </p:cNvPr>
          <p:cNvSpPr txBox="1"/>
          <p:nvPr/>
        </p:nvSpPr>
        <p:spPr>
          <a:xfrm>
            <a:off x="3007132" y="4940577"/>
            <a:ext cx="15259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latin typeface="Arial Narrow" panose="020B0606020202030204" pitchFamily="34" charset="0"/>
              </a:rPr>
              <a:t>Physical Theatre</a:t>
            </a: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Theatre Styles</a:t>
            </a:r>
          </a:p>
        </p:txBody>
      </p:sp>
      <p:sp>
        <p:nvSpPr>
          <p:cNvPr id="424" name="TextBox 423">
            <a:extLst>
              <a:ext uri="{FF2B5EF4-FFF2-40B4-BE49-F238E27FC236}">
                <a16:creationId xmlns:a16="http://schemas.microsoft.com/office/drawing/2014/main" id="{C35B19B9-B738-4852-9BC1-3FAFCDB3DA25}"/>
              </a:ext>
            </a:extLst>
          </p:cNvPr>
          <p:cNvSpPr txBox="1"/>
          <p:nvPr/>
        </p:nvSpPr>
        <p:spPr>
          <a:xfrm>
            <a:off x="3013721" y="3432044"/>
            <a:ext cx="11196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Understanding the methodologies of </a:t>
            </a:r>
            <a:r>
              <a:rPr lang="en-US" sz="1100" b="1" i="1" dirty="0">
                <a:latin typeface="Arial Narrow" panose="020B0606020202030204" pitchFamily="34" charset="0"/>
              </a:rPr>
              <a:t>Frantic Assembly</a:t>
            </a:r>
            <a:endParaRPr lang="en-US" sz="1100" i="1" dirty="0">
              <a:latin typeface="Arial Narrow" panose="020B0606020202030204" pitchFamily="34" charset="0"/>
            </a:endParaRPr>
          </a:p>
        </p:txBody>
      </p:sp>
      <p:cxnSp>
        <p:nvCxnSpPr>
          <p:cNvPr id="429" name="Straight Connector 428">
            <a:extLst>
              <a:ext uri="{FF2B5EF4-FFF2-40B4-BE49-F238E27FC236}">
                <a16:creationId xmlns:a16="http://schemas.microsoft.com/office/drawing/2014/main" id="{A9AFA791-4024-4602-9289-9E25B2C02F83}"/>
              </a:ext>
            </a:extLst>
          </p:cNvPr>
          <p:cNvCxnSpPr>
            <a:cxnSpLocks/>
          </p:cNvCxnSpPr>
          <p:nvPr/>
        </p:nvCxnSpPr>
        <p:spPr>
          <a:xfrm flipH="1">
            <a:off x="5653041" y="4220726"/>
            <a:ext cx="192257" cy="370527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9" name="Picture 34" descr="Frantic Assembly Workshop - 17Gerosa_P CAS">
            <a:extLst>
              <a:ext uri="{FF2B5EF4-FFF2-40B4-BE49-F238E27FC236}">
                <a16:creationId xmlns:a16="http://schemas.microsoft.com/office/drawing/2014/main" id="{54AB076F-37E9-428B-8725-DF9EBD0B0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80806">
            <a:off x="4218075" y="4405424"/>
            <a:ext cx="1219279" cy="381025"/>
          </a:xfrm>
          <a:prstGeom prst="rect">
            <a:avLst/>
          </a:prstGeom>
          <a:noFill/>
          <a:effectLst>
            <a:softEdge rad="25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3" name="Group 442">
            <a:extLst>
              <a:ext uri="{FF2B5EF4-FFF2-40B4-BE49-F238E27FC236}">
                <a16:creationId xmlns:a16="http://schemas.microsoft.com/office/drawing/2014/main" id="{D5D6B7CA-BE54-4501-B4B8-286216A5026B}"/>
              </a:ext>
            </a:extLst>
          </p:cNvPr>
          <p:cNvGrpSpPr/>
          <p:nvPr/>
        </p:nvGrpSpPr>
        <p:grpSpPr>
          <a:xfrm>
            <a:off x="7159695" y="4138081"/>
            <a:ext cx="1214980" cy="1234099"/>
            <a:chOff x="1212628" y="4031237"/>
            <a:chExt cx="1214980" cy="1304869"/>
          </a:xfrm>
        </p:grpSpPr>
        <p:sp>
          <p:nvSpPr>
            <p:cNvPr id="444" name="Oval 443">
              <a:extLst>
                <a:ext uri="{FF2B5EF4-FFF2-40B4-BE49-F238E27FC236}">
                  <a16:creationId xmlns:a16="http://schemas.microsoft.com/office/drawing/2014/main" id="{1E52B62E-4C9B-42CD-A0EB-D943BE973241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45" name="Oval 444">
              <a:extLst>
                <a:ext uri="{FF2B5EF4-FFF2-40B4-BE49-F238E27FC236}">
                  <a16:creationId xmlns:a16="http://schemas.microsoft.com/office/drawing/2014/main" id="{40218EC8-803D-43E2-BF20-F1183621C958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446" name="TextBox 445">
              <a:extLst>
                <a:ext uri="{FF2B5EF4-FFF2-40B4-BE49-F238E27FC236}">
                  <a16:creationId xmlns:a16="http://schemas.microsoft.com/office/drawing/2014/main" id="{E6BD4DFE-4833-4652-ACB1-E13015EE73EF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pic>
        <p:nvPicPr>
          <p:cNvPr id="352" name="Picture 36" descr="Review: Frantic Assembly Things I Know To Be True | Gazette">
            <a:extLst>
              <a:ext uri="{FF2B5EF4-FFF2-40B4-BE49-F238E27FC236}">
                <a16:creationId xmlns:a16="http://schemas.microsoft.com/office/drawing/2014/main" id="{1C81C273-DA7B-4782-A4C1-C69C6C0D7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321" y="4343670"/>
            <a:ext cx="890978" cy="59398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61" name="Straight Connector 460">
            <a:extLst>
              <a:ext uri="{FF2B5EF4-FFF2-40B4-BE49-F238E27FC236}">
                <a16:creationId xmlns:a16="http://schemas.microsoft.com/office/drawing/2014/main" id="{40277748-2BC8-432B-B0F7-BA73AB4E276A}"/>
              </a:ext>
            </a:extLst>
          </p:cNvPr>
          <p:cNvCxnSpPr>
            <a:cxnSpLocks/>
            <a:stCxn id="464" idx="3"/>
          </p:cNvCxnSpPr>
          <p:nvPr/>
        </p:nvCxnSpPr>
        <p:spPr>
          <a:xfrm>
            <a:off x="7425418" y="3813151"/>
            <a:ext cx="974876" cy="477011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4" name="Rectangle 463">
            <a:extLst>
              <a:ext uri="{FF2B5EF4-FFF2-40B4-BE49-F238E27FC236}">
                <a16:creationId xmlns:a16="http://schemas.microsoft.com/office/drawing/2014/main" id="{0255CE24-9DE5-4BD8-A77F-2D2D24B13B9E}"/>
              </a:ext>
            </a:extLst>
          </p:cNvPr>
          <p:cNvSpPr/>
          <p:nvPr/>
        </p:nvSpPr>
        <p:spPr>
          <a:xfrm>
            <a:off x="6484855" y="3485816"/>
            <a:ext cx="940563" cy="654669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5" name="TextBox 464">
            <a:extLst>
              <a:ext uri="{FF2B5EF4-FFF2-40B4-BE49-F238E27FC236}">
                <a16:creationId xmlns:a16="http://schemas.microsoft.com/office/drawing/2014/main" id="{05536A99-BA82-490A-88D1-86D600DE79DC}"/>
              </a:ext>
            </a:extLst>
          </p:cNvPr>
          <p:cNvSpPr txBox="1"/>
          <p:nvPr/>
        </p:nvSpPr>
        <p:spPr>
          <a:xfrm>
            <a:off x="6490603" y="3505755"/>
            <a:ext cx="8828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latin typeface="Arial Narrow" panose="020B0606020202030204" pitchFamily="34" charset="0"/>
              </a:rPr>
              <a:t>Practitioners</a:t>
            </a: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Stanislavski and Brecht</a:t>
            </a:r>
          </a:p>
        </p:txBody>
      </p:sp>
      <p:cxnSp>
        <p:nvCxnSpPr>
          <p:cNvPr id="471" name="Straight Connector 470">
            <a:extLst>
              <a:ext uri="{FF2B5EF4-FFF2-40B4-BE49-F238E27FC236}">
                <a16:creationId xmlns:a16="http://schemas.microsoft.com/office/drawing/2014/main" id="{332C0879-670F-481B-8F23-56D1AEB4F8CB}"/>
              </a:ext>
            </a:extLst>
          </p:cNvPr>
          <p:cNvCxnSpPr>
            <a:cxnSpLocks/>
          </p:cNvCxnSpPr>
          <p:nvPr/>
        </p:nvCxnSpPr>
        <p:spPr>
          <a:xfrm flipH="1" flipV="1">
            <a:off x="8523206" y="4055868"/>
            <a:ext cx="300047" cy="301590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4" name="TextBox 473">
            <a:extLst>
              <a:ext uri="{FF2B5EF4-FFF2-40B4-BE49-F238E27FC236}">
                <a16:creationId xmlns:a16="http://schemas.microsoft.com/office/drawing/2014/main" id="{5343F3D7-157C-4070-BFCC-7526B28B877D}"/>
              </a:ext>
            </a:extLst>
          </p:cNvPr>
          <p:cNvSpPr txBox="1"/>
          <p:nvPr/>
        </p:nvSpPr>
        <p:spPr>
          <a:xfrm>
            <a:off x="7869705" y="1027417"/>
            <a:ext cx="1754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Naturalism</a:t>
            </a:r>
            <a:r>
              <a:rPr lang="en-US" sz="1100" dirty="0">
                <a:latin typeface="Arial Narrow" panose="020B0606020202030204" pitchFamily="34" charset="0"/>
              </a:rPr>
              <a:t>; Given Circumstances, Magic If, Emotion Memory, Units of Action, Objectives</a:t>
            </a:r>
          </a:p>
        </p:txBody>
      </p:sp>
      <p:sp>
        <p:nvSpPr>
          <p:cNvPr id="485" name="Rectangle 484">
            <a:extLst>
              <a:ext uri="{FF2B5EF4-FFF2-40B4-BE49-F238E27FC236}">
                <a16:creationId xmlns:a16="http://schemas.microsoft.com/office/drawing/2014/main" id="{315ACEE7-1E52-4C74-B0F8-E2F82EAE8856}"/>
              </a:ext>
            </a:extLst>
          </p:cNvPr>
          <p:cNvSpPr/>
          <p:nvPr/>
        </p:nvSpPr>
        <p:spPr>
          <a:xfrm>
            <a:off x="8815796" y="4154583"/>
            <a:ext cx="720433" cy="709512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7" name="Rectangle 486">
            <a:extLst>
              <a:ext uri="{FF2B5EF4-FFF2-40B4-BE49-F238E27FC236}">
                <a16:creationId xmlns:a16="http://schemas.microsoft.com/office/drawing/2014/main" id="{A88C6A7B-C1D7-4F9B-B0B5-B39DDAAC8960}"/>
              </a:ext>
            </a:extLst>
          </p:cNvPr>
          <p:cNvSpPr/>
          <p:nvPr/>
        </p:nvSpPr>
        <p:spPr>
          <a:xfrm rot="21020517">
            <a:off x="-5278" y="1385907"/>
            <a:ext cx="150823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0"/>
                <a:latin typeface="Arial Narrow" panose="020B0606020202030204" pitchFamily="34" charset="0"/>
              </a:rPr>
              <a:t>Performance Artist</a:t>
            </a:r>
            <a:endParaRPr lang="en-US" sz="1400" b="1" cap="none" spc="0" dirty="0">
              <a:ln w="0"/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55AE822B-3CDC-4234-8870-5956240999F2}"/>
              </a:ext>
            </a:extLst>
          </p:cNvPr>
          <p:cNvSpPr/>
          <p:nvPr/>
        </p:nvSpPr>
        <p:spPr>
          <a:xfrm>
            <a:off x="8022839" y="1007486"/>
            <a:ext cx="1428294" cy="798173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89" name="Straight Connector 488">
            <a:extLst>
              <a:ext uri="{FF2B5EF4-FFF2-40B4-BE49-F238E27FC236}">
                <a16:creationId xmlns:a16="http://schemas.microsoft.com/office/drawing/2014/main" id="{61B5780D-9FB6-4C14-8241-6262992DF5CB}"/>
              </a:ext>
            </a:extLst>
          </p:cNvPr>
          <p:cNvCxnSpPr>
            <a:cxnSpLocks/>
            <a:stCxn id="488" idx="2"/>
          </p:cNvCxnSpPr>
          <p:nvPr/>
        </p:nvCxnSpPr>
        <p:spPr>
          <a:xfrm flipH="1">
            <a:off x="8400294" y="1805659"/>
            <a:ext cx="336692" cy="898255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2" name="TextBox 491">
            <a:extLst>
              <a:ext uri="{FF2B5EF4-FFF2-40B4-BE49-F238E27FC236}">
                <a16:creationId xmlns:a16="http://schemas.microsoft.com/office/drawing/2014/main" id="{B3D94E18-3E3C-4C67-9CD0-2454EBA185DC}"/>
              </a:ext>
            </a:extLst>
          </p:cNvPr>
          <p:cNvSpPr txBox="1"/>
          <p:nvPr/>
        </p:nvSpPr>
        <p:spPr>
          <a:xfrm>
            <a:off x="8746086" y="4120806"/>
            <a:ext cx="882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Explore 2 contrasting performance </a:t>
            </a:r>
            <a:r>
              <a:rPr lang="en-US" sz="1100" b="1" i="1" dirty="0">
                <a:latin typeface="Arial Narrow" panose="020B0606020202030204" pitchFamily="34" charset="0"/>
              </a:rPr>
              <a:t>styles</a:t>
            </a:r>
          </a:p>
        </p:txBody>
      </p:sp>
      <p:sp>
        <p:nvSpPr>
          <p:cNvPr id="493" name="TextBox 492">
            <a:extLst>
              <a:ext uri="{FF2B5EF4-FFF2-40B4-BE49-F238E27FC236}">
                <a16:creationId xmlns:a16="http://schemas.microsoft.com/office/drawing/2014/main" id="{C95B4BF2-DB6C-493C-85D4-F983E5C3A9CA}"/>
              </a:ext>
            </a:extLst>
          </p:cNvPr>
          <p:cNvSpPr txBox="1"/>
          <p:nvPr/>
        </p:nvSpPr>
        <p:spPr>
          <a:xfrm>
            <a:off x="8748073" y="1888672"/>
            <a:ext cx="78125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rial Narrow" panose="020B0606020202030204" pitchFamily="34" charset="0"/>
              </a:rPr>
              <a:t>Epic Theatre</a:t>
            </a:r>
            <a:r>
              <a:rPr lang="en-US" sz="1100" dirty="0">
                <a:latin typeface="Arial Narrow" panose="020B0606020202030204" pitchFamily="34" charset="0"/>
              </a:rPr>
              <a:t>; Placards, Multi-Role, Alienation, Mime, Narration</a:t>
            </a:r>
          </a:p>
        </p:txBody>
      </p:sp>
      <p:sp>
        <p:nvSpPr>
          <p:cNvPr id="494" name="Rectangle 493">
            <a:extLst>
              <a:ext uri="{FF2B5EF4-FFF2-40B4-BE49-F238E27FC236}">
                <a16:creationId xmlns:a16="http://schemas.microsoft.com/office/drawing/2014/main" id="{71F36AFB-7075-4BFE-9C73-5632946B96E4}"/>
              </a:ext>
            </a:extLst>
          </p:cNvPr>
          <p:cNvSpPr/>
          <p:nvPr/>
        </p:nvSpPr>
        <p:spPr>
          <a:xfrm>
            <a:off x="8796750" y="1930246"/>
            <a:ext cx="720682" cy="1243269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62" name="Picture 38" descr="Bertolt Brecht | Techniques and Facts |">
            <a:extLst>
              <a:ext uri="{FF2B5EF4-FFF2-40B4-BE49-F238E27FC236}">
                <a16:creationId xmlns:a16="http://schemas.microsoft.com/office/drawing/2014/main" id="{08504EC6-A269-4C08-8FBB-FBEA59ED2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1732" y="3204836"/>
            <a:ext cx="618183" cy="900687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3" name="Picture 40" descr="What is the Stanislavski System for Acting? - Kid's Top Hollywood Acting  Coach | Kid's Top Hollywood Acting Coach">
            <a:extLst>
              <a:ext uri="{FF2B5EF4-FFF2-40B4-BE49-F238E27FC236}">
                <a16:creationId xmlns:a16="http://schemas.microsoft.com/office/drawing/2014/main" id="{7A3A0BB9-F34C-4F8F-AB6B-2112A7246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089" y="3042596"/>
            <a:ext cx="842033" cy="842033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99" name="Straight Connector 498">
            <a:extLst>
              <a:ext uri="{FF2B5EF4-FFF2-40B4-BE49-F238E27FC236}">
                <a16:creationId xmlns:a16="http://schemas.microsoft.com/office/drawing/2014/main" id="{BDFCAA3B-611B-4683-80ED-80FDB5F719FB}"/>
              </a:ext>
            </a:extLst>
          </p:cNvPr>
          <p:cNvCxnSpPr>
            <a:cxnSpLocks/>
          </p:cNvCxnSpPr>
          <p:nvPr/>
        </p:nvCxnSpPr>
        <p:spPr>
          <a:xfrm flipH="1">
            <a:off x="8530986" y="2790915"/>
            <a:ext cx="265764" cy="219027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3" name="Rectangle 502">
            <a:extLst>
              <a:ext uri="{FF2B5EF4-FFF2-40B4-BE49-F238E27FC236}">
                <a16:creationId xmlns:a16="http://schemas.microsoft.com/office/drawing/2014/main" id="{7B1C3483-7596-4FFD-AAEB-394F88490E19}"/>
              </a:ext>
            </a:extLst>
          </p:cNvPr>
          <p:cNvSpPr/>
          <p:nvPr/>
        </p:nvSpPr>
        <p:spPr>
          <a:xfrm>
            <a:off x="5495849" y="2835679"/>
            <a:ext cx="1850801" cy="543107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05" name="Straight Connector 504">
            <a:extLst>
              <a:ext uri="{FF2B5EF4-FFF2-40B4-BE49-F238E27FC236}">
                <a16:creationId xmlns:a16="http://schemas.microsoft.com/office/drawing/2014/main" id="{C0FF0AA3-CB35-4E10-A287-F122218A79CB}"/>
              </a:ext>
            </a:extLst>
          </p:cNvPr>
          <p:cNvCxnSpPr>
            <a:cxnSpLocks/>
          </p:cNvCxnSpPr>
          <p:nvPr/>
        </p:nvCxnSpPr>
        <p:spPr>
          <a:xfrm flipV="1">
            <a:off x="7354038" y="2503866"/>
            <a:ext cx="840258" cy="776716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9" name="TextBox 508">
            <a:extLst>
              <a:ext uri="{FF2B5EF4-FFF2-40B4-BE49-F238E27FC236}">
                <a16:creationId xmlns:a16="http://schemas.microsoft.com/office/drawing/2014/main" id="{84A5B764-6BCA-48CA-A132-98451C75F61D}"/>
              </a:ext>
            </a:extLst>
          </p:cNvPr>
          <p:cNvSpPr txBox="1"/>
          <p:nvPr/>
        </p:nvSpPr>
        <p:spPr>
          <a:xfrm>
            <a:off x="4444168" y="5387699"/>
            <a:ext cx="15259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 Narrow" panose="020B0606020202030204" pitchFamily="34" charset="0"/>
              </a:rPr>
              <a:t>Students will perform an</a:t>
            </a:r>
            <a:r>
              <a:rPr lang="en-US" sz="1100" b="1" dirty="0">
                <a:latin typeface="Arial Narrow" panose="020B0606020202030204" pitchFamily="34" charset="0"/>
              </a:rPr>
              <a:t> ensemble </a:t>
            </a:r>
            <a:r>
              <a:rPr lang="en-US" sz="1100" dirty="0">
                <a:latin typeface="Arial Narrow" panose="020B0606020202030204" pitchFamily="34" charset="0"/>
              </a:rPr>
              <a:t>piece from the play ‘</a:t>
            </a:r>
            <a:r>
              <a:rPr lang="en-US" sz="1100" i="1" dirty="0">
                <a:latin typeface="Arial Narrow" panose="020B0606020202030204" pitchFamily="34" charset="0"/>
              </a:rPr>
              <a:t>Metamorphosis’ </a:t>
            </a:r>
            <a:r>
              <a:rPr lang="en-US" sz="1100" dirty="0">
                <a:latin typeface="Arial Narrow" panose="020B0606020202030204" pitchFamily="34" charset="0"/>
              </a:rPr>
              <a:t>or ‘The Trial’</a:t>
            </a:r>
            <a:endParaRPr lang="en-US" sz="1100" i="1" dirty="0">
              <a:latin typeface="Arial Narrow" panose="020B0606020202030204" pitchFamily="34" charset="0"/>
            </a:endParaRPr>
          </a:p>
        </p:txBody>
      </p:sp>
      <p:cxnSp>
        <p:nvCxnSpPr>
          <p:cNvPr id="510" name="Straight Connector 509">
            <a:extLst>
              <a:ext uri="{FF2B5EF4-FFF2-40B4-BE49-F238E27FC236}">
                <a16:creationId xmlns:a16="http://schemas.microsoft.com/office/drawing/2014/main" id="{D2BD6FCA-CB5C-44E5-BABB-865062A8EEAB}"/>
              </a:ext>
            </a:extLst>
          </p:cNvPr>
          <p:cNvCxnSpPr>
            <a:cxnSpLocks/>
          </p:cNvCxnSpPr>
          <p:nvPr/>
        </p:nvCxnSpPr>
        <p:spPr>
          <a:xfrm flipH="1">
            <a:off x="6731991" y="1502926"/>
            <a:ext cx="275160" cy="856302"/>
          </a:xfrm>
          <a:prstGeom prst="line">
            <a:avLst/>
          </a:prstGeom>
          <a:ln w="571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" name="TextBox 512">
            <a:extLst>
              <a:ext uri="{FF2B5EF4-FFF2-40B4-BE49-F238E27FC236}">
                <a16:creationId xmlns:a16="http://schemas.microsoft.com/office/drawing/2014/main" id="{FA1572D1-849F-454D-86DD-56AAF55F413A}"/>
              </a:ext>
            </a:extLst>
          </p:cNvPr>
          <p:cNvSpPr txBox="1"/>
          <p:nvPr/>
        </p:nvSpPr>
        <p:spPr>
          <a:xfrm>
            <a:off x="6657184" y="1070478"/>
            <a:ext cx="12174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i="1" dirty="0">
                <a:latin typeface="Arial Narrow" panose="020B0606020202030204" pitchFamily="34" charset="0"/>
              </a:rPr>
              <a:t>Devising</a:t>
            </a:r>
          </a:p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from a Stimulus</a:t>
            </a:r>
          </a:p>
        </p:txBody>
      </p:sp>
      <p:sp>
        <p:nvSpPr>
          <p:cNvPr id="514" name="Rectangle 513">
            <a:extLst>
              <a:ext uri="{FF2B5EF4-FFF2-40B4-BE49-F238E27FC236}">
                <a16:creationId xmlns:a16="http://schemas.microsoft.com/office/drawing/2014/main" id="{33D19280-3F82-4435-9C3C-505A0FA0CED4}"/>
              </a:ext>
            </a:extLst>
          </p:cNvPr>
          <p:cNvSpPr/>
          <p:nvPr/>
        </p:nvSpPr>
        <p:spPr>
          <a:xfrm>
            <a:off x="6738868" y="1046102"/>
            <a:ext cx="1056067" cy="458721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20" name="Straight Connector 519">
            <a:extLst>
              <a:ext uri="{FF2B5EF4-FFF2-40B4-BE49-F238E27FC236}">
                <a16:creationId xmlns:a16="http://schemas.microsoft.com/office/drawing/2014/main" id="{EAB33D5E-ABC0-4671-83D2-0590F13F6ED7}"/>
              </a:ext>
            </a:extLst>
          </p:cNvPr>
          <p:cNvCxnSpPr>
            <a:cxnSpLocks/>
            <a:stCxn id="531" idx="0"/>
          </p:cNvCxnSpPr>
          <p:nvPr/>
        </p:nvCxnSpPr>
        <p:spPr>
          <a:xfrm flipV="1">
            <a:off x="4819164" y="2383295"/>
            <a:ext cx="119160" cy="364418"/>
          </a:xfrm>
          <a:prstGeom prst="line">
            <a:avLst/>
          </a:prstGeom>
          <a:ln w="57150">
            <a:solidFill>
              <a:srgbClr val="00B05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3" name="TextBox 522">
            <a:extLst>
              <a:ext uri="{FF2B5EF4-FFF2-40B4-BE49-F238E27FC236}">
                <a16:creationId xmlns:a16="http://schemas.microsoft.com/office/drawing/2014/main" id="{93342B0E-8394-4B74-A4D5-62B4C7B5BE9B}"/>
              </a:ext>
            </a:extLst>
          </p:cNvPr>
          <p:cNvSpPr txBox="1"/>
          <p:nvPr/>
        </p:nvSpPr>
        <p:spPr>
          <a:xfrm>
            <a:off x="4057784" y="2711769"/>
            <a:ext cx="1491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latin typeface="Arial Narrow" panose="020B0606020202030204" pitchFamily="34" charset="0"/>
              </a:rPr>
              <a:t>Using </a:t>
            </a:r>
            <a:r>
              <a:rPr lang="en-US" sz="1100" b="1" i="1" dirty="0">
                <a:latin typeface="Arial Narrow" panose="020B0606020202030204" pitchFamily="34" charset="0"/>
              </a:rPr>
              <a:t>devising techniques;</a:t>
            </a:r>
            <a:r>
              <a:rPr lang="en-US" sz="1100" i="1" dirty="0">
                <a:latin typeface="Arial Narrow" panose="020B0606020202030204" pitchFamily="34" charset="0"/>
              </a:rPr>
              <a:t> brainstorming, freeze-frames, hot-seating</a:t>
            </a:r>
          </a:p>
        </p:txBody>
      </p:sp>
      <p:sp>
        <p:nvSpPr>
          <p:cNvPr id="531" name="Rectangle 530">
            <a:extLst>
              <a:ext uri="{FF2B5EF4-FFF2-40B4-BE49-F238E27FC236}">
                <a16:creationId xmlns:a16="http://schemas.microsoft.com/office/drawing/2014/main" id="{5A06A849-6A47-4490-A169-BB2D62D45915}"/>
              </a:ext>
            </a:extLst>
          </p:cNvPr>
          <p:cNvSpPr/>
          <p:nvPr/>
        </p:nvSpPr>
        <p:spPr>
          <a:xfrm>
            <a:off x="4194690" y="2747713"/>
            <a:ext cx="1248947" cy="722846"/>
          </a:xfrm>
          <a:prstGeom prst="rect">
            <a:avLst/>
          </a:prstGeom>
          <a:ln w="38100" cap="rnd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3" name="Rectangle 532">
            <a:extLst>
              <a:ext uri="{FF2B5EF4-FFF2-40B4-BE49-F238E27FC236}">
                <a16:creationId xmlns:a16="http://schemas.microsoft.com/office/drawing/2014/main" id="{631E6C5C-EB65-4070-A901-2AAAFCE4C37C}"/>
              </a:ext>
            </a:extLst>
          </p:cNvPr>
          <p:cNvSpPr/>
          <p:nvPr/>
        </p:nvSpPr>
        <p:spPr>
          <a:xfrm>
            <a:off x="4257623" y="854214"/>
            <a:ext cx="1097513" cy="1173565"/>
          </a:xfrm>
          <a:prstGeom prst="rect">
            <a:avLst/>
          </a:prstGeom>
          <a:ln w="38100" cap="rnd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4" name="TextBox 533">
            <a:extLst>
              <a:ext uri="{FF2B5EF4-FFF2-40B4-BE49-F238E27FC236}">
                <a16:creationId xmlns:a16="http://schemas.microsoft.com/office/drawing/2014/main" id="{5AAF020D-0841-4B09-B2E9-AB49535BF77A}"/>
              </a:ext>
            </a:extLst>
          </p:cNvPr>
          <p:cNvSpPr txBox="1"/>
          <p:nvPr/>
        </p:nvSpPr>
        <p:spPr>
          <a:xfrm>
            <a:off x="4239464" y="833245"/>
            <a:ext cx="1146895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 Narrow" panose="020B0606020202030204" pitchFamily="34" charset="0"/>
              </a:rPr>
              <a:t>Students will perform a devised piece focusing on their interpretation of the stimuli and application of skills and techniques</a:t>
            </a:r>
          </a:p>
        </p:txBody>
      </p:sp>
    </p:spTree>
    <p:extLst>
      <p:ext uri="{BB962C8B-B14F-4D97-AF65-F5344CB8AC3E}">
        <p14:creationId xmlns:p14="http://schemas.microsoft.com/office/powerpoint/2010/main" val="1258733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FFC000"/>
      </a:accent2>
      <a:accent3>
        <a:srgbClr val="FFFF00"/>
      </a:accent3>
      <a:accent4>
        <a:srgbClr val="00FF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dlc_DocId xmlns="9f0b416b-fe84-4286-91e8-fe0b5d39668b">ZZW75JXU4DR4-1383041798-275405</_dlc_DocId>
    <_dlc_DocIdUrl xmlns="9f0b416b-fe84-4286-91e8-fe0b5d39668b">
      <Url>https://tauheedulschools.sharepoint.com/sites/EBBhamEastFiles/_layouts/15/DocIdRedir.aspx?ID=ZZW75JXU4DR4-1383041798-275405</Url>
      <Description>ZZW75JXU4DR4-1383041798-275405</Description>
    </_dlc_DocIdUrl>
    <_Flow_SignoffStatus xmlns="1cf79344-50dc-401d-975b-fcee0e394174" xsi:nil="true"/>
    <TaxCatchAll xmlns="9f0b416b-fe84-4286-91e8-fe0b5d39668b" xsi:nil="true"/>
    <lcf76f155ced4ddcb4097134ff3c332f xmlns="1cf79344-50dc-401d-975b-fcee0e39417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13780AB8D6DD4AA0AD4E1706960AD4" ma:contentTypeVersion="19" ma:contentTypeDescription="Create a new document." ma:contentTypeScope="" ma:versionID="82c654a3101544b1b5878f7c7d39644f">
  <xsd:schema xmlns:xsd="http://www.w3.org/2001/XMLSchema" xmlns:xs="http://www.w3.org/2001/XMLSchema" xmlns:p="http://schemas.microsoft.com/office/2006/metadata/properties" xmlns:ns1="http://schemas.microsoft.com/sharepoint/v3" xmlns:ns2="9f0b416b-fe84-4286-91e8-fe0b5d39668b" xmlns:ns3="1cf79344-50dc-401d-975b-fcee0e394174" targetNamespace="http://schemas.microsoft.com/office/2006/metadata/properties" ma:root="true" ma:fieldsID="d8b248fe93f84a57a4584a19d937f865" ns1:_="" ns2:_="" ns3:_="">
    <xsd:import namespace="http://schemas.microsoft.com/sharepoint/v3"/>
    <xsd:import namespace="9f0b416b-fe84-4286-91e8-fe0b5d39668b"/>
    <xsd:import namespace="1cf79344-50dc-401d-975b-fcee0e39417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_Flow_SignoffStatu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b416b-fe84-4286-91e8-fe0b5d39668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9a5f880e-4bf8-4fe4-b6df-793712e94303}" ma:internalName="TaxCatchAll" ma:showField="CatchAllData" ma:web="9f0b416b-fe84-4286-91e8-fe0b5d3966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f79344-50dc-401d-975b-fcee0e3941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a7dfba37-aa53-406a-a30f-a20023b16b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A1943BA-F90C-46D6-AC4F-FB9A9593302E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1cf79344-50dc-401d-975b-fcee0e394174"/>
    <ds:schemaRef ds:uri="9f0b416b-fe84-4286-91e8-fe0b5d39668b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3EA6B38C-92B2-48A9-A94D-21C50E087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f0b416b-fe84-4286-91e8-fe0b5d39668b"/>
    <ds:schemaRef ds:uri="1cf79344-50dc-401d-975b-fcee0e3941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E86F76-7997-4D41-BA67-7C7ADC09869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C07956E-C8F4-4CCF-B9A8-F5809D99503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20186</TotalTime>
  <Words>592</Words>
  <Application>Microsoft Office PowerPoint</Application>
  <PresentationFormat>A3 Paper (297x420 mm)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Bahnschrift Condensed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Walsh</dc:creator>
  <cp:lastModifiedBy>Heather Walsh</cp:lastModifiedBy>
  <cp:revision>184</cp:revision>
  <cp:lastPrinted>2020-08-25T21:40:14Z</cp:lastPrinted>
  <dcterms:created xsi:type="dcterms:W3CDTF">2019-12-03T13:18:29Z</dcterms:created>
  <dcterms:modified xsi:type="dcterms:W3CDTF">2022-09-29T21:58:25Z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0x0101001513780AB8D6DD4AA0AD4E1706960AD4</vt:lpwstr>
  </property>
  <property fmtid="{D5CDD505-2E9C-101B-9397-08002B2CF9AE}" pid="3" name="_dlc_DocIdItemGuid">
    <vt:lpwstr>26c01379-60eb-425c-8c99-865e3cb7ffe8</vt:lpwstr>
  </property>
</Properties>
</file>