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4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3"/>
    <a:srgbClr val="F6008B"/>
    <a:srgbClr val="363839"/>
    <a:srgbClr val="B5D4D7"/>
    <a:srgbClr val="9EA3A6"/>
    <a:srgbClr val="007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02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eg"/><Relationship Id="rId18" Type="http://schemas.microsoft.com/office/2007/relationships/hdphoto" Target="../media/hdphoto4.wdp"/><Relationship Id="rId26" Type="http://schemas.openxmlformats.org/officeDocument/2006/relationships/image" Target="../media/image19.png"/><Relationship Id="rId3" Type="http://schemas.openxmlformats.org/officeDocument/2006/relationships/image" Target="../media/image2.jpe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17" Type="http://schemas.openxmlformats.org/officeDocument/2006/relationships/image" Target="../media/image13.png"/><Relationship Id="rId25" Type="http://schemas.openxmlformats.org/officeDocument/2006/relationships/image" Target="../media/image18.jpeg"/><Relationship Id="rId2" Type="http://schemas.openxmlformats.org/officeDocument/2006/relationships/image" Target="../media/image1.jpeg"/><Relationship Id="rId16" Type="http://schemas.microsoft.com/office/2007/relationships/hdphoto" Target="../media/hdphoto3.wdp"/><Relationship Id="rId20" Type="http://schemas.openxmlformats.org/officeDocument/2006/relationships/image" Target="../media/image15.png"/><Relationship Id="rId29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24" Type="http://schemas.microsoft.com/office/2007/relationships/hdphoto" Target="../media/hdphoto6.wdp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23" Type="http://schemas.openxmlformats.org/officeDocument/2006/relationships/image" Target="../media/image17.png"/><Relationship Id="rId28" Type="http://schemas.openxmlformats.org/officeDocument/2006/relationships/image" Target="../media/image20.jpeg"/><Relationship Id="rId10" Type="http://schemas.openxmlformats.org/officeDocument/2006/relationships/image" Target="../media/image7.jpeg"/><Relationship Id="rId19" Type="http://schemas.openxmlformats.org/officeDocument/2006/relationships/image" Target="../media/image14.jpeg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openxmlformats.org/officeDocument/2006/relationships/image" Target="../media/image11.png"/><Relationship Id="rId22" Type="http://schemas.microsoft.com/office/2007/relationships/hdphoto" Target="../media/hdphoto5.wdp"/><Relationship Id="rId27" Type="http://schemas.microsoft.com/office/2007/relationships/hdphoto" Target="../media/hdphoto7.wdp"/><Relationship Id="rId30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6" descr="Generate ideas business wit Royalty Free Vector Image">
            <a:extLst>
              <a:ext uri="{FF2B5EF4-FFF2-40B4-BE49-F238E27FC236}">
                <a16:creationId xmlns:a16="http://schemas.microsoft.com/office/drawing/2014/main" id="{535364C4-143C-46AB-AE4A-1B62341A55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7" t="5245" r="17907" b="12192"/>
          <a:stretch/>
        </p:blipFill>
        <p:spPr bwMode="auto">
          <a:xfrm rot="1694255">
            <a:off x="4927316" y="3397279"/>
            <a:ext cx="613804" cy="79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Counter Balances - Gymnastics 4 Hire">
            <a:extLst>
              <a:ext uri="{FF2B5EF4-FFF2-40B4-BE49-F238E27FC236}">
                <a16:creationId xmlns:a16="http://schemas.microsoft.com/office/drawing/2014/main" id="{090FBAF8-0552-46CE-BA77-62650C107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7" r="12803" b="3655"/>
          <a:stretch/>
        </p:blipFill>
        <p:spPr bwMode="auto">
          <a:xfrm>
            <a:off x="128246" y="7612653"/>
            <a:ext cx="561733" cy="4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" name="Rectangle 140">
            <a:extLst>
              <a:ext uri="{FF2B5EF4-FFF2-40B4-BE49-F238E27FC236}">
                <a16:creationId xmlns:a16="http://schemas.microsoft.com/office/drawing/2014/main" id="{EA3C42BC-C8C6-4C20-BD3E-D61D1605257D}"/>
              </a:ext>
            </a:extLst>
          </p:cNvPr>
          <p:cNvSpPr/>
          <p:nvPr/>
        </p:nvSpPr>
        <p:spPr>
          <a:xfrm>
            <a:off x="2082288" y="6378292"/>
            <a:ext cx="2172505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83588" y="1412650"/>
            <a:ext cx="4466798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76781" y="4274159"/>
            <a:ext cx="1413440" cy="6455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47632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037291" y="8666590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372154" y="6730599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3924351" y="6387894"/>
            <a:ext cx="4013897" cy="616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130440" y="4309849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127121" y="1948886"/>
            <a:ext cx="3529767" cy="2439406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5845617" y="1403705"/>
            <a:ext cx="2100569" cy="650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52763" y="1447764"/>
            <a:ext cx="1111685" cy="5818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</p:cNvCxnSpPr>
          <p:nvPr/>
        </p:nvCxnSpPr>
        <p:spPr>
          <a:xfrm>
            <a:off x="1879098" y="4572283"/>
            <a:ext cx="6428003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4413353" cy="5742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9888" y="12260594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4321183" cy="76944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DANCE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128246" y="879472"/>
            <a:ext cx="1222899" cy="2123658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At NBA Post 16 we offer the </a:t>
            </a:r>
            <a:br>
              <a:rPr lang="en-GB" sz="1100" b="1" dirty="0"/>
            </a:br>
            <a:r>
              <a:rPr lang="en-GB" sz="1100" b="1" dirty="0"/>
              <a:t>Level 3 BTEC in Performing Arts (Dance)</a:t>
            </a:r>
            <a:r>
              <a:rPr lang="en-GB" sz="1100" dirty="0"/>
              <a:t> </a:t>
            </a:r>
            <a:br>
              <a:rPr lang="en-GB" sz="1100" dirty="0"/>
            </a:br>
            <a:r>
              <a:rPr lang="en-GB" sz="1100" dirty="0"/>
              <a:t>for those who wish to continue their dance studies. 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6" y="2478803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5286985" y="10558988"/>
            <a:ext cx="61137" cy="562069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168797" y="11642415"/>
            <a:ext cx="6456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Dance Actions: </a:t>
            </a:r>
            <a:r>
              <a:rPr lang="en-US" sz="1050" b="1" i="1" dirty="0">
                <a:latin typeface="Arial Narrow" panose="020B0606020202030204" pitchFamily="34" charset="0"/>
              </a:rPr>
              <a:t>Gesture, Elevation, Turn, Stillness, Travel, Use of different body parts, Floorwork, Transfer of Weight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These 8 actions provide the foundation for the whole dance curriculum and will be used in every lesson from Year 7 – 13. 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5972086" y="10150751"/>
            <a:ext cx="14723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Choreographic Devices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Unison &amp; Canon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6" idx="2"/>
          </p:cNvCxnSpPr>
          <p:nvPr/>
        </p:nvCxnSpPr>
        <p:spPr>
          <a:xfrm flipH="1">
            <a:off x="5586583" y="10564493"/>
            <a:ext cx="1125092" cy="528351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V="1">
            <a:off x="3412502" y="11123409"/>
            <a:ext cx="2825952" cy="487259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875259" y="5297313"/>
            <a:ext cx="418840" cy="206201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51" idx="2"/>
          </p:cNvCxnSpPr>
          <p:nvPr/>
        </p:nvCxnSpPr>
        <p:spPr>
          <a:xfrm flipH="1">
            <a:off x="1568788" y="4105168"/>
            <a:ext cx="244410" cy="596749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853151" y="4143443"/>
            <a:ext cx="774277" cy="429471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6" idx="1"/>
          </p:cNvCxnSpPr>
          <p:nvPr/>
        </p:nvCxnSpPr>
        <p:spPr>
          <a:xfrm flipH="1">
            <a:off x="1293412" y="5523310"/>
            <a:ext cx="707577" cy="19523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1574808" y="6658694"/>
            <a:ext cx="221543" cy="429110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3"/>
          </p:cNvCxnSpPr>
          <p:nvPr/>
        </p:nvCxnSpPr>
        <p:spPr>
          <a:xfrm>
            <a:off x="977587" y="8979879"/>
            <a:ext cx="309954" cy="816107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05" idx="3"/>
          </p:cNvCxnSpPr>
          <p:nvPr/>
        </p:nvCxnSpPr>
        <p:spPr>
          <a:xfrm flipV="1">
            <a:off x="912870" y="6359142"/>
            <a:ext cx="543219" cy="144679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61" idx="2"/>
          </p:cNvCxnSpPr>
          <p:nvPr/>
        </p:nvCxnSpPr>
        <p:spPr>
          <a:xfrm>
            <a:off x="483705" y="10303817"/>
            <a:ext cx="855195" cy="22247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774768" y="1738713"/>
            <a:ext cx="6257607" cy="892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95" idx="2"/>
          </p:cNvCxnSpPr>
          <p:nvPr/>
        </p:nvCxnSpPr>
        <p:spPr>
          <a:xfrm flipH="1">
            <a:off x="1333069" y="8574932"/>
            <a:ext cx="105402" cy="988131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  <a:endCxn id="139" idx="3"/>
          </p:cNvCxnSpPr>
          <p:nvPr/>
        </p:nvCxnSpPr>
        <p:spPr>
          <a:xfrm>
            <a:off x="1767168" y="6660499"/>
            <a:ext cx="6171080" cy="3552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111123" cy="370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499" y="4587984"/>
            <a:ext cx="1122548" cy="20671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244559" y="669204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587994" y="1757242"/>
            <a:ext cx="1183576" cy="2862003"/>
          </a:xfrm>
          <a:prstGeom prst="arc">
            <a:avLst>
              <a:gd name="adj1" fmla="val 16120638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5164002" y="831357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18045" y="8345075"/>
            <a:ext cx="844316" cy="12772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Rock &amp; Roll Dance Sequence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(Students must replicate the movement) 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4856691" y="1103129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25730" y="12269849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grpSp>
        <p:nvGrpSpPr>
          <p:cNvPr id="483" name="Group 482"/>
          <p:cNvGrpSpPr/>
          <p:nvPr/>
        </p:nvGrpSpPr>
        <p:grpSpPr>
          <a:xfrm>
            <a:off x="3579211" y="6074111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1938024" y="5019840"/>
            <a:ext cx="1391123" cy="3082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2360197" y="3085032"/>
            <a:ext cx="583742" cy="1062814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133459" y="4745931"/>
            <a:ext cx="741800" cy="1102764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129485" y="7087804"/>
            <a:ext cx="2890646" cy="451734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548505" y="7934366"/>
            <a:ext cx="1238818" cy="270722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113617" y="8327807"/>
            <a:ext cx="863970" cy="1304143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6000119" y="10150718"/>
            <a:ext cx="1423111" cy="413775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218885" y="11610668"/>
            <a:ext cx="6387234" cy="467436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189991" y="10656898"/>
            <a:ext cx="883558" cy="81058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pic>
        <p:nvPicPr>
          <p:cNvPr id="1026" name="Picture 2" descr="Rock and roll dancing silhouette Royalty Free Vector Image">
            <a:extLst>
              <a:ext uri="{FF2B5EF4-FFF2-40B4-BE49-F238E27FC236}">
                <a16:creationId xmlns:a16="http://schemas.microsoft.com/office/drawing/2014/main" id="{280E60C2-E219-4AF9-B4FD-6759C031BC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359" b="85128" l="4600" r="97800">
                        <a14:foregroundMark x1="4600" y1="12436" x2="4600" y2="12436"/>
                        <a14:foregroundMark x1="53200" y1="49615" x2="53200" y2="49615"/>
                        <a14:foregroundMark x1="55500" y1="49744" x2="55500" y2="49744"/>
                        <a14:foregroundMark x1="25000" y1="75256" x2="25000" y2="75256"/>
                        <a14:foregroundMark x1="25900" y1="74231" x2="25900" y2="74231"/>
                        <a14:foregroundMark x1="54700" y1="49487" x2="54700" y2="49487"/>
                        <a14:foregroundMark x1="53800" y1="50000" x2="53800" y2="50000"/>
                        <a14:foregroundMark x1="20400" y1="47821" x2="20400" y2="47821"/>
                        <a14:foregroundMark x1="21400" y1="46538" x2="21400" y2="46538"/>
                        <a14:foregroundMark x1="20700" y1="45641" x2="20700" y2="45641"/>
                        <a14:foregroundMark x1="23900" y1="56026" x2="23900" y2="56026"/>
                        <a14:foregroundMark x1="23900" y1="56026" x2="23900" y2="56026"/>
                        <a14:foregroundMark x1="25100" y1="55769" x2="25100" y2="55769"/>
                        <a14:foregroundMark x1="18100" y1="61795" x2="18100" y2="61795"/>
                        <a14:foregroundMark x1="18100" y1="61795" x2="18100" y2="61795"/>
                        <a14:foregroundMark x1="16200" y1="63974" x2="16200" y2="63974"/>
                        <a14:foregroundMark x1="15800" y1="64615" x2="15800" y2="64615"/>
                        <a14:foregroundMark x1="27100" y1="8205" x2="27100" y2="8205"/>
                        <a14:foregroundMark x1="23200" y1="7308" x2="23200" y2="7308"/>
                        <a14:foregroundMark x1="73600" y1="4615" x2="73600" y2="4615"/>
                        <a14:foregroundMark x1="93400" y1="11667" x2="93400" y2="11667"/>
                        <a14:foregroundMark x1="97800" y1="6282" x2="97800" y2="6282"/>
                        <a14:foregroundMark x1="79400" y1="82051" x2="79400" y2="82051"/>
                        <a14:foregroundMark x1="78600" y1="85128" x2="78600" y2="85128"/>
                        <a14:foregroundMark x1="78600" y1="85128" x2="78600" y2="85128"/>
                        <a14:foregroundMark x1="79100" y1="83333" x2="79100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644"/>
          <a:stretch/>
        </p:blipFill>
        <p:spPr bwMode="auto">
          <a:xfrm>
            <a:off x="1106385" y="9870208"/>
            <a:ext cx="886211" cy="61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Elvis Presley Jailhouse Rock.jpg - Wikimedia Commons">
            <a:extLst>
              <a:ext uri="{FF2B5EF4-FFF2-40B4-BE49-F238E27FC236}">
                <a16:creationId xmlns:a16="http://schemas.microsoft.com/office/drawing/2014/main" id="{E04C0637-C502-4C0A-8FEF-E9F9A30FB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10" y="10403854"/>
            <a:ext cx="591520" cy="73420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" name="Rectangle 220">
            <a:extLst>
              <a:ext uri="{FF2B5EF4-FFF2-40B4-BE49-F238E27FC236}">
                <a16:creationId xmlns:a16="http://schemas.microsoft.com/office/drawing/2014/main" id="{B9941BA4-DD1A-4273-B105-011D72F1E1E7}"/>
              </a:ext>
            </a:extLst>
          </p:cNvPr>
          <p:cNvSpPr/>
          <p:nvPr/>
        </p:nvSpPr>
        <p:spPr>
          <a:xfrm>
            <a:off x="4777153" y="10157726"/>
            <a:ext cx="1107788" cy="406767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450B57F-9CE4-4E52-A525-E6156DB5C5D3}"/>
              </a:ext>
            </a:extLst>
          </p:cNvPr>
          <p:cNvSpPr txBox="1"/>
          <p:nvPr/>
        </p:nvSpPr>
        <p:spPr>
          <a:xfrm>
            <a:off x="4754534" y="10151038"/>
            <a:ext cx="113461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Dynamic Content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Fast &amp; Slow 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F6664404-57A5-4989-BA69-E1BD0B2EA11F}"/>
              </a:ext>
            </a:extLst>
          </p:cNvPr>
          <p:cNvSpPr/>
          <p:nvPr/>
        </p:nvSpPr>
        <p:spPr>
          <a:xfrm>
            <a:off x="3627690" y="10150629"/>
            <a:ext cx="1043907" cy="415927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2FEDE644-11E1-43BA-B33F-7B123D46DB21}"/>
              </a:ext>
            </a:extLst>
          </p:cNvPr>
          <p:cNvSpPr txBox="1"/>
          <p:nvPr/>
        </p:nvSpPr>
        <p:spPr>
          <a:xfrm>
            <a:off x="3598776" y="10146086"/>
            <a:ext cx="110289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Spatial Content 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Levels, Directions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5B045F24-CBE6-462F-8599-6A8157242422}"/>
              </a:ext>
            </a:extLst>
          </p:cNvPr>
          <p:cNvSpPr txBox="1"/>
          <p:nvPr/>
        </p:nvSpPr>
        <p:spPr>
          <a:xfrm>
            <a:off x="1914994" y="10143711"/>
            <a:ext cx="1650642" cy="42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Dance Relationships 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Mirroring, Action &amp; Reaction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F60BCEF6-FE32-4D98-9F5D-FBA2254140FB}"/>
              </a:ext>
            </a:extLst>
          </p:cNvPr>
          <p:cNvSpPr/>
          <p:nvPr/>
        </p:nvSpPr>
        <p:spPr>
          <a:xfrm>
            <a:off x="1974771" y="10157726"/>
            <a:ext cx="1549396" cy="408830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CD01645-3A96-4C8D-BC65-5DC1DB6EC1E8}"/>
              </a:ext>
            </a:extLst>
          </p:cNvPr>
          <p:cNvCxnSpPr>
            <a:cxnSpLocks/>
          </p:cNvCxnSpPr>
          <p:nvPr/>
        </p:nvCxnSpPr>
        <p:spPr>
          <a:xfrm>
            <a:off x="4121313" y="10558987"/>
            <a:ext cx="23449" cy="535920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0B9EAE7D-F448-4DAF-BCF7-A217B3A46ECF}"/>
              </a:ext>
            </a:extLst>
          </p:cNvPr>
          <p:cNvCxnSpPr>
            <a:cxnSpLocks/>
            <a:stCxn id="228" idx="2"/>
          </p:cNvCxnSpPr>
          <p:nvPr/>
        </p:nvCxnSpPr>
        <p:spPr>
          <a:xfrm>
            <a:off x="2749469" y="10566556"/>
            <a:ext cx="462821" cy="515800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3A64524-3CE0-4A8F-B79A-375C48B70B15}"/>
              </a:ext>
            </a:extLst>
          </p:cNvPr>
          <p:cNvSpPr/>
          <p:nvPr/>
        </p:nvSpPr>
        <p:spPr>
          <a:xfrm rot="20201087">
            <a:off x="1750988" y="10923354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66E522D9-8BA9-44C0-89D8-1D755D21CDDC}"/>
              </a:ext>
            </a:extLst>
          </p:cNvPr>
          <p:cNvSpPr txBox="1"/>
          <p:nvPr/>
        </p:nvSpPr>
        <p:spPr>
          <a:xfrm>
            <a:off x="155357" y="10642629"/>
            <a:ext cx="962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anose="020B0606020202030204" pitchFamily="34" charset="0"/>
              </a:rPr>
              <a:t>Students will create a group performance demonstrating their understanding of dance technical skills. 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A38CB056-E9F2-484E-BD49-C0DE2D1A1232}"/>
              </a:ext>
            </a:extLst>
          </p:cNvPr>
          <p:cNvCxnSpPr>
            <a:cxnSpLocks/>
          </p:cNvCxnSpPr>
          <p:nvPr/>
        </p:nvCxnSpPr>
        <p:spPr>
          <a:xfrm>
            <a:off x="1070710" y="11058750"/>
            <a:ext cx="945161" cy="3753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C52F5350-1C61-4A6F-9E9F-A94695438090}"/>
              </a:ext>
            </a:extLst>
          </p:cNvPr>
          <p:cNvSpPr txBox="1"/>
          <p:nvPr/>
        </p:nvSpPr>
        <p:spPr>
          <a:xfrm>
            <a:off x="6238454" y="9631893"/>
            <a:ext cx="98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Choreography </a:t>
            </a:r>
            <a:r>
              <a:rPr lang="en-US" sz="900" i="1" dirty="0">
                <a:latin typeface="Arial Narrow" panose="020B0606020202030204" pitchFamily="34" charset="0"/>
              </a:rPr>
              <a:t>– Stimuli &amp; Intention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42B67658-B3DE-48D7-A2B4-405B8C870B1E}"/>
              </a:ext>
            </a:extLst>
          </p:cNvPr>
          <p:cNvSpPr/>
          <p:nvPr/>
        </p:nvSpPr>
        <p:spPr>
          <a:xfrm>
            <a:off x="6745618" y="11731212"/>
            <a:ext cx="827644" cy="466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5080A967-CED6-41E0-9266-D4F0C764D563}"/>
              </a:ext>
            </a:extLst>
          </p:cNvPr>
          <p:cNvCxnSpPr>
            <a:cxnSpLocks/>
            <a:stCxn id="253" idx="0"/>
          </p:cNvCxnSpPr>
          <p:nvPr/>
        </p:nvCxnSpPr>
        <p:spPr>
          <a:xfrm flipH="1" flipV="1">
            <a:off x="7128175" y="11127435"/>
            <a:ext cx="31265" cy="60377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ectangle 259">
            <a:extLst>
              <a:ext uri="{FF2B5EF4-FFF2-40B4-BE49-F238E27FC236}">
                <a16:creationId xmlns:a16="http://schemas.microsoft.com/office/drawing/2014/main" id="{09B449C7-25CB-443A-B6A8-D8DC01F3A7EE}"/>
              </a:ext>
            </a:extLst>
          </p:cNvPr>
          <p:cNvSpPr/>
          <p:nvPr/>
        </p:nvSpPr>
        <p:spPr>
          <a:xfrm>
            <a:off x="103267" y="9811466"/>
            <a:ext cx="814193" cy="497900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F9C64C83-BC66-4DE4-B8B2-E16FD5F83174}"/>
              </a:ext>
            </a:extLst>
          </p:cNvPr>
          <p:cNvSpPr txBox="1"/>
          <p:nvPr/>
        </p:nvSpPr>
        <p:spPr>
          <a:xfrm>
            <a:off x="96525" y="9795986"/>
            <a:ext cx="7743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Rotation 2: </a:t>
            </a:r>
            <a:br>
              <a:rPr lang="en-US" sz="900" i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Rock and Roll Dance </a:t>
            </a:r>
          </a:p>
        </p:txBody>
      </p:sp>
      <p:pic>
        <p:nvPicPr>
          <p:cNvPr id="1030" name="Picture 6" descr="Pin page">
            <a:extLst>
              <a:ext uri="{FF2B5EF4-FFF2-40B4-BE49-F238E27FC236}">
                <a16:creationId xmlns:a16="http://schemas.microsoft.com/office/drawing/2014/main" id="{D3D9C0FF-EF48-4829-ABD2-63ABA20F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2" r="23949"/>
          <a:stretch/>
        </p:blipFill>
        <p:spPr bwMode="auto">
          <a:xfrm>
            <a:off x="3242440" y="10619593"/>
            <a:ext cx="858329" cy="82349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ype is not enough&quot;: Fintech community weighs in on Fast collapse">
            <a:extLst>
              <a:ext uri="{FF2B5EF4-FFF2-40B4-BE49-F238E27FC236}">
                <a16:creationId xmlns:a16="http://schemas.microsoft.com/office/drawing/2014/main" id="{8ADBB371-B5D8-4477-BD43-CAAF59EE3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54" y="10615601"/>
            <a:ext cx="980646" cy="73499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ive Solo Experience — Lisa Rose Metz in 2022 | Dance photography poses,  Dance photography, Dancer photography">
            <a:extLst>
              <a:ext uri="{FF2B5EF4-FFF2-40B4-BE49-F238E27FC236}">
                <a16:creationId xmlns:a16="http://schemas.microsoft.com/office/drawing/2014/main" id="{367C8E2E-FB4F-4EF3-A50D-2E664F5F8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2"/>
          <a:stretch/>
        </p:blipFill>
        <p:spPr bwMode="auto">
          <a:xfrm>
            <a:off x="6266395" y="10773191"/>
            <a:ext cx="717185" cy="7570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" name="Rectangle 282">
            <a:extLst>
              <a:ext uri="{FF2B5EF4-FFF2-40B4-BE49-F238E27FC236}">
                <a16:creationId xmlns:a16="http://schemas.microsoft.com/office/drawing/2014/main" id="{F2583B9A-B26D-4FBB-985A-E79631C95535}"/>
              </a:ext>
            </a:extLst>
          </p:cNvPr>
          <p:cNvSpPr/>
          <p:nvPr/>
        </p:nvSpPr>
        <p:spPr>
          <a:xfrm rot="706812">
            <a:off x="1333989" y="8818204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DA940261-9484-4672-B92F-F46D1389F785}"/>
              </a:ext>
            </a:extLst>
          </p:cNvPr>
          <p:cNvSpPr/>
          <p:nvPr/>
        </p:nvSpPr>
        <p:spPr>
          <a:xfrm rot="2001642">
            <a:off x="3896628" y="8738166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E6179612-C74C-4BFC-9FFD-29C4E25D50DB}"/>
              </a:ext>
            </a:extLst>
          </p:cNvPr>
          <p:cNvSpPr/>
          <p:nvPr/>
        </p:nvSpPr>
        <p:spPr>
          <a:xfrm>
            <a:off x="1089618" y="8205088"/>
            <a:ext cx="697705" cy="369844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A7B6B62-2F90-4B07-810D-A6238CE06F1F}"/>
              </a:ext>
            </a:extLst>
          </p:cNvPr>
          <p:cNvSpPr txBox="1"/>
          <p:nvPr/>
        </p:nvSpPr>
        <p:spPr>
          <a:xfrm>
            <a:off x="502522" y="7939385"/>
            <a:ext cx="1362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Dance Relationships 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953D5B2-821C-4CA4-B06F-BAB6F9A8B994}"/>
              </a:ext>
            </a:extLst>
          </p:cNvPr>
          <p:cNvSpPr txBox="1"/>
          <p:nvPr/>
        </p:nvSpPr>
        <p:spPr>
          <a:xfrm>
            <a:off x="1117806" y="8159994"/>
            <a:ext cx="6596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Contact </a:t>
            </a:r>
            <a:br>
              <a:rPr lang="en-US" sz="1100" i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Work</a:t>
            </a:r>
          </a:p>
        </p:txBody>
      </p: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922267BA-9727-4AB2-9E19-227F3BA071D1}"/>
              </a:ext>
            </a:extLst>
          </p:cNvPr>
          <p:cNvCxnSpPr>
            <a:cxnSpLocks/>
          </p:cNvCxnSpPr>
          <p:nvPr/>
        </p:nvCxnSpPr>
        <p:spPr>
          <a:xfrm>
            <a:off x="1103425" y="8200054"/>
            <a:ext cx="6596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>
            <a:extLst>
              <a:ext uri="{FF2B5EF4-FFF2-40B4-BE49-F238E27FC236}">
                <a16:creationId xmlns:a16="http://schemas.microsoft.com/office/drawing/2014/main" id="{C3EB5483-CCB5-40D6-A2C8-7B5B569F387D}"/>
              </a:ext>
            </a:extLst>
          </p:cNvPr>
          <p:cNvSpPr txBox="1"/>
          <p:nvPr/>
        </p:nvSpPr>
        <p:spPr>
          <a:xfrm>
            <a:off x="1967409" y="9371226"/>
            <a:ext cx="942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anose="020B0606020202030204" pitchFamily="34" charset="0"/>
              </a:rPr>
              <a:t>Students will create a Rock and Roll dance that includes the taught sequence and contact work.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4F554CDA-ECAA-4B0E-87AC-413D2B24EA21}"/>
              </a:ext>
            </a:extLst>
          </p:cNvPr>
          <p:cNvSpPr/>
          <p:nvPr/>
        </p:nvSpPr>
        <p:spPr>
          <a:xfrm>
            <a:off x="2007511" y="9368609"/>
            <a:ext cx="856923" cy="70724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0339ADE2-5662-4605-925F-DFC931056083}"/>
              </a:ext>
            </a:extLst>
          </p:cNvPr>
          <p:cNvCxnSpPr>
            <a:cxnSpLocks/>
            <a:stCxn id="314" idx="1"/>
          </p:cNvCxnSpPr>
          <p:nvPr/>
        </p:nvCxnSpPr>
        <p:spPr>
          <a:xfrm flipH="1" flipV="1">
            <a:off x="1537476" y="9195132"/>
            <a:ext cx="470035" cy="52710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EE876798-4D9E-4995-AE29-3EE733A44903}"/>
              </a:ext>
            </a:extLst>
          </p:cNvPr>
          <p:cNvSpPr txBox="1"/>
          <p:nvPr/>
        </p:nvSpPr>
        <p:spPr>
          <a:xfrm>
            <a:off x="99931" y="6020290"/>
            <a:ext cx="869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anose="020B0606020202030204" pitchFamily="34" charset="0"/>
              </a:rPr>
              <a:t>Students will apply choreographic devices to manipulate a taught routine into a new sequence 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A3D5147-9DA7-4772-970C-545073ED2E9B}"/>
              </a:ext>
            </a:extLst>
          </p:cNvPr>
          <p:cNvSpPr/>
          <p:nvPr/>
        </p:nvSpPr>
        <p:spPr>
          <a:xfrm>
            <a:off x="155357" y="6017484"/>
            <a:ext cx="757513" cy="972673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4A43566E-9805-4D01-9A9B-B77E21B18175}"/>
              </a:ext>
            </a:extLst>
          </p:cNvPr>
          <p:cNvSpPr txBox="1"/>
          <p:nvPr/>
        </p:nvSpPr>
        <p:spPr>
          <a:xfrm>
            <a:off x="3113314" y="7288404"/>
            <a:ext cx="821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Rotation 1: </a:t>
            </a:r>
            <a:br>
              <a:rPr lang="en-US" sz="900" i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Choreographic Devices 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5E6C80D-4210-4441-8E1C-6469A2E2CCE1}"/>
              </a:ext>
            </a:extLst>
          </p:cNvPr>
          <p:cNvSpPr/>
          <p:nvPr/>
        </p:nvSpPr>
        <p:spPr>
          <a:xfrm>
            <a:off x="3111272" y="7310852"/>
            <a:ext cx="827644" cy="466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66D90BD4-09D5-4BCE-8235-F42FAF3690C0}"/>
              </a:ext>
            </a:extLst>
          </p:cNvPr>
          <p:cNvCxnSpPr>
            <a:cxnSpLocks/>
            <a:stCxn id="207" idx="0"/>
          </p:cNvCxnSpPr>
          <p:nvPr/>
        </p:nvCxnSpPr>
        <p:spPr>
          <a:xfrm flipH="1" flipV="1">
            <a:off x="3371590" y="6671671"/>
            <a:ext cx="153504" cy="63918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>
            <a:extLst>
              <a:ext uri="{FF2B5EF4-FFF2-40B4-BE49-F238E27FC236}">
                <a16:creationId xmlns:a16="http://schemas.microsoft.com/office/drawing/2014/main" id="{97C79FE5-CF02-4F71-8B8A-8BCB3DF5FFBD}"/>
              </a:ext>
            </a:extLst>
          </p:cNvPr>
          <p:cNvSpPr txBox="1"/>
          <p:nvPr/>
        </p:nvSpPr>
        <p:spPr>
          <a:xfrm>
            <a:off x="58583" y="7095687"/>
            <a:ext cx="303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Motif Development 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Addition, Subtraction, Dynamics, Fragmentation, Retrograde, Space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E1E9B8BF-D608-47ED-AE7D-65A22B6F234E}"/>
              </a:ext>
            </a:extLst>
          </p:cNvPr>
          <p:cNvSpPr/>
          <p:nvPr/>
        </p:nvSpPr>
        <p:spPr>
          <a:xfrm>
            <a:off x="1947364" y="5745904"/>
            <a:ext cx="962502" cy="555052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DD113A90-AB46-44B8-B55F-E7A7BD445CFA}"/>
              </a:ext>
            </a:extLst>
          </p:cNvPr>
          <p:cNvSpPr/>
          <p:nvPr/>
        </p:nvSpPr>
        <p:spPr>
          <a:xfrm>
            <a:off x="3091031" y="5722877"/>
            <a:ext cx="608515" cy="573384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9E01D7F-EE4B-4011-8547-7FBC384AD6F6}"/>
              </a:ext>
            </a:extLst>
          </p:cNvPr>
          <p:cNvSpPr txBox="1"/>
          <p:nvPr/>
        </p:nvSpPr>
        <p:spPr>
          <a:xfrm>
            <a:off x="3041810" y="5712138"/>
            <a:ext cx="7025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Unison, </a:t>
            </a:r>
            <a:br>
              <a:rPr lang="en-US" sz="1100" dirty="0">
                <a:latin typeface="Arial Narrow" panose="020B0606020202030204" pitchFamily="34" charset="0"/>
              </a:rPr>
            </a:br>
            <a:r>
              <a:rPr lang="en-US" sz="1100" dirty="0">
                <a:latin typeface="Arial Narrow" panose="020B0606020202030204" pitchFamily="34" charset="0"/>
              </a:rPr>
              <a:t>Canon, Repetition</a:t>
            </a:r>
            <a:r>
              <a:rPr lang="en-US" sz="1100" b="1" dirty="0">
                <a:latin typeface="Arial Narrow" panose="020B0606020202030204" pitchFamily="34" charset="0"/>
              </a:rPr>
              <a:t> </a:t>
            </a:r>
            <a:r>
              <a:rPr lang="en-US" sz="900" i="1" dirty="0">
                <a:latin typeface="Arial Narrow" panose="020B0606020202030204" pitchFamily="34" charset="0"/>
              </a:rPr>
              <a:t> 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0B9BBE2-5908-426C-B6E2-CBBC56742AFD}"/>
              </a:ext>
            </a:extLst>
          </p:cNvPr>
          <p:cNvSpPr txBox="1"/>
          <p:nvPr/>
        </p:nvSpPr>
        <p:spPr>
          <a:xfrm>
            <a:off x="1896940" y="5725314"/>
            <a:ext cx="10475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Learning and replicating dance sequences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6A56F110-89AB-42EF-941B-97A2318945B7}"/>
              </a:ext>
            </a:extLst>
          </p:cNvPr>
          <p:cNvCxnSpPr>
            <a:cxnSpLocks/>
          </p:cNvCxnSpPr>
          <p:nvPr/>
        </p:nvCxnSpPr>
        <p:spPr>
          <a:xfrm>
            <a:off x="2373282" y="6308839"/>
            <a:ext cx="97499" cy="331706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1D994861-9A21-461D-8637-7242B1E2B5E5}"/>
              </a:ext>
            </a:extLst>
          </p:cNvPr>
          <p:cNvCxnSpPr>
            <a:cxnSpLocks/>
          </p:cNvCxnSpPr>
          <p:nvPr/>
        </p:nvCxnSpPr>
        <p:spPr>
          <a:xfrm flipH="1">
            <a:off x="2909242" y="6297712"/>
            <a:ext cx="459565" cy="347458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>
            <a:extLst>
              <a:ext uri="{FF2B5EF4-FFF2-40B4-BE49-F238E27FC236}">
                <a16:creationId xmlns:a16="http://schemas.microsoft.com/office/drawing/2014/main" id="{F10593D1-B8DD-48AC-8AD1-B79B3663A65D}"/>
              </a:ext>
            </a:extLst>
          </p:cNvPr>
          <p:cNvSpPr/>
          <p:nvPr/>
        </p:nvSpPr>
        <p:spPr>
          <a:xfrm>
            <a:off x="2006878" y="5427291"/>
            <a:ext cx="1601234" cy="207381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C349C98C-08CE-4BAB-A7B3-378C347BC401}"/>
              </a:ext>
            </a:extLst>
          </p:cNvPr>
          <p:cNvSpPr txBox="1"/>
          <p:nvPr/>
        </p:nvSpPr>
        <p:spPr>
          <a:xfrm>
            <a:off x="2000989" y="5407894"/>
            <a:ext cx="16569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Rotation 2: </a:t>
            </a:r>
            <a:r>
              <a:rPr lang="en-US" sz="900" i="1" dirty="0">
                <a:latin typeface="Arial Narrow" panose="020B0606020202030204" pitchFamily="34" charset="0"/>
              </a:rPr>
              <a:t>‘Surrounded by Sand’ </a:t>
            </a:r>
          </a:p>
        </p:txBody>
      </p:sp>
      <p:pic>
        <p:nvPicPr>
          <p:cNvPr id="36" name="Picture 2" descr="Stewardship Spotlight - Subtraction, Not Addition, As The Way of Wisdom -  First Central Congregational Church">
            <a:extLst>
              <a:ext uri="{FF2B5EF4-FFF2-40B4-BE49-F238E27FC236}">
                <a16:creationId xmlns:a16="http://schemas.microsoft.com/office/drawing/2014/main" id="{A1154E8E-C236-4C92-8E37-5161E4BEB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42"/>
          <a:stretch/>
        </p:blipFill>
        <p:spPr bwMode="auto">
          <a:xfrm rot="20869070">
            <a:off x="1090181" y="7512968"/>
            <a:ext cx="637047" cy="3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Reorder Post within Category in WordPress Without any WordPress Post ReOrder  Plugin">
            <a:extLst>
              <a:ext uri="{FF2B5EF4-FFF2-40B4-BE49-F238E27FC236}">
                <a16:creationId xmlns:a16="http://schemas.microsoft.com/office/drawing/2014/main" id="{136A9197-5FBF-4EF4-9038-BD39914F16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33578" b="75367" l="12305" r="89648">
                        <a14:foregroundMark x1="12402" y1="64956" x2="12402" y2="64956"/>
                        <a14:foregroundMark x1="26563" y1="69062" x2="26563" y2="69062"/>
                        <a14:foregroundMark x1="27246" y1="69062" x2="27246" y2="69062"/>
                        <a14:foregroundMark x1="81348" y1="52493" x2="81348" y2="52493"/>
                        <a14:foregroundMark x1="80176" y1="54106" x2="80176" y2="54106"/>
                        <a14:foregroundMark x1="81152" y1="49707" x2="81152" y2="49707"/>
                        <a14:foregroundMark x1="81152" y1="49707" x2="81152" y2="49707"/>
                        <a14:foregroundMark x1="80859" y1="43695" x2="80859" y2="43695"/>
                        <a14:foregroundMark x1="85156" y1="66276" x2="85156" y2="66276"/>
                        <a14:foregroundMark x1="89648" y1="62317" x2="89648" y2="62317"/>
                        <a14:foregroundMark x1="36328" y1="74780" x2="36328" y2="74780"/>
                        <a14:backgroundMark x1="36328" y1="71994" x2="36328" y2="719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4" t="28584" r="5826" b="19282"/>
          <a:stretch/>
        </p:blipFill>
        <p:spPr bwMode="auto">
          <a:xfrm rot="1504152">
            <a:off x="1890517" y="6776230"/>
            <a:ext cx="1006230" cy="39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6,410 Bending Over Backwards Illustrations &amp; Clip Art - iStock">
            <a:extLst>
              <a:ext uri="{FF2B5EF4-FFF2-40B4-BE49-F238E27FC236}">
                <a16:creationId xmlns:a16="http://schemas.microsoft.com/office/drawing/2014/main" id="{909CD914-462E-4B13-871B-56A084AB1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6667" b="50327" l="17593" r="80741">
                        <a14:foregroundMark x1="21296" y1="41830" x2="21296" y2="41830"/>
                        <a14:foregroundMark x1="17593" y1="41176" x2="17593" y2="41176"/>
                        <a14:foregroundMark x1="35556" y1="50327" x2="35556" y2="50327"/>
                        <a14:foregroundMark x1="51111" y1="31863" x2="51111" y2="31863"/>
                        <a14:foregroundMark x1="42963" y1="30065" x2="42963" y2="30065"/>
                        <a14:foregroundMark x1="36667" y1="28758" x2="36667" y2="28758"/>
                        <a14:foregroundMark x1="31111" y1="27941" x2="31111" y2="27941"/>
                        <a14:foregroundMark x1="30741" y1="24837" x2="30741" y2="24837"/>
                        <a14:foregroundMark x1="31852" y1="24346" x2="31852" y2="24346"/>
                        <a14:foregroundMark x1="36667" y1="24837" x2="36667" y2="24837"/>
                        <a14:foregroundMark x1="36667" y1="24837" x2="36667" y2="24837"/>
                        <a14:foregroundMark x1="45926" y1="23856" x2="45926" y2="23856"/>
                        <a14:foregroundMark x1="45926" y1="23856" x2="47222" y2="23856"/>
                        <a14:foregroundMark x1="66481" y1="24837" x2="66481" y2="24837"/>
                        <a14:foregroundMark x1="66481" y1="24837" x2="66481" y2="24837"/>
                        <a14:foregroundMark x1="69259" y1="25654" x2="69259" y2="25654"/>
                        <a14:foregroundMark x1="70185" y1="25654" x2="70185" y2="25654"/>
                        <a14:foregroundMark x1="73889" y1="24346" x2="73889" y2="24346"/>
                        <a14:foregroundMark x1="70185" y1="20752" x2="70185" y2="20752"/>
                        <a14:foregroundMark x1="65556" y1="19608" x2="65556" y2="19608"/>
                        <a14:foregroundMark x1="53704" y1="19444" x2="53704" y2="19444"/>
                        <a14:foregroundMark x1="45741" y1="18137" x2="45741" y2="18137"/>
                        <a14:foregroundMark x1="35926" y1="17974" x2="35926" y2="17974"/>
                        <a14:foregroundMark x1="32222" y1="16993" x2="32222" y2="16993"/>
                        <a14:foregroundMark x1="28148" y1="17484" x2="28148" y2="17484"/>
                        <a14:foregroundMark x1="26667" y1="21569" x2="26667" y2="21569"/>
                        <a14:foregroundMark x1="26852" y1="24020" x2="26852" y2="24020"/>
                        <a14:foregroundMark x1="27407" y1="30556" x2="27407" y2="30556"/>
                        <a14:foregroundMark x1="45185" y1="32026" x2="45185" y2="32026"/>
                        <a14:foregroundMark x1="41667" y1="32680" x2="41667" y2="32680"/>
                        <a14:foregroundMark x1="58148" y1="32843" x2="58148" y2="32843"/>
                        <a14:foregroundMark x1="78704" y1="28268" x2="78704" y2="28268"/>
                        <a14:foregroundMark x1="80741" y1="27124" x2="80741" y2="27124"/>
                        <a14:foregroundMark x1="76111" y1="19118" x2="76111" y2="19118"/>
                        <a14:foregroundMark x1="57778" y1="16993" x2="57778" y2="16993"/>
                        <a14:foregroundMark x1="66296" y1="24346" x2="66296" y2="24346"/>
                        <a14:foregroundMark x1="61296" y1="25000" x2="61296" y2="25000"/>
                        <a14:foregroundMark x1="59074" y1="24673" x2="59074" y2="24673"/>
                        <a14:foregroundMark x1="56667" y1="24510" x2="56667" y2="24510"/>
                        <a14:foregroundMark x1="55185" y1="24837" x2="55185" y2="24837"/>
                        <a14:foregroundMark x1="55185" y1="24837" x2="55185" y2="24837"/>
                        <a14:foregroundMark x1="51852" y1="24837" x2="51852" y2="24837"/>
                        <a14:foregroundMark x1="46667" y1="25000" x2="46667" y2="25000"/>
                        <a14:foregroundMark x1="43333" y1="25163" x2="43333" y2="25163"/>
                        <a14:foregroundMark x1="43333" y1="24183" x2="43333" y2="24183"/>
                        <a14:foregroundMark x1="39630" y1="24673" x2="39630" y2="24673"/>
                        <a14:foregroundMark x1="40000" y1="24673" x2="40000" y2="24673"/>
                        <a14:foregroundMark x1="40185" y1="23693" x2="40185" y2="23693"/>
                        <a14:foregroundMark x1="40000" y1="22222" x2="40000" y2="22222"/>
                        <a14:foregroundMark x1="39444" y1="21569" x2="39444" y2="21569"/>
                        <a14:foregroundMark x1="38519" y1="21569" x2="38519" y2="21569"/>
                        <a14:foregroundMark x1="36481" y1="24673" x2="36481" y2="24673"/>
                        <a14:foregroundMark x1="37593" y1="25654" x2="37593" y2="25654"/>
                        <a14:foregroundMark x1="33333" y1="24510" x2="33333" y2="24510"/>
                        <a14:foregroundMark x1="33333" y1="23203" x2="33333" y2="23203"/>
                        <a14:foregroundMark x1="51852" y1="25000" x2="51852" y2="25000"/>
                        <a14:foregroundMark x1="50000" y1="24183" x2="50000" y2="24183"/>
                        <a14:foregroundMark x1="47963" y1="25163" x2="47963" y2="25163"/>
                        <a14:foregroundMark x1="48889" y1="26471" x2="48889" y2="26471"/>
                        <a14:foregroundMark x1="60185" y1="24673" x2="60185" y2="24673"/>
                        <a14:foregroundMark x1="64074" y1="23366" x2="64074" y2="23366"/>
                        <a14:foregroundMark x1="60741" y1="22712" x2="60741" y2="22712"/>
                        <a14:foregroundMark x1="54630" y1="32026" x2="54630" y2="32026"/>
                        <a14:foregroundMark x1="38889" y1="32190" x2="38889" y2="32190"/>
                        <a14:foregroundMark x1="26852" y1="29412" x2="26852" y2="29412"/>
                        <a14:foregroundMark x1="26481" y1="22222" x2="26481" y2="22222"/>
                        <a14:foregroundMark x1="26852" y1="20261" x2="26852" y2="20261"/>
                        <a14:foregroundMark x1="29444" y1="18137" x2="29444" y2="18137"/>
                        <a14:foregroundMark x1="36667" y1="17810" x2="36667" y2="17810"/>
                        <a14:foregroundMark x1="53519" y1="18137" x2="53519" y2="18137"/>
                        <a14:foregroundMark x1="58889" y1="17810" x2="58889" y2="17810"/>
                        <a14:foregroundMark x1="62407" y1="17810" x2="62407" y2="17810"/>
                        <a14:foregroundMark x1="42963" y1="17484" x2="42963" y2="17484"/>
                        <a14:foregroundMark x1="73889" y1="18464" x2="73889" y2="18464"/>
                        <a14:foregroundMark x1="72407" y1="16993" x2="72407" y2="16993"/>
                        <a14:foregroundMark x1="67593" y1="17647" x2="67593" y2="17647"/>
                        <a14:foregroundMark x1="77037" y1="21078" x2="77037" y2="21078"/>
                        <a14:foregroundMark x1="80741" y1="23856" x2="80741" y2="23856"/>
                        <a14:foregroundMark x1="78889" y1="26471" x2="78889" y2="26471"/>
                        <a14:foregroundMark x1="78704" y1="27124" x2="78704" y2="27124"/>
                        <a14:foregroundMark x1="74815" y1="30065" x2="74815" y2="30065"/>
                        <a14:foregroundMark x1="73519" y1="31046" x2="73519" y2="31046"/>
                        <a14:foregroundMark x1="28333" y1="31536" x2="28333" y2="31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72" t="15092" r="15368" b="48393"/>
          <a:stretch/>
        </p:blipFill>
        <p:spPr bwMode="auto">
          <a:xfrm rot="20021290">
            <a:off x="974150" y="6597146"/>
            <a:ext cx="622082" cy="3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" name="TextBox 244">
            <a:extLst>
              <a:ext uri="{FF2B5EF4-FFF2-40B4-BE49-F238E27FC236}">
                <a16:creationId xmlns:a16="http://schemas.microsoft.com/office/drawing/2014/main" id="{2E6AA337-E9D7-46D1-A98C-8664D1CFFEB2}"/>
              </a:ext>
            </a:extLst>
          </p:cNvPr>
          <p:cNvSpPr txBox="1"/>
          <p:nvPr/>
        </p:nvSpPr>
        <p:spPr>
          <a:xfrm>
            <a:off x="134929" y="4789672"/>
            <a:ext cx="77293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Understand the given stimulus and </a:t>
            </a:r>
            <a:r>
              <a:rPr lang="en-US" sz="1050" b="1" dirty="0">
                <a:latin typeface="Arial Narrow" panose="020B0606020202030204" pitchFamily="34" charset="0"/>
              </a:rPr>
              <a:t>generate</a:t>
            </a:r>
            <a:r>
              <a:rPr lang="en-US" sz="1050" dirty="0">
                <a:latin typeface="Arial Narrow" panose="020B0606020202030204" pitchFamily="34" charset="0"/>
              </a:rPr>
              <a:t> ideas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96C4C529-DBA2-423E-8DDE-451AF87924BE}"/>
              </a:ext>
            </a:extLst>
          </p:cNvPr>
          <p:cNvSpPr/>
          <p:nvPr/>
        </p:nvSpPr>
        <p:spPr>
          <a:xfrm>
            <a:off x="162526" y="4040126"/>
            <a:ext cx="1070679" cy="574929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CCBB755-28A8-48E5-AF96-B60F8383C397}"/>
              </a:ext>
            </a:extLst>
          </p:cNvPr>
          <p:cNvSpPr/>
          <p:nvPr/>
        </p:nvSpPr>
        <p:spPr>
          <a:xfrm>
            <a:off x="1330417" y="3228564"/>
            <a:ext cx="965561" cy="876604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E4749511-F94B-4CA1-A7C8-4AC6227F61ED}"/>
              </a:ext>
            </a:extLst>
          </p:cNvPr>
          <p:cNvCxnSpPr>
            <a:cxnSpLocks/>
          </p:cNvCxnSpPr>
          <p:nvPr/>
        </p:nvCxnSpPr>
        <p:spPr>
          <a:xfrm>
            <a:off x="881682" y="4617883"/>
            <a:ext cx="457218" cy="458292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6FDA677C-4739-4D94-A8C5-396AD51B38B1}"/>
              </a:ext>
            </a:extLst>
          </p:cNvPr>
          <p:cNvSpPr txBox="1"/>
          <p:nvPr/>
        </p:nvSpPr>
        <p:spPr>
          <a:xfrm>
            <a:off x="132536" y="4057326"/>
            <a:ext cx="11077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 Narrow" panose="020B0606020202030204" pitchFamily="34" charset="0"/>
              </a:rPr>
              <a:t>Replicate </a:t>
            </a:r>
            <a:r>
              <a:rPr lang="en-US" sz="1050" dirty="0">
                <a:latin typeface="Arial Narrow" panose="020B0606020202030204" pitchFamily="34" charset="0"/>
              </a:rPr>
              <a:t>and </a:t>
            </a:r>
            <a:br>
              <a:rPr lang="en-US" sz="1050" dirty="0">
                <a:latin typeface="Arial Narrow" panose="020B0606020202030204" pitchFamily="34" charset="0"/>
              </a:rPr>
            </a:br>
            <a:r>
              <a:rPr lang="en-US" sz="1050" b="1" dirty="0">
                <a:latin typeface="Arial Narrow" panose="020B0606020202030204" pitchFamily="34" charset="0"/>
              </a:rPr>
              <a:t>manipulate</a:t>
            </a:r>
            <a:r>
              <a:rPr lang="en-US" sz="1050" dirty="0">
                <a:latin typeface="Arial Narrow" panose="020B0606020202030204" pitchFamily="34" charset="0"/>
              </a:rPr>
              <a:t> taught</a:t>
            </a:r>
            <a:br>
              <a:rPr lang="en-US" sz="1050" dirty="0">
                <a:latin typeface="Arial Narrow" panose="020B0606020202030204" pitchFamily="34" charset="0"/>
              </a:rPr>
            </a:br>
            <a:r>
              <a:rPr lang="en-US" sz="1050" dirty="0">
                <a:latin typeface="Arial Narrow" panose="020B0606020202030204" pitchFamily="34" charset="0"/>
              </a:rPr>
              <a:t>movement  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27344C2C-0CB7-452F-B1AC-FBDAEBADC1FA}"/>
              </a:ext>
            </a:extLst>
          </p:cNvPr>
          <p:cNvSpPr txBox="1"/>
          <p:nvPr/>
        </p:nvSpPr>
        <p:spPr>
          <a:xfrm>
            <a:off x="1287711" y="3217838"/>
            <a:ext cx="103170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 Narrow" panose="020B0606020202030204" pitchFamily="34" charset="0"/>
              </a:rPr>
              <a:t>Expressive Skill: </a:t>
            </a:r>
            <a:r>
              <a:rPr lang="en-US" sz="1050" i="1" dirty="0">
                <a:latin typeface="Arial Narrow" panose="020B0606020202030204" pitchFamily="34" charset="0"/>
              </a:rPr>
              <a:t>Communication of choreographic intention </a:t>
            </a:r>
          </a:p>
        </p:txBody>
      </p:sp>
      <p:pic>
        <p:nvPicPr>
          <p:cNvPr id="1034" name="Picture 10" descr="Sand (feat. Karen Whipple) by Nathan Lanier on Amazon Music - Amazon.co.uk">
            <a:extLst>
              <a:ext uri="{FF2B5EF4-FFF2-40B4-BE49-F238E27FC236}">
                <a16:creationId xmlns:a16="http://schemas.microsoft.com/office/drawing/2014/main" id="{0AF8686E-7D51-48FA-9216-60AB8FF59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1922">
            <a:off x="508325" y="3194202"/>
            <a:ext cx="710945" cy="71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usic Treble Clef - Free vector graphic on Pixabay">
            <a:extLst>
              <a:ext uri="{FF2B5EF4-FFF2-40B4-BE49-F238E27FC236}">
                <a16:creationId xmlns:a16="http://schemas.microsoft.com/office/drawing/2014/main" id="{5DD3EB15-3705-4150-94E6-92F1310A8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7937">
            <a:off x="58442" y="3161012"/>
            <a:ext cx="367662" cy="73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" name="TextBox 261">
            <a:extLst>
              <a:ext uri="{FF2B5EF4-FFF2-40B4-BE49-F238E27FC236}">
                <a16:creationId xmlns:a16="http://schemas.microsoft.com/office/drawing/2014/main" id="{7EAC2CB6-8483-4641-B50C-6763A18D0A4B}"/>
              </a:ext>
            </a:extLst>
          </p:cNvPr>
          <p:cNvSpPr txBox="1"/>
          <p:nvPr/>
        </p:nvSpPr>
        <p:spPr>
          <a:xfrm>
            <a:off x="2324895" y="3085151"/>
            <a:ext cx="67041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Using dynamics for musicality and timing 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2E890301-5862-4C8B-85CF-54616F95043E}"/>
              </a:ext>
            </a:extLst>
          </p:cNvPr>
          <p:cNvSpPr txBox="1"/>
          <p:nvPr/>
        </p:nvSpPr>
        <p:spPr>
          <a:xfrm>
            <a:off x="1872551" y="5013052"/>
            <a:ext cx="1586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anose="020B0606020202030204" pitchFamily="34" charset="0"/>
              </a:rPr>
              <a:t>Students will perform their group piece ‘Surround by Sand’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6CE46C25-EBD8-4BBE-977C-D512CC013883}"/>
              </a:ext>
            </a:extLst>
          </p:cNvPr>
          <p:cNvCxnSpPr>
            <a:cxnSpLocks/>
          </p:cNvCxnSpPr>
          <p:nvPr/>
        </p:nvCxnSpPr>
        <p:spPr>
          <a:xfrm flipH="1" flipV="1">
            <a:off x="2149927" y="4597735"/>
            <a:ext cx="372847" cy="42442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>
            <a:extLst>
              <a:ext uri="{FF2B5EF4-FFF2-40B4-BE49-F238E27FC236}">
                <a16:creationId xmlns:a16="http://schemas.microsoft.com/office/drawing/2014/main" id="{5F7B2D04-143E-4E94-81E9-44FBE009C162}"/>
              </a:ext>
            </a:extLst>
          </p:cNvPr>
          <p:cNvSpPr/>
          <p:nvPr/>
        </p:nvSpPr>
        <p:spPr>
          <a:xfrm rot="1623003">
            <a:off x="679493" y="5839135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C39DC876-AE04-49D9-A9E3-FC0184EA26F7}"/>
              </a:ext>
            </a:extLst>
          </p:cNvPr>
          <p:cNvSpPr/>
          <p:nvPr/>
        </p:nvSpPr>
        <p:spPr>
          <a:xfrm rot="1186180">
            <a:off x="2090295" y="4435537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7CB6A9DC-068B-488C-890A-094DDC7CD8B6}"/>
              </a:ext>
            </a:extLst>
          </p:cNvPr>
          <p:cNvSpPr/>
          <p:nvPr/>
        </p:nvSpPr>
        <p:spPr>
          <a:xfrm rot="19461269">
            <a:off x="5002379" y="4329678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12A92FE-6D62-40DA-88B9-2F57FA803033}"/>
              </a:ext>
            </a:extLst>
          </p:cNvPr>
          <p:cNvSpPr txBox="1"/>
          <p:nvPr/>
        </p:nvSpPr>
        <p:spPr>
          <a:xfrm>
            <a:off x="3018656" y="3381911"/>
            <a:ext cx="821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Rotation 3: </a:t>
            </a:r>
            <a:br>
              <a:rPr lang="en-US" sz="900" i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Choreography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9DE6F6E5-502B-46AE-8E79-0882DC51DE9B}"/>
              </a:ext>
            </a:extLst>
          </p:cNvPr>
          <p:cNvSpPr/>
          <p:nvPr/>
        </p:nvSpPr>
        <p:spPr>
          <a:xfrm>
            <a:off x="3039579" y="3334165"/>
            <a:ext cx="754493" cy="480618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E5B3BD14-BE62-42D5-A82F-F0C04C162BB9}"/>
              </a:ext>
            </a:extLst>
          </p:cNvPr>
          <p:cNvSpPr/>
          <p:nvPr/>
        </p:nvSpPr>
        <p:spPr>
          <a:xfrm>
            <a:off x="5682956" y="5030290"/>
            <a:ext cx="680872" cy="632830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A9FDC018-5891-4551-B0CE-500F1D4F5350}"/>
              </a:ext>
            </a:extLst>
          </p:cNvPr>
          <p:cNvSpPr txBox="1"/>
          <p:nvPr/>
        </p:nvSpPr>
        <p:spPr>
          <a:xfrm>
            <a:off x="5674596" y="5059844"/>
            <a:ext cx="721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anose="020B0606020202030204" pitchFamily="34" charset="0"/>
              </a:rPr>
              <a:t>Students perform their final piece of work for KS3. 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B647E4BD-1AA9-4653-88CC-59958650FBE5}"/>
              </a:ext>
            </a:extLst>
          </p:cNvPr>
          <p:cNvSpPr txBox="1"/>
          <p:nvPr/>
        </p:nvSpPr>
        <p:spPr>
          <a:xfrm>
            <a:off x="4445225" y="5159777"/>
            <a:ext cx="112956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 Narrow" panose="020B0606020202030204" pitchFamily="34" charset="0"/>
              </a:rPr>
              <a:t>Technical Theatre </a:t>
            </a:r>
            <a:r>
              <a:rPr lang="en-US" sz="1050" dirty="0">
                <a:latin typeface="Arial Narrow" panose="020B0606020202030204" pitchFamily="34" charset="0"/>
              </a:rPr>
              <a:t>– Lighting, Staging, Props, Costume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7DBF7EB-89CE-4D3C-996E-F0107C9C2E00}"/>
              </a:ext>
            </a:extLst>
          </p:cNvPr>
          <p:cNvSpPr txBox="1"/>
          <p:nvPr/>
        </p:nvSpPr>
        <p:spPr>
          <a:xfrm>
            <a:off x="3932531" y="3602681"/>
            <a:ext cx="10272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Understand the 3 given stimuli and </a:t>
            </a:r>
            <a:r>
              <a:rPr lang="en-US" sz="1050" b="1" dirty="0">
                <a:latin typeface="Arial Narrow" panose="020B0606020202030204" pitchFamily="34" charset="0"/>
              </a:rPr>
              <a:t>generate</a:t>
            </a:r>
            <a:r>
              <a:rPr lang="en-US" sz="1050" dirty="0">
                <a:latin typeface="Arial Narrow" panose="020B0606020202030204" pitchFamily="34" charset="0"/>
              </a:rPr>
              <a:t> ideas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E13C751D-9CA3-48C2-BE9D-25D1DC248D38}"/>
              </a:ext>
            </a:extLst>
          </p:cNvPr>
          <p:cNvCxnSpPr>
            <a:cxnSpLocks/>
          </p:cNvCxnSpPr>
          <p:nvPr/>
        </p:nvCxnSpPr>
        <p:spPr>
          <a:xfrm flipH="1">
            <a:off x="3259906" y="3811733"/>
            <a:ext cx="110141" cy="72669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>
            <a:extLst>
              <a:ext uri="{FF2B5EF4-FFF2-40B4-BE49-F238E27FC236}">
                <a16:creationId xmlns:a16="http://schemas.microsoft.com/office/drawing/2014/main" id="{264A6EDF-DA58-444C-9C79-F5D36D35ADA3}"/>
              </a:ext>
            </a:extLst>
          </p:cNvPr>
          <p:cNvSpPr txBox="1"/>
          <p:nvPr/>
        </p:nvSpPr>
        <p:spPr>
          <a:xfrm>
            <a:off x="3728826" y="5052129"/>
            <a:ext cx="68785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Working with musicians and actors 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C1F47C95-5C0C-4FAA-B06D-B08B51892682}"/>
              </a:ext>
            </a:extLst>
          </p:cNvPr>
          <p:cNvSpPr/>
          <p:nvPr/>
        </p:nvSpPr>
        <p:spPr>
          <a:xfrm>
            <a:off x="3920561" y="3587998"/>
            <a:ext cx="1025985" cy="625827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87AC0F54-57E0-4B73-96A6-9CD8A6237918}"/>
              </a:ext>
            </a:extLst>
          </p:cNvPr>
          <p:cNvSpPr/>
          <p:nvPr/>
        </p:nvSpPr>
        <p:spPr>
          <a:xfrm>
            <a:off x="4457020" y="5147434"/>
            <a:ext cx="1129563" cy="590768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9D1F6D73-8EDA-45F4-A5EF-0D89C863C70D}"/>
              </a:ext>
            </a:extLst>
          </p:cNvPr>
          <p:cNvSpPr/>
          <p:nvPr/>
        </p:nvSpPr>
        <p:spPr>
          <a:xfrm>
            <a:off x="3784878" y="5038733"/>
            <a:ext cx="568579" cy="935873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D41C0610-8D94-4B39-A013-6208AB4CC6BA}"/>
              </a:ext>
            </a:extLst>
          </p:cNvPr>
          <p:cNvCxnSpPr>
            <a:cxnSpLocks/>
            <a:stCxn id="277" idx="0"/>
          </p:cNvCxnSpPr>
          <p:nvPr/>
        </p:nvCxnSpPr>
        <p:spPr>
          <a:xfrm flipV="1">
            <a:off x="6023392" y="4594820"/>
            <a:ext cx="53418" cy="435470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2301192F-6D89-412E-B017-763E80FBB7BD}"/>
              </a:ext>
            </a:extLst>
          </p:cNvPr>
          <p:cNvCxnSpPr>
            <a:cxnSpLocks/>
          </p:cNvCxnSpPr>
          <p:nvPr/>
        </p:nvCxnSpPr>
        <p:spPr>
          <a:xfrm flipH="1" flipV="1">
            <a:off x="5020210" y="4575856"/>
            <a:ext cx="12748" cy="572304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26D22B76-3451-498D-BF66-9B1E7F9175E9}"/>
              </a:ext>
            </a:extLst>
          </p:cNvPr>
          <p:cNvCxnSpPr>
            <a:cxnSpLocks/>
          </p:cNvCxnSpPr>
          <p:nvPr/>
        </p:nvCxnSpPr>
        <p:spPr>
          <a:xfrm flipV="1">
            <a:off x="4106845" y="4588430"/>
            <a:ext cx="239905" cy="432222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43BC4FD2-15D3-433F-AE2E-70438499EDC7}"/>
              </a:ext>
            </a:extLst>
          </p:cNvPr>
          <p:cNvCxnSpPr>
            <a:cxnSpLocks/>
            <a:stCxn id="289" idx="2"/>
          </p:cNvCxnSpPr>
          <p:nvPr/>
        </p:nvCxnSpPr>
        <p:spPr>
          <a:xfrm flipH="1">
            <a:off x="3699546" y="4213825"/>
            <a:ext cx="734008" cy="331985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68814BE-EFD1-4F98-9FC3-E86BAE10EE4E}"/>
              </a:ext>
            </a:extLst>
          </p:cNvPr>
          <p:cNvSpPr/>
          <p:nvPr/>
        </p:nvSpPr>
        <p:spPr>
          <a:xfrm>
            <a:off x="6248635" y="9584209"/>
            <a:ext cx="988056" cy="466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6798A0AA-714E-498C-BD02-0520AEC6B236}"/>
              </a:ext>
            </a:extLst>
          </p:cNvPr>
          <p:cNvSpPr txBox="1"/>
          <p:nvPr/>
        </p:nvSpPr>
        <p:spPr>
          <a:xfrm>
            <a:off x="6718997" y="11701861"/>
            <a:ext cx="868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Rotation 1: </a:t>
            </a:r>
            <a:br>
              <a:rPr lang="en-US" sz="900" i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Dance Technical Skills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C737D92B-E22C-4B21-B607-DAA2DFA81263}"/>
              </a:ext>
            </a:extLst>
          </p:cNvPr>
          <p:cNvCxnSpPr>
            <a:cxnSpLocks/>
          </p:cNvCxnSpPr>
          <p:nvPr/>
        </p:nvCxnSpPr>
        <p:spPr>
          <a:xfrm flipH="1" flipV="1">
            <a:off x="6560934" y="8955378"/>
            <a:ext cx="167616" cy="62063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>
            <a:extLst>
              <a:ext uri="{FF2B5EF4-FFF2-40B4-BE49-F238E27FC236}">
                <a16:creationId xmlns:a16="http://schemas.microsoft.com/office/drawing/2014/main" id="{D608FEE0-258C-4A08-A120-4D59460DF53D}"/>
              </a:ext>
            </a:extLst>
          </p:cNvPr>
          <p:cNvSpPr txBox="1"/>
          <p:nvPr/>
        </p:nvSpPr>
        <p:spPr>
          <a:xfrm>
            <a:off x="1827432" y="7828394"/>
            <a:ext cx="7743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Rotation 3: </a:t>
            </a:r>
            <a:br>
              <a:rPr lang="en-US" sz="900" i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Musical Theatre</a:t>
            </a:r>
          </a:p>
        </p:txBody>
      </p: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FD4731A3-5B0D-4E50-A449-6B150DD16184}"/>
              </a:ext>
            </a:extLst>
          </p:cNvPr>
          <p:cNvCxnSpPr>
            <a:cxnSpLocks/>
            <a:stCxn id="330" idx="2"/>
          </p:cNvCxnSpPr>
          <p:nvPr/>
        </p:nvCxnSpPr>
        <p:spPr>
          <a:xfrm>
            <a:off x="2214725" y="8389593"/>
            <a:ext cx="393247" cy="565563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 329">
            <a:extLst>
              <a:ext uri="{FF2B5EF4-FFF2-40B4-BE49-F238E27FC236}">
                <a16:creationId xmlns:a16="http://schemas.microsoft.com/office/drawing/2014/main" id="{CE922939-0884-4A9C-AA4E-D8F189EF3A64}"/>
              </a:ext>
            </a:extLst>
          </p:cNvPr>
          <p:cNvSpPr/>
          <p:nvPr/>
        </p:nvSpPr>
        <p:spPr>
          <a:xfrm>
            <a:off x="1906675" y="7736517"/>
            <a:ext cx="616099" cy="653076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14931F66-55F4-4B4C-8A7E-5BDDF5A83983}"/>
              </a:ext>
            </a:extLst>
          </p:cNvPr>
          <p:cNvSpPr txBox="1"/>
          <p:nvPr/>
        </p:nvSpPr>
        <p:spPr>
          <a:xfrm>
            <a:off x="2515660" y="7874317"/>
            <a:ext cx="178400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Musical Theatre repertoire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(Students must replicate the movement) 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15225408-6281-4FCA-B7E9-5C54224D3F09}"/>
              </a:ext>
            </a:extLst>
          </p:cNvPr>
          <p:cNvSpPr/>
          <p:nvPr/>
        </p:nvSpPr>
        <p:spPr>
          <a:xfrm>
            <a:off x="2619530" y="7884715"/>
            <a:ext cx="1568475" cy="555908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9236A5B2-22F2-4093-974C-977F44911B26}"/>
              </a:ext>
            </a:extLst>
          </p:cNvPr>
          <p:cNvCxnSpPr>
            <a:cxnSpLocks/>
            <a:stCxn id="339" idx="2"/>
          </p:cNvCxnSpPr>
          <p:nvPr/>
        </p:nvCxnSpPr>
        <p:spPr>
          <a:xfrm flipH="1">
            <a:off x="2819133" y="8440623"/>
            <a:ext cx="584635" cy="487859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id="{014B5E5A-5CD4-4845-A914-FB9EA2845027}"/>
              </a:ext>
            </a:extLst>
          </p:cNvPr>
          <p:cNvSpPr txBox="1"/>
          <p:nvPr/>
        </p:nvSpPr>
        <p:spPr>
          <a:xfrm>
            <a:off x="2897729" y="9382998"/>
            <a:ext cx="118579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Choreography within the style of the musical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E85B249F-D187-4382-869B-91785DF4E50D}"/>
              </a:ext>
            </a:extLst>
          </p:cNvPr>
          <p:cNvSpPr/>
          <p:nvPr/>
        </p:nvSpPr>
        <p:spPr>
          <a:xfrm>
            <a:off x="3002555" y="9362510"/>
            <a:ext cx="1037775" cy="660908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AC6DC9B7-7BA3-4E2F-BB88-08944849C7ED}"/>
              </a:ext>
            </a:extLst>
          </p:cNvPr>
          <p:cNvSpPr/>
          <p:nvPr/>
        </p:nvSpPr>
        <p:spPr>
          <a:xfrm>
            <a:off x="4172620" y="9617529"/>
            <a:ext cx="1598051" cy="432552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FA3AB69A-3213-4B26-A1E5-6EFD214D9EB8}"/>
              </a:ext>
            </a:extLst>
          </p:cNvPr>
          <p:cNvCxnSpPr>
            <a:cxnSpLocks/>
          </p:cNvCxnSpPr>
          <p:nvPr/>
        </p:nvCxnSpPr>
        <p:spPr>
          <a:xfrm flipH="1" flipV="1">
            <a:off x="3022379" y="8954313"/>
            <a:ext cx="694364" cy="418166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9D920EF5-0F43-404F-8DF6-1C2130B320BD}"/>
              </a:ext>
            </a:extLst>
          </p:cNvPr>
          <p:cNvCxnSpPr>
            <a:cxnSpLocks/>
            <a:stCxn id="347" idx="0"/>
          </p:cNvCxnSpPr>
          <p:nvPr/>
        </p:nvCxnSpPr>
        <p:spPr>
          <a:xfrm flipH="1" flipV="1">
            <a:off x="4131972" y="8988913"/>
            <a:ext cx="839674" cy="628616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Rectangle 354">
            <a:extLst>
              <a:ext uri="{FF2B5EF4-FFF2-40B4-BE49-F238E27FC236}">
                <a16:creationId xmlns:a16="http://schemas.microsoft.com/office/drawing/2014/main" id="{2EF60258-47A4-4CCC-88B6-BE2EF15D1FC0}"/>
              </a:ext>
            </a:extLst>
          </p:cNvPr>
          <p:cNvSpPr/>
          <p:nvPr/>
        </p:nvSpPr>
        <p:spPr>
          <a:xfrm>
            <a:off x="4309904" y="7396671"/>
            <a:ext cx="838222" cy="1091065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C99B32E2-1D2A-4CF2-B0DE-A0F258030268}"/>
              </a:ext>
            </a:extLst>
          </p:cNvPr>
          <p:cNvSpPr txBox="1"/>
          <p:nvPr/>
        </p:nvSpPr>
        <p:spPr>
          <a:xfrm>
            <a:off x="4267132" y="7399677"/>
            <a:ext cx="9616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anose="020B0606020202030204" pitchFamily="34" charset="0"/>
              </a:rPr>
              <a:t>Students will choose one of 2 musical theatre pieces they have learnt for final performance including their own movement in the same style 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B1A73BE6-4782-4D34-916A-99C734169485}"/>
              </a:ext>
            </a:extLst>
          </p:cNvPr>
          <p:cNvCxnSpPr>
            <a:cxnSpLocks/>
          </p:cNvCxnSpPr>
          <p:nvPr/>
        </p:nvCxnSpPr>
        <p:spPr>
          <a:xfrm>
            <a:off x="4701667" y="8487693"/>
            <a:ext cx="307835" cy="47407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99E2BECC-F0AE-4CC4-9FEA-CAFCA61ED225}"/>
              </a:ext>
            </a:extLst>
          </p:cNvPr>
          <p:cNvSpPr txBox="1"/>
          <p:nvPr/>
        </p:nvSpPr>
        <p:spPr>
          <a:xfrm>
            <a:off x="4161635" y="9606043"/>
            <a:ext cx="160903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Matching movement to lyrics of the song 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D5B92AD-3184-496E-BFED-6BF6E93E626F}"/>
              </a:ext>
            </a:extLst>
          </p:cNvPr>
          <p:cNvSpPr txBox="1"/>
          <p:nvPr/>
        </p:nvSpPr>
        <p:spPr>
          <a:xfrm>
            <a:off x="8424679" y="5954474"/>
            <a:ext cx="104402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Direct Correlation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Matching the movement and the music exactly </a:t>
            </a: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D00F23C6-FFC8-4455-80E3-2B1BC43ECB36}"/>
              </a:ext>
            </a:extLst>
          </p:cNvPr>
          <p:cNvSpPr/>
          <p:nvPr/>
        </p:nvSpPr>
        <p:spPr>
          <a:xfrm>
            <a:off x="5351894" y="7132496"/>
            <a:ext cx="727777" cy="1103830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08CD9833-5F88-40A3-8B98-72E4E3F7A7A2}"/>
              </a:ext>
            </a:extLst>
          </p:cNvPr>
          <p:cNvSpPr/>
          <p:nvPr/>
        </p:nvSpPr>
        <p:spPr>
          <a:xfrm>
            <a:off x="8821638" y="8712329"/>
            <a:ext cx="689035" cy="835343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FD173A22-8F21-4CF2-9B7B-F798A1A31C26}"/>
              </a:ext>
            </a:extLst>
          </p:cNvPr>
          <p:cNvSpPr txBox="1"/>
          <p:nvPr/>
        </p:nvSpPr>
        <p:spPr>
          <a:xfrm>
            <a:off x="8779548" y="8767021"/>
            <a:ext cx="78442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Stimulus: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Inspiration for a dance idea 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A32EABF2-742C-4AE5-90C9-5C573C5C6B9D}"/>
              </a:ext>
            </a:extLst>
          </p:cNvPr>
          <p:cNvSpPr txBox="1"/>
          <p:nvPr/>
        </p:nvSpPr>
        <p:spPr>
          <a:xfrm>
            <a:off x="7465564" y="9469837"/>
            <a:ext cx="1214979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Choreographic Intention: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What you aim to communicate to the audience 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BAE0C385-4BCD-404B-A6EB-08DFF1F5C8BE}"/>
              </a:ext>
            </a:extLst>
          </p:cNvPr>
          <p:cNvSpPr/>
          <p:nvPr/>
        </p:nvSpPr>
        <p:spPr>
          <a:xfrm>
            <a:off x="7538119" y="9467073"/>
            <a:ext cx="1104267" cy="916134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726B2A9A-3DEB-4EAA-8E49-12E2F30D5042}"/>
              </a:ext>
            </a:extLst>
          </p:cNvPr>
          <p:cNvSpPr txBox="1"/>
          <p:nvPr/>
        </p:nvSpPr>
        <p:spPr>
          <a:xfrm>
            <a:off x="6257462" y="7839461"/>
            <a:ext cx="684654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Visual Stimulus: </a:t>
            </a:r>
            <a:r>
              <a:rPr lang="en-US" sz="1100" i="1" dirty="0">
                <a:latin typeface="Arial Narrow" panose="020B0606020202030204" pitchFamily="34" charset="0"/>
              </a:rPr>
              <a:t>Picture</a:t>
            </a:r>
            <a:r>
              <a:rPr lang="en-US" sz="11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7ADA7B68-DDD2-43A2-93CA-875DC1E849DE}"/>
              </a:ext>
            </a:extLst>
          </p:cNvPr>
          <p:cNvSpPr txBox="1"/>
          <p:nvPr/>
        </p:nvSpPr>
        <p:spPr>
          <a:xfrm>
            <a:off x="7116424" y="7786194"/>
            <a:ext cx="100464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Stimulus using words (creating a story)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5D6C540F-ECD7-4335-AEAB-D2EA02AB0551}"/>
              </a:ext>
            </a:extLst>
          </p:cNvPr>
          <p:cNvSpPr txBox="1"/>
          <p:nvPr/>
        </p:nvSpPr>
        <p:spPr>
          <a:xfrm>
            <a:off x="6288046" y="7118887"/>
            <a:ext cx="1555941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Stimulus using an event or popular figure (using a significant prop)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1F136FF5-1D43-4D4A-96E2-04B33CAAC65E}"/>
              </a:ext>
            </a:extLst>
          </p:cNvPr>
          <p:cNvSpPr txBox="1"/>
          <p:nvPr/>
        </p:nvSpPr>
        <p:spPr>
          <a:xfrm>
            <a:off x="8815540" y="7434585"/>
            <a:ext cx="679631" cy="600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Auditory Stimulus: </a:t>
            </a:r>
            <a:r>
              <a:rPr lang="en-US" sz="1100" i="1" dirty="0">
                <a:latin typeface="Arial Narrow" panose="020B0606020202030204" pitchFamily="34" charset="0"/>
              </a:rPr>
              <a:t>Music 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4457BED3-CB37-447F-A7B1-EA8D63BBE3AB}"/>
              </a:ext>
            </a:extLst>
          </p:cNvPr>
          <p:cNvSpPr txBox="1"/>
          <p:nvPr/>
        </p:nvSpPr>
        <p:spPr>
          <a:xfrm>
            <a:off x="5290899" y="7129899"/>
            <a:ext cx="84822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Musicality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Emulating the qualities of the music through movement </a:t>
            </a: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BBEC7E23-9626-415F-AD17-7BD041FAC7B0}"/>
              </a:ext>
            </a:extLst>
          </p:cNvPr>
          <p:cNvSpPr/>
          <p:nvPr/>
        </p:nvSpPr>
        <p:spPr>
          <a:xfrm>
            <a:off x="8489863" y="5956196"/>
            <a:ext cx="924349" cy="1112209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B497F51C-EAF7-40A9-A030-808D74EF48B4}"/>
              </a:ext>
            </a:extLst>
          </p:cNvPr>
          <p:cNvSpPr/>
          <p:nvPr/>
        </p:nvSpPr>
        <p:spPr>
          <a:xfrm>
            <a:off x="8856188" y="7428649"/>
            <a:ext cx="570810" cy="615736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15086A0B-9A2C-45EB-B52D-5B662A1ED0AD}"/>
              </a:ext>
            </a:extLst>
          </p:cNvPr>
          <p:cNvSpPr/>
          <p:nvPr/>
        </p:nvSpPr>
        <p:spPr>
          <a:xfrm>
            <a:off x="7176387" y="7795142"/>
            <a:ext cx="873282" cy="588874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3E0A25FF-475D-4C3F-8207-C193C04CA103}"/>
              </a:ext>
            </a:extLst>
          </p:cNvPr>
          <p:cNvSpPr/>
          <p:nvPr/>
        </p:nvSpPr>
        <p:spPr>
          <a:xfrm>
            <a:off x="6341943" y="7113927"/>
            <a:ext cx="1444310" cy="609898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073EA592-27E2-47D0-8652-093EEA741B36}"/>
              </a:ext>
            </a:extLst>
          </p:cNvPr>
          <p:cNvSpPr/>
          <p:nvPr/>
        </p:nvSpPr>
        <p:spPr>
          <a:xfrm>
            <a:off x="6239147" y="7813369"/>
            <a:ext cx="701992" cy="634445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CEDC9F35-CBF2-44AC-85A5-43731F876B88}"/>
              </a:ext>
            </a:extLst>
          </p:cNvPr>
          <p:cNvCxnSpPr>
            <a:cxnSpLocks/>
          </p:cNvCxnSpPr>
          <p:nvPr/>
        </p:nvCxnSpPr>
        <p:spPr>
          <a:xfrm flipH="1" flipV="1">
            <a:off x="7537151" y="8966241"/>
            <a:ext cx="505445" cy="506025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9658550C-9C0E-45E7-A996-61541610BB68}"/>
              </a:ext>
            </a:extLst>
          </p:cNvPr>
          <p:cNvCxnSpPr>
            <a:cxnSpLocks/>
          </p:cNvCxnSpPr>
          <p:nvPr/>
        </p:nvCxnSpPr>
        <p:spPr>
          <a:xfrm flipH="1" flipV="1">
            <a:off x="8169619" y="6782497"/>
            <a:ext cx="709566" cy="966538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396CDFDD-C5A5-4CAC-AC52-709C72C52419}"/>
              </a:ext>
            </a:extLst>
          </p:cNvPr>
          <p:cNvCxnSpPr>
            <a:cxnSpLocks/>
          </p:cNvCxnSpPr>
          <p:nvPr/>
        </p:nvCxnSpPr>
        <p:spPr>
          <a:xfrm>
            <a:off x="7766298" y="7385254"/>
            <a:ext cx="829983" cy="338757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9FA13498-6B4E-4759-8297-E2AB3E4D15D4}"/>
              </a:ext>
            </a:extLst>
          </p:cNvPr>
          <p:cNvCxnSpPr>
            <a:cxnSpLocks/>
          </p:cNvCxnSpPr>
          <p:nvPr/>
        </p:nvCxnSpPr>
        <p:spPr>
          <a:xfrm flipH="1">
            <a:off x="7294141" y="6480725"/>
            <a:ext cx="1178236" cy="208957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2943155F-411E-417D-86DB-E32EF1391CE2}"/>
              </a:ext>
            </a:extLst>
          </p:cNvPr>
          <p:cNvCxnSpPr>
            <a:cxnSpLocks/>
          </p:cNvCxnSpPr>
          <p:nvPr/>
        </p:nvCxnSpPr>
        <p:spPr>
          <a:xfrm flipV="1">
            <a:off x="5734930" y="6860053"/>
            <a:ext cx="738434" cy="265640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EF799019-36D8-4092-AD8D-EE1AC2D7F928}"/>
              </a:ext>
            </a:extLst>
          </p:cNvPr>
          <p:cNvCxnSpPr>
            <a:cxnSpLocks/>
            <a:stCxn id="379" idx="2"/>
          </p:cNvCxnSpPr>
          <p:nvPr/>
        </p:nvCxnSpPr>
        <p:spPr>
          <a:xfrm>
            <a:off x="6590143" y="8447814"/>
            <a:ext cx="1734908" cy="288951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979FC999-84CC-4A31-A8DB-BD9C50E19C38}"/>
              </a:ext>
            </a:extLst>
          </p:cNvPr>
          <p:cNvCxnSpPr>
            <a:cxnSpLocks/>
          </p:cNvCxnSpPr>
          <p:nvPr/>
        </p:nvCxnSpPr>
        <p:spPr>
          <a:xfrm flipH="1" flipV="1">
            <a:off x="7944828" y="8930622"/>
            <a:ext cx="875842" cy="241421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1F1663A7-9F38-403E-B5AB-4A762D80E8C8}"/>
              </a:ext>
            </a:extLst>
          </p:cNvPr>
          <p:cNvCxnSpPr>
            <a:cxnSpLocks/>
          </p:cNvCxnSpPr>
          <p:nvPr/>
        </p:nvCxnSpPr>
        <p:spPr>
          <a:xfrm>
            <a:off x="8042596" y="8067627"/>
            <a:ext cx="495164" cy="304873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" name="Picture 14" descr="25 Music Note Die Cuts Music Note Cut Outs Music Note Paper Shape Cutouts  Eighth Note Die Cuts Eighth Note Cutouts Eighth Note Paper Cut Out">
            <a:extLst>
              <a:ext uri="{FF2B5EF4-FFF2-40B4-BE49-F238E27FC236}">
                <a16:creationId xmlns:a16="http://schemas.microsoft.com/office/drawing/2014/main" id="{0870E898-8AF5-48F1-87E3-1C5FE71E6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3520">
            <a:off x="8355981" y="7649267"/>
            <a:ext cx="525454" cy="67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solated open book nature theme 446152 Vector Art at Vecteezy">
            <a:extLst>
              <a:ext uri="{FF2B5EF4-FFF2-40B4-BE49-F238E27FC236}">
                <a16:creationId xmlns:a16="http://schemas.microsoft.com/office/drawing/2014/main" id="{E0A21468-256B-42D8-A1C7-46EF34A0B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5747" b="88506" l="6897" r="94483">
                        <a14:foregroundMark x1="94483" y1="75287" x2="94483" y2="75287"/>
                        <a14:foregroundMark x1="7241" y1="71839" x2="7241" y2="71839"/>
                        <a14:foregroundMark x1="84828" y1="5747" x2="84828" y2="57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6556">
            <a:off x="8571195" y="8221599"/>
            <a:ext cx="732306" cy="43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eamwork Hands Illustration 11873602 - Megapixl">
            <a:extLst>
              <a:ext uri="{FF2B5EF4-FFF2-40B4-BE49-F238E27FC236}">
                <a16:creationId xmlns:a16="http://schemas.microsoft.com/office/drawing/2014/main" id="{5C4E087D-6F2F-44F1-87F6-DEFA850494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6"/>
          <a:stretch/>
        </p:blipFill>
        <p:spPr bwMode="auto">
          <a:xfrm rot="1071783">
            <a:off x="6667980" y="8649074"/>
            <a:ext cx="732006" cy="53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Music Notes Wave Vector Illustration Stock Vector (Royalty Free) 1550183417  | Shutterstock">
            <a:extLst>
              <a:ext uri="{FF2B5EF4-FFF2-40B4-BE49-F238E27FC236}">
                <a16:creationId xmlns:a16="http://schemas.microsoft.com/office/drawing/2014/main" id="{CD74C6AF-0952-4C69-B4B2-65E552DB7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6" cstate="print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ackgroundRemoval t="3929" b="82500" l="1782" r="98664">
                        <a14:foregroundMark x1="5568" y1="21429" x2="5568" y2="21429"/>
                        <a14:foregroundMark x1="2227" y1="25714" x2="2227" y2="25714"/>
                        <a14:foregroundMark x1="3118" y1="45357" x2="3118" y2="45357"/>
                        <a14:foregroundMark x1="4009" y1="17500" x2="4009" y2="17500"/>
                        <a14:foregroundMark x1="3118" y1="18214" x2="3118" y2="18214"/>
                        <a14:foregroundMark x1="77951" y1="42500" x2="77951" y2="42500"/>
                        <a14:foregroundMark x1="89087" y1="46071" x2="89087" y2="46071"/>
                        <a14:foregroundMark x1="94878" y1="44643" x2="94878" y2="44643"/>
                        <a14:foregroundMark x1="97327" y1="59286" x2="97327" y2="59286"/>
                        <a14:foregroundMark x1="81960" y1="49643" x2="81960" y2="49643"/>
                        <a14:foregroundMark x1="83742" y1="45000" x2="83742" y2="45000"/>
                        <a14:foregroundMark x1="84410" y1="43214" x2="84410" y2="43214"/>
                        <a14:foregroundMark x1="85301" y1="39643" x2="85301" y2="39643"/>
                        <a14:foregroundMark x1="96214" y1="54286" x2="96214" y2="54286"/>
                        <a14:foregroundMark x1="95546" y1="54643" x2="95546" y2="54643"/>
                        <a14:foregroundMark x1="98218" y1="66786" x2="98218" y2="66786"/>
                        <a14:foregroundMark x1="97773" y1="71786" x2="97773" y2="71786"/>
                        <a14:foregroundMark x1="99109" y1="79643" x2="99109" y2="79643"/>
                        <a14:foregroundMark x1="99109" y1="82857" x2="99109" y2="82857"/>
                        <a14:foregroundMark x1="2895" y1="21429" x2="2895" y2="21429"/>
                        <a14:foregroundMark x1="2673" y1="12500" x2="2673" y2="12500"/>
                        <a14:foregroundMark x1="2673" y1="9286" x2="2673" y2="9286"/>
                        <a14:foregroundMark x1="5791" y1="42500" x2="5791" y2="42500"/>
                        <a14:foregroundMark x1="2450" y1="6429" x2="2450" y2="6429"/>
                        <a14:foregroundMark x1="2227" y1="3929" x2="2227" y2="39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461"/>
          <a:stretch/>
        </p:blipFill>
        <p:spPr bwMode="auto">
          <a:xfrm rot="21023414">
            <a:off x="5548129" y="6236775"/>
            <a:ext cx="1457689" cy="80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8" name="TextBox 417">
            <a:extLst>
              <a:ext uri="{FF2B5EF4-FFF2-40B4-BE49-F238E27FC236}">
                <a16:creationId xmlns:a16="http://schemas.microsoft.com/office/drawing/2014/main" id="{43BA9EB0-C1CF-4CDA-881E-5D8CB92C1BE9}"/>
              </a:ext>
            </a:extLst>
          </p:cNvPr>
          <p:cNvSpPr txBox="1"/>
          <p:nvPr/>
        </p:nvSpPr>
        <p:spPr>
          <a:xfrm>
            <a:off x="4742727" y="5907585"/>
            <a:ext cx="3168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anose="020B0606020202030204" pitchFamily="34" charset="0"/>
              </a:rPr>
              <a:t>Students will be assessed throughout the term at various points (performance of a piece worked on over several weeks) in order to determine a final grade 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36723C7D-3516-481C-BEBC-08C58F739428}"/>
              </a:ext>
            </a:extLst>
          </p:cNvPr>
          <p:cNvSpPr/>
          <p:nvPr/>
        </p:nvSpPr>
        <p:spPr>
          <a:xfrm>
            <a:off x="4781116" y="5883262"/>
            <a:ext cx="3157132" cy="378134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174B1CD7-F1C6-4646-A423-D0BA628EF80A}"/>
              </a:ext>
            </a:extLst>
          </p:cNvPr>
          <p:cNvCxnSpPr>
            <a:cxnSpLocks/>
          </p:cNvCxnSpPr>
          <p:nvPr/>
        </p:nvCxnSpPr>
        <p:spPr>
          <a:xfrm flipH="1">
            <a:off x="5111177" y="6267978"/>
            <a:ext cx="505525" cy="42406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Photo of golden star with light bulbs on red velvet curtain on stage Stock  Photo | Adobe Stock">
            <a:extLst>
              <a:ext uri="{FF2B5EF4-FFF2-40B4-BE49-F238E27FC236}">
                <a16:creationId xmlns:a16="http://schemas.microsoft.com/office/drawing/2014/main" id="{C48941BC-FCE0-4FDC-89C6-6238EDE42E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7" r="12350"/>
          <a:stretch/>
        </p:blipFill>
        <p:spPr bwMode="auto">
          <a:xfrm>
            <a:off x="3406874" y="8540051"/>
            <a:ext cx="592249" cy="5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" name="Rectangle 209">
            <a:extLst>
              <a:ext uri="{FF2B5EF4-FFF2-40B4-BE49-F238E27FC236}">
                <a16:creationId xmlns:a16="http://schemas.microsoft.com/office/drawing/2014/main" id="{E4E601FD-0AC5-4A8E-A637-2C2BF85DBFF2}"/>
              </a:ext>
            </a:extLst>
          </p:cNvPr>
          <p:cNvSpPr/>
          <p:nvPr/>
        </p:nvSpPr>
        <p:spPr>
          <a:xfrm>
            <a:off x="3336064" y="2231219"/>
            <a:ext cx="692930" cy="700576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2E798C6-6D0B-414D-8AF5-5509F53DF3AA}"/>
              </a:ext>
            </a:extLst>
          </p:cNvPr>
          <p:cNvSpPr txBox="1"/>
          <p:nvPr/>
        </p:nvSpPr>
        <p:spPr>
          <a:xfrm>
            <a:off x="3330722" y="2278755"/>
            <a:ext cx="741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Component 3: </a:t>
            </a:r>
            <a:r>
              <a:rPr lang="en-US" sz="900" i="1" dirty="0">
                <a:latin typeface="Arial Narrow" panose="020B0606020202030204" pitchFamily="34" charset="0"/>
              </a:rPr>
              <a:t>Responding to a brief 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657B8A7D-C3CB-4003-B7A4-F0EB928B9D5A}"/>
              </a:ext>
            </a:extLst>
          </p:cNvPr>
          <p:cNvSpPr/>
          <p:nvPr/>
        </p:nvSpPr>
        <p:spPr>
          <a:xfrm>
            <a:off x="8532688" y="5179362"/>
            <a:ext cx="792700" cy="618231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EFB9D7CB-D9C8-4613-8A2D-BD5C94FDF67D}"/>
              </a:ext>
            </a:extLst>
          </p:cNvPr>
          <p:cNvSpPr txBox="1"/>
          <p:nvPr/>
        </p:nvSpPr>
        <p:spPr>
          <a:xfrm>
            <a:off x="8600284" y="1209204"/>
            <a:ext cx="821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Component 2: </a:t>
            </a:r>
            <a:r>
              <a:rPr lang="en-US" sz="900" i="1" dirty="0">
                <a:latin typeface="Arial Narrow" panose="020B0606020202030204" pitchFamily="34" charset="0"/>
              </a:rPr>
              <a:t>Developing skills and techniques for live performance 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4379BFE-4CF2-4A98-A8DA-44530F5B08A3}"/>
              </a:ext>
            </a:extLst>
          </p:cNvPr>
          <p:cNvSpPr/>
          <p:nvPr/>
        </p:nvSpPr>
        <p:spPr>
          <a:xfrm>
            <a:off x="8619397" y="1188650"/>
            <a:ext cx="783480" cy="990180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93D74923-5467-4BBA-953E-49B4E19F7624}"/>
              </a:ext>
            </a:extLst>
          </p:cNvPr>
          <p:cNvSpPr/>
          <p:nvPr/>
        </p:nvSpPr>
        <p:spPr>
          <a:xfrm>
            <a:off x="7176387" y="5128469"/>
            <a:ext cx="1130714" cy="573847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ABB03B9B-B507-4F1B-ACC6-DD4179B13D35}"/>
              </a:ext>
            </a:extLst>
          </p:cNvPr>
          <p:cNvSpPr txBox="1"/>
          <p:nvPr/>
        </p:nvSpPr>
        <p:spPr>
          <a:xfrm>
            <a:off x="8518185" y="5256768"/>
            <a:ext cx="821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Component 1: </a:t>
            </a:r>
            <a:r>
              <a:rPr lang="en-US" sz="900" i="1" dirty="0">
                <a:latin typeface="Arial Narrow" panose="020B0606020202030204" pitchFamily="34" charset="0"/>
              </a:rPr>
              <a:t>Exploring the performing arts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EA795E1-3B28-429D-9EB0-EE064C79E07B}"/>
              </a:ext>
            </a:extLst>
          </p:cNvPr>
          <p:cNvSpPr txBox="1"/>
          <p:nvPr/>
        </p:nvSpPr>
        <p:spPr>
          <a:xfrm>
            <a:off x="7129558" y="5163570"/>
            <a:ext cx="124492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BTEC Level 2 in Performing Arts with a dance approach</a:t>
            </a:r>
            <a:endParaRPr lang="en-US" sz="900" i="1" dirty="0">
              <a:latin typeface="Arial Narrow" panose="020B060602020203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8574AF17-C9B8-4991-828A-42FABF1FDC21}"/>
              </a:ext>
            </a:extLst>
          </p:cNvPr>
          <p:cNvSpPr txBox="1"/>
          <p:nvPr/>
        </p:nvSpPr>
        <p:spPr>
          <a:xfrm>
            <a:off x="6749293" y="314662"/>
            <a:ext cx="70067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What is effective rehearsal?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D76A38C9-027D-4EFD-B8C9-56A8448558B6}"/>
              </a:ext>
            </a:extLst>
          </p:cNvPr>
          <p:cNvSpPr txBox="1"/>
          <p:nvPr/>
        </p:nvSpPr>
        <p:spPr>
          <a:xfrm>
            <a:off x="7195500" y="2158625"/>
            <a:ext cx="94455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Contemporary dance technique 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8D478A6-7506-4FCF-A2E3-17B9083529F1}"/>
              </a:ext>
            </a:extLst>
          </p:cNvPr>
          <p:cNvSpPr txBox="1"/>
          <p:nvPr/>
        </p:nvSpPr>
        <p:spPr>
          <a:xfrm>
            <a:off x="7609654" y="92354"/>
            <a:ext cx="92679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Learning a professional piece of repertoire (external brief, released in Dec) 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E3EE4C99-D591-4CE8-B6E6-8C6C0AFD1567}"/>
              </a:ext>
            </a:extLst>
          </p:cNvPr>
          <p:cNvSpPr txBox="1"/>
          <p:nvPr/>
        </p:nvSpPr>
        <p:spPr>
          <a:xfrm>
            <a:off x="6299648" y="2219624"/>
            <a:ext cx="923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Performance Skills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9FBDA24-085C-4FEA-9C1F-C413666204D3}"/>
              </a:ext>
            </a:extLst>
          </p:cNvPr>
          <p:cNvSpPr txBox="1"/>
          <p:nvPr/>
        </p:nvSpPr>
        <p:spPr>
          <a:xfrm>
            <a:off x="5839990" y="408672"/>
            <a:ext cx="8017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Reflecting and improving performance 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FB519B32-5147-4CA1-A3FD-CDCCB890DD0F}"/>
              </a:ext>
            </a:extLst>
          </p:cNvPr>
          <p:cNvSpPr txBox="1"/>
          <p:nvPr/>
        </p:nvSpPr>
        <p:spPr>
          <a:xfrm>
            <a:off x="5045351" y="2484677"/>
            <a:ext cx="9577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Final performance and submission of written journals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C954E5F9-EBFD-4C5D-8778-B5C0B7833A55}"/>
              </a:ext>
            </a:extLst>
          </p:cNvPr>
          <p:cNvSpPr/>
          <p:nvPr/>
        </p:nvSpPr>
        <p:spPr>
          <a:xfrm>
            <a:off x="6736740" y="328922"/>
            <a:ext cx="718492" cy="596622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5E656589-205C-42D3-BD63-329A5B020BF1}"/>
              </a:ext>
            </a:extLst>
          </p:cNvPr>
          <p:cNvSpPr/>
          <p:nvPr/>
        </p:nvSpPr>
        <p:spPr>
          <a:xfrm>
            <a:off x="5824346" y="414793"/>
            <a:ext cx="841076" cy="768770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965A3198-4CE0-4ACE-9A3B-AB40A86D5654}"/>
              </a:ext>
            </a:extLst>
          </p:cNvPr>
          <p:cNvSpPr/>
          <p:nvPr/>
        </p:nvSpPr>
        <p:spPr>
          <a:xfrm>
            <a:off x="5054834" y="2455619"/>
            <a:ext cx="913418" cy="925148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D46EAFC-005E-4A0C-B7C5-CADBF20696BE}"/>
              </a:ext>
            </a:extLst>
          </p:cNvPr>
          <p:cNvSpPr/>
          <p:nvPr/>
        </p:nvSpPr>
        <p:spPr>
          <a:xfrm>
            <a:off x="7270576" y="2155624"/>
            <a:ext cx="802158" cy="573847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E2E83D26-B868-4EA9-B2CB-5933B3E758C3}"/>
              </a:ext>
            </a:extLst>
          </p:cNvPr>
          <p:cNvSpPr/>
          <p:nvPr/>
        </p:nvSpPr>
        <p:spPr>
          <a:xfrm>
            <a:off x="7581432" y="109606"/>
            <a:ext cx="925659" cy="1205103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4AE217BA-360D-4CC8-BC5D-3A32A480BA2C}"/>
              </a:ext>
            </a:extLst>
          </p:cNvPr>
          <p:cNvSpPr/>
          <p:nvPr/>
        </p:nvSpPr>
        <p:spPr>
          <a:xfrm>
            <a:off x="6350036" y="2203509"/>
            <a:ext cx="826351" cy="425934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C4F8BC06-5574-42A2-9ABB-E2B3F2431883}"/>
              </a:ext>
            </a:extLst>
          </p:cNvPr>
          <p:cNvCxnSpPr>
            <a:cxnSpLocks/>
          </p:cNvCxnSpPr>
          <p:nvPr/>
        </p:nvCxnSpPr>
        <p:spPr>
          <a:xfrm flipH="1" flipV="1">
            <a:off x="7645555" y="4594820"/>
            <a:ext cx="105813" cy="52011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23F53680-D6A9-4681-BB54-C97AAC762950}"/>
              </a:ext>
            </a:extLst>
          </p:cNvPr>
          <p:cNvCxnSpPr>
            <a:cxnSpLocks/>
            <a:stCxn id="213" idx="0"/>
            <a:endCxn id="133" idx="0"/>
          </p:cNvCxnSpPr>
          <p:nvPr/>
        </p:nvCxnSpPr>
        <p:spPr>
          <a:xfrm flipH="1" flipV="1">
            <a:off x="7892005" y="4596237"/>
            <a:ext cx="1037033" cy="583125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5FA81BD4-3277-42AF-9BFD-6ECB6FC46198}"/>
              </a:ext>
            </a:extLst>
          </p:cNvPr>
          <p:cNvCxnSpPr>
            <a:cxnSpLocks/>
            <a:stCxn id="218" idx="1"/>
            <a:endCxn id="156" idx="0"/>
          </p:cNvCxnSpPr>
          <p:nvPr/>
        </p:nvCxnSpPr>
        <p:spPr>
          <a:xfrm flipH="1">
            <a:off x="8146792" y="1683740"/>
            <a:ext cx="472605" cy="7572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6E34E5E9-2323-49EC-A51C-ADF3C99E68B2}"/>
              </a:ext>
            </a:extLst>
          </p:cNvPr>
          <p:cNvCxnSpPr>
            <a:cxnSpLocks/>
            <a:stCxn id="258" idx="0"/>
          </p:cNvCxnSpPr>
          <p:nvPr/>
        </p:nvCxnSpPr>
        <p:spPr>
          <a:xfrm flipH="1" flipV="1">
            <a:off x="7102346" y="1746279"/>
            <a:ext cx="569309" cy="409345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0671C6B1-6C5F-468D-857A-7CEB687E9131}"/>
              </a:ext>
            </a:extLst>
          </p:cNvPr>
          <p:cNvCxnSpPr>
            <a:cxnSpLocks/>
            <a:stCxn id="263" idx="0"/>
          </p:cNvCxnSpPr>
          <p:nvPr/>
        </p:nvCxnSpPr>
        <p:spPr>
          <a:xfrm flipH="1" flipV="1">
            <a:off x="6563982" y="1753000"/>
            <a:ext cx="199230" cy="450509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1DDE116-F789-4BAE-AB0A-67BB0BDF7780}"/>
              </a:ext>
            </a:extLst>
          </p:cNvPr>
          <p:cNvCxnSpPr>
            <a:cxnSpLocks/>
          </p:cNvCxnSpPr>
          <p:nvPr/>
        </p:nvCxnSpPr>
        <p:spPr>
          <a:xfrm>
            <a:off x="7156689" y="911467"/>
            <a:ext cx="189771" cy="826217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CBD59BF-38B2-4E50-A5E0-0D7489A64993}"/>
              </a:ext>
            </a:extLst>
          </p:cNvPr>
          <p:cNvCxnSpPr>
            <a:cxnSpLocks/>
          </p:cNvCxnSpPr>
          <p:nvPr/>
        </p:nvCxnSpPr>
        <p:spPr>
          <a:xfrm>
            <a:off x="6252965" y="1188923"/>
            <a:ext cx="607916" cy="542415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295">
            <a:extLst>
              <a:ext uri="{FF2B5EF4-FFF2-40B4-BE49-F238E27FC236}">
                <a16:creationId xmlns:a16="http://schemas.microsoft.com/office/drawing/2014/main" id="{C6AD0465-9E30-47EE-B7E6-B065625EC2D4}"/>
              </a:ext>
            </a:extLst>
          </p:cNvPr>
          <p:cNvSpPr txBox="1"/>
          <p:nvPr/>
        </p:nvSpPr>
        <p:spPr>
          <a:xfrm>
            <a:off x="7071640" y="3627035"/>
            <a:ext cx="13802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Job roles in the industry and responsibilities  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42A56E04-9946-4595-A966-6D72BE725885}"/>
              </a:ext>
            </a:extLst>
          </p:cNvPr>
          <p:cNvSpPr txBox="1"/>
          <p:nvPr/>
        </p:nvSpPr>
        <p:spPr>
          <a:xfrm>
            <a:off x="8848069" y="3204922"/>
            <a:ext cx="66639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Styles of dance and musical theatre 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BF8EFF1D-CE30-4494-84F3-293E44AD75BA}"/>
              </a:ext>
            </a:extLst>
          </p:cNvPr>
          <p:cNvSpPr txBox="1"/>
          <p:nvPr/>
        </p:nvSpPr>
        <p:spPr>
          <a:xfrm>
            <a:off x="8859105" y="4366244"/>
            <a:ext cx="6099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Creative stylistic qualities 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BCB68A7B-D3BA-42C0-84C2-08CDD47F4997}"/>
              </a:ext>
            </a:extLst>
          </p:cNvPr>
          <p:cNvSpPr txBox="1"/>
          <p:nvPr/>
        </p:nvSpPr>
        <p:spPr>
          <a:xfrm>
            <a:off x="8820670" y="2417519"/>
            <a:ext cx="7980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Purpose of performance 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B631114-111D-47C2-B613-48F44075C858}"/>
              </a:ext>
            </a:extLst>
          </p:cNvPr>
          <p:cNvSpPr txBox="1"/>
          <p:nvPr/>
        </p:nvSpPr>
        <p:spPr>
          <a:xfrm>
            <a:off x="6180394" y="3208868"/>
            <a:ext cx="21005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Production and development process </a:t>
            </a:r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5C21413E-2061-4479-92D2-C94FED682164}"/>
              </a:ext>
            </a:extLst>
          </p:cNvPr>
          <p:cNvCxnSpPr>
            <a:cxnSpLocks/>
          </p:cNvCxnSpPr>
          <p:nvPr/>
        </p:nvCxnSpPr>
        <p:spPr>
          <a:xfrm flipH="1">
            <a:off x="7751367" y="1277267"/>
            <a:ext cx="238063" cy="447561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>
            <a:extLst>
              <a:ext uri="{FF2B5EF4-FFF2-40B4-BE49-F238E27FC236}">
                <a16:creationId xmlns:a16="http://schemas.microsoft.com/office/drawing/2014/main" id="{C1055D29-3CA3-4F82-9652-5A4799EF9298}"/>
              </a:ext>
            </a:extLst>
          </p:cNvPr>
          <p:cNvSpPr/>
          <p:nvPr/>
        </p:nvSpPr>
        <p:spPr>
          <a:xfrm>
            <a:off x="6085992" y="2791165"/>
            <a:ext cx="2321667" cy="328661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BF3A7BE8-5764-4659-8C76-AEC2771AC689}"/>
              </a:ext>
            </a:extLst>
          </p:cNvPr>
          <p:cNvSpPr/>
          <p:nvPr/>
        </p:nvSpPr>
        <p:spPr>
          <a:xfrm>
            <a:off x="8900803" y="3175191"/>
            <a:ext cx="584923" cy="988556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ADC04388-441A-4271-9CDB-B88EB3209C66}"/>
              </a:ext>
            </a:extLst>
          </p:cNvPr>
          <p:cNvSpPr/>
          <p:nvPr/>
        </p:nvSpPr>
        <p:spPr>
          <a:xfrm>
            <a:off x="8858328" y="4316897"/>
            <a:ext cx="645874" cy="616610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13683452-4633-44C1-8121-9E6F0FFB4987}"/>
              </a:ext>
            </a:extLst>
          </p:cNvPr>
          <p:cNvSpPr/>
          <p:nvPr/>
        </p:nvSpPr>
        <p:spPr>
          <a:xfrm>
            <a:off x="7120696" y="3584327"/>
            <a:ext cx="1303983" cy="469103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BDF72370-066A-4369-900F-B79C3F151AB4}"/>
              </a:ext>
            </a:extLst>
          </p:cNvPr>
          <p:cNvSpPr/>
          <p:nvPr/>
        </p:nvSpPr>
        <p:spPr>
          <a:xfrm>
            <a:off x="6208660" y="3209595"/>
            <a:ext cx="2032716" cy="246611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37F54908-A3E8-4E64-A2C9-B97BAB4F536F}"/>
              </a:ext>
            </a:extLst>
          </p:cNvPr>
          <p:cNvSpPr/>
          <p:nvPr/>
        </p:nvSpPr>
        <p:spPr>
          <a:xfrm>
            <a:off x="8882187" y="2420488"/>
            <a:ext cx="661809" cy="412319"/>
          </a:xfrm>
          <a:prstGeom prst="rect">
            <a:avLst/>
          </a:prstGeom>
          <a:ln w="38100" cap="rnd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BCF4743A-DD91-47F6-AB4A-E1959B880424}"/>
              </a:ext>
            </a:extLst>
          </p:cNvPr>
          <p:cNvSpPr txBox="1"/>
          <p:nvPr/>
        </p:nvSpPr>
        <p:spPr>
          <a:xfrm>
            <a:off x="6025927" y="2841703"/>
            <a:ext cx="24394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Coursework submission (based on  given theme)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05D3E67D-AE42-4427-A7D9-1C1620DBF0A4}"/>
              </a:ext>
            </a:extLst>
          </p:cNvPr>
          <p:cNvCxnSpPr>
            <a:cxnSpLocks/>
          </p:cNvCxnSpPr>
          <p:nvPr/>
        </p:nvCxnSpPr>
        <p:spPr>
          <a:xfrm flipV="1">
            <a:off x="5785593" y="1737920"/>
            <a:ext cx="494214" cy="717203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085FF91E-8589-4CD8-A9F8-0C4E86BD84F3}"/>
              </a:ext>
            </a:extLst>
          </p:cNvPr>
          <p:cNvCxnSpPr>
            <a:cxnSpLocks/>
          </p:cNvCxnSpPr>
          <p:nvPr/>
        </p:nvCxnSpPr>
        <p:spPr>
          <a:xfrm flipV="1">
            <a:off x="8241376" y="1960527"/>
            <a:ext cx="217459" cy="829516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A807C509-7AA2-4D77-A7D1-FD8584035CE2}"/>
              </a:ext>
            </a:extLst>
          </p:cNvPr>
          <p:cNvCxnSpPr>
            <a:cxnSpLocks/>
          </p:cNvCxnSpPr>
          <p:nvPr/>
        </p:nvCxnSpPr>
        <p:spPr>
          <a:xfrm flipH="1">
            <a:off x="8793761" y="2840216"/>
            <a:ext cx="114821" cy="430819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CC07DACD-E61B-4F1E-BB3A-C081CFC959E3}"/>
              </a:ext>
            </a:extLst>
          </p:cNvPr>
          <p:cNvCxnSpPr>
            <a:cxnSpLocks/>
          </p:cNvCxnSpPr>
          <p:nvPr/>
        </p:nvCxnSpPr>
        <p:spPr>
          <a:xfrm flipV="1">
            <a:off x="8250735" y="2821590"/>
            <a:ext cx="503290" cy="524325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BEC45EE-A101-4B2A-8E4D-6154E3F6B781}"/>
              </a:ext>
            </a:extLst>
          </p:cNvPr>
          <p:cNvCxnSpPr>
            <a:cxnSpLocks/>
          </p:cNvCxnSpPr>
          <p:nvPr/>
        </p:nvCxnSpPr>
        <p:spPr>
          <a:xfrm flipH="1">
            <a:off x="8708405" y="3615328"/>
            <a:ext cx="158685" cy="297716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57041182-8721-4BA1-978F-C92B0BCE619A}"/>
              </a:ext>
            </a:extLst>
          </p:cNvPr>
          <p:cNvCxnSpPr>
            <a:cxnSpLocks/>
          </p:cNvCxnSpPr>
          <p:nvPr/>
        </p:nvCxnSpPr>
        <p:spPr>
          <a:xfrm flipH="1" flipV="1">
            <a:off x="8481632" y="4378529"/>
            <a:ext cx="426950" cy="307593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305B8898-A3C6-4563-A34D-6909C6747E8C}"/>
              </a:ext>
            </a:extLst>
          </p:cNvPr>
          <p:cNvCxnSpPr>
            <a:cxnSpLocks/>
          </p:cNvCxnSpPr>
          <p:nvPr/>
        </p:nvCxnSpPr>
        <p:spPr>
          <a:xfrm>
            <a:off x="7762906" y="4069534"/>
            <a:ext cx="503451" cy="486603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Rectangle 361">
            <a:extLst>
              <a:ext uri="{FF2B5EF4-FFF2-40B4-BE49-F238E27FC236}">
                <a16:creationId xmlns:a16="http://schemas.microsoft.com/office/drawing/2014/main" id="{0CFC4058-BA81-4B52-A3F4-E3A07623E7D8}"/>
              </a:ext>
            </a:extLst>
          </p:cNvPr>
          <p:cNvSpPr/>
          <p:nvPr/>
        </p:nvSpPr>
        <p:spPr>
          <a:xfrm>
            <a:off x="4463411" y="322194"/>
            <a:ext cx="776853" cy="75244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FA5DAB6A-3940-4BF1-9073-0DCB3F99F10A}"/>
              </a:ext>
            </a:extLst>
          </p:cNvPr>
          <p:cNvSpPr txBox="1"/>
          <p:nvPr/>
        </p:nvSpPr>
        <p:spPr>
          <a:xfrm>
            <a:off x="2081824" y="897224"/>
            <a:ext cx="1092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3: </a:t>
            </a:r>
            <a:br>
              <a:rPr lang="en-US" sz="1000" b="1" dirty="0">
                <a:latin typeface="Arial Narrow" panose="020B0606020202030204" pitchFamily="34" charset="0"/>
              </a:rPr>
            </a:br>
            <a:r>
              <a:rPr lang="en-US" sz="1000" dirty="0">
                <a:latin typeface="Arial Narrow" panose="020B0606020202030204" pitchFamily="34" charset="0"/>
              </a:rPr>
              <a:t>Final Performance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7B6DD6A9-0C71-4F81-AEC0-C722285F5835}"/>
              </a:ext>
            </a:extLst>
          </p:cNvPr>
          <p:cNvSpPr txBox="1"/>
          <p:nvPr/>
        </p:nvSpPr>
        <p:spPr>
          <a:xfrm>
            <a:off x="3361555" y="778830"/>
            <a:ext cx="8171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1: </a:t>
            </a:r>
            <a:r>
              <a:rPr lang="en-US" sz="1000" dirty="0">
                <a:latin typeface="Arial Narrow" panose="020B0606020202030204" pitchFamily="34" charset="0"/>
              </a:rPr>
              <a:t>Response to the brief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975809C9-2EC4-4AD7-805F-BD2E3DDAD22B}"/>
              </a:ext>
            </a:extLst>
          </p:cNvPr>
          <p:cNvSpPr txBox="1"/>
          <p:nvPr/>
        </p:nvSpPr>
        <p:spPr>
          <a:xfrm>
            <a:off x="2400055" y="2120605"/>
            <a:ext cx="8984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2: </a:t>
            </a:r>
            <a:r>
              <a:rPr lang="en-US" sz="1000" dirty="0">
                <a:latin typeface="Arial Narrow" panose="020B0606020202030204" pitchFamily="34" charset="0"/>
              </a:rPr>
              <a:t>Development of skills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94D67C55-5254-405F-A108-FD76340ACD32}"/>
              </a:ext>
            </a:extLst>
          </p:cNvPr>
          <p:cNvSpPr txBox="1"/>
          <p:nvPr/>
        </p:nvSpPr>
        <p:spPr>
          <a:xfrm>
            <a:off x="1703902" y="2596377"/>
            <a:ext cx="684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4:  </a:t>
            </a:r>
            <a:r>
              <a:rPr lang="en-US" sz="1000" dirty="0">
                <a:latin typeface="Arial Narrow" panose="020B0606020202030204" pitchFamily="34" charset="0"/>
              </a:rPr>
              <a:t>Evaluation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7D5415E1-FE84-4B90-B89A-50A9A965712E}"/>
              </a:ext>
            </a:extLst>
          </p:cNvPr>
          <p:cNvSpPr txBox="1"/>
          <p:nvPr/>
        </p:nvSpPr>
        <p:spPr>
          <a:xfrm>
            <a:off x="4298583" y="2233511"/>
            <a:ext cx="63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Types of research 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60AD8458-25A8-478B-B163-73B1BEDEA722}"/>
              </a:ext>
            </a:extLst>
          </p:cNvPr>
          <p:cNvSpPr txBox="1"/>
          <p:nvPr/>
        </p:nvSpPr>
        <p:spPr>
          <a:xfrm>
            <a:off x="4377897" y="366750"/>
            <a:ext cx="957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Review choreographic methods and devices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545D7200-10AB-43C6-9EB0-985F51205BDB}"/>
              </a:ext>
            </a:extLst>
          </p:cNvPr>
          <p:cNvSpPr txBox="1"/>
          <p:nvPr/>
        </p:nvSpPr>
        <p:spPr>
          <a:xfrm>
            <a:off x="4023857" y="2881704"/>
            <a:ext cx="9577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Gathering choreographic inspiration</a:t>
            </a: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E55C292E-6625-44AD-A9C0-2DAFD33BBE17}"/>
              </a:ext>
            </a:extLst>
          </p:cNvPr>
          <p:cNvSpPr/>
          <p:nvPr/>
        </p:nvSpPr>
        <p:spPr>
          <a:xfrm>
            <a:off x="2129154" y="855349"/>
            <a:ext cx="1019294" cy="478857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5F588342-5F33-48AC-8941-DEB8D99A91CC}"/>
              </a:ext>
            </a:extLst>
          </p:cNvPr>
          <p:cNvSpPr/>
          <p:nvPr/>
        </p:nvSpPr>
        <p:spPr>
          <a:xfrm>
            <a:off x="4342913" y="2222870"/>
            <a:ext cx="560989" cy="437556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F9C8CB4A-6DD3-4801-B0DC-40AA76DE4B72}"/>
              </a:ext>
            </a:extLst>
          </p:cNvPr>
          <p:cNvSpPr/>
          <p:nvPr/>
        </p:nvSpPr>
        <p:spPr>
          <a:xfrm>
            <a:off x="3355707" y="779891"/>
            <a:ext cx="816913" cy="5647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E8262DC6-B64A-47E9-B5AB-B4C522BCA379}"/>
              </a:ext>
            </a:extLst>
          </p:cNvPr>
          <p:cNvSpPr/>
          <p:nvPr/>
        </p:nvSpPr>
        <p:spPr>
          <a:xfrm>
            <a:off x="4101901" y="2857357"/>
            <a:ext cx="821705" cy="596067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CC40972C-9F43-490F-BC14-DF2505221A93}"/>
              </a:ext>
            </a:extLst>
          </p:cNvPr>
          <p:cNvSpPr/>
          <p:nvPr/>
        </p:nvSpPr>
        <p:spPr>
          <a:xfrm>
            <a:off x="1743429" y="2561813"/>
            <a:ext cx="632673" cy="455664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51928A79-50FB-463F-93C7-C35DFF7D6FA8}"/>
              </a:ext>
            </a:extLst>
          </p:cNvPr>
          <p:cNvSpPr/>
          <p:nvPr/>
        </p:nvSpPr>
        <p:spPr>
          <a:xfrm>
            <a:off x="2467282" y="2143117"/>
            <a:ext cx="749927" cy="541884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DCE8978C-FA82-4C25-9196-C47FDC54E6BB}"/>
              </a:ext>
            </a:extLst>
          </p:cNvPr>
          <p:cNvCxnSpPr>
            <a:cxnSpLocks/>
          </p:cNvCxnSpPr>
          <p:nvPr/>
        </p:nvCxnSpPr>
        <p:spPr>
          <a:xfrm flipH="1" flipV="1">
            <a:off x="4092826" y="1738083"/>
            <a:ext cx="77625" cy="1110978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0CB2448C-77A1-49B4-87A7-753DFCDB522E}"/>
              </a:ext>
            </a:extLst>
          </p:cNvPr>
          <p:cNvCxnSpPr>
            <a:cxnSpLocks/>
          </p:cNvCxnSpPr>
          <p:nvPr/>
        </p:nvCxnSpPr>
        <p:spPr>
          <a:xfrm flipV="1">
            <a:off x="4639031" y="1737369"/>
            <a:ext cx="64448" cy="487963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1976E63C-CA0E-4870-89F5-24AAAF863CD3}"/>
              </a:ext>
            </a:extLst>
          </p:cNvPr>
          <p:cNvCxnSpPr>
            <a:cxnSpLocks/>
          </p:cNvCxnSpPr>
          <p:nvPr/>
        </p:nvCxnSpPr>
        <p:spPr>
          <a:xfrm flipH="1">
            <a:off x="4404202" y="1068609"/>
            <a:ext cx="443710" cy="656545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AE699C02-5981-47BC-8445-65017AD5458F}"/>
              </a:ext>
            </a:extLst>
          </p:cNvPr>
          <p:cNvCxnSpPr>
            <a:cxnSpLocks/>
          </p:cNvCxnSpPr>
          <p:nvPr/>
        </p:nvCxnSpPr>
        <p:spPr>
          <a:xfrm flipV="1">
            <a:off x="3703895" y="1742916"/>
            <a:ext cx="52215" cy="481595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DC497F32-C740-4A9F-96BA-E734253D9941}"/>
              </a:ext>
            </a:extLst>
          </p:cNvPr>
          <p:cNvCxnSpPr>
            <a:cxnSpLocks/>
          </p:cNvCxnSpPr>
          <p:nvPr/>
        </p:nvCxnSpPr>
        <p:spPr>
          <a:xfrm flipH="1">
            <a:off x="3414719" y="1357675"/>
            <a:ext cx="328741" cy="396004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136F5A23-BD1E-4021-AE18-E80614BF667D}"/>
              </a:ext>
            </a:extLst>
          </p:cNvPr>
          <p:cNvCxnSpPr>
            <a:cxnSpLocks/>
          </p:cNvCxnSpPr>
          <p:nvPr/>
        </p:nvCxnSpPr>
        <p:spPr>
          <a:xfrm flipV="1">
            <a:off x="2868378" y="1741222"/>
            <a:ext cx="84432" cy="404120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73420210-591C-45ED-843F-AC514F71A4BC}"/>
              </a:ext>
            </a:extLst>
          </p:cNvPr>
          <p:cNvCxnSpPr>
            <a:cxnSpLocks/>
          </p:cNvCxnSpPr>
          <p:nvPr/>
        </p:nvCxnSpPr>
        <p:spPr>
          <a:xfrm flipH="1">
            <a:off x="2511902" y="1342217"/>
            <a:ext cx="93373" cy="409023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FD008CA-A10D-48E5-9CF9-EC552389D131}"/>
              </a:ext>
            </a:extLst>
          </p:cNvPr>
          <p:cNvCxnSpPr>
            <a:cxnSpLocks/>
          </p:cNvCxnSpPr>
          <p:nvPr/>
        </p:nvCxnSpPr>
        <p:spPr>
          <a:xfrm flipV="1">
            <a:off x="2071528" y="1747640"/>
            <a:ext cx="50908" cy="815894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2" descr="10 Point Checklist for Better Project Estimates - Blog | Planview">
            <a:extLst>
              <a:ext uri="{FF2B5EF4-FFF2-40B4-BE49-F238E27FC236}">
                <a16:creationId xmlns:a16="http://schemas.microsoft.com/office/drawing/2014/main" id="{73460B77-6658-4D76-8A43-4386AE6253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1" r="15743"/>
          <a:stretch/>
        </p:blipFill>
        <p:spPr bwMode="auto">
          <a:xfrm rot="19935977">
            <a:off x="5967032" y="3427003"/>
            <a:ext cx="496430" cy="63544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How the Brain Learns to Ignore Familiar Stimuli Explained">
            <a:extLst>
              <a:ext uri="{FF2B5EF4-FFF2-40B4-BE49-F238E27FC236}">
                <a16:creationId xmlns:a16="http://schemas.microsoft.com/office/drawing/2014/main" id="{CD5ECC02-B168-4EAD-AF12-A3E7DA42B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49" y="3761651"/>
            <a:ext cx="591636" cy="49303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29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1943BA-F90C-46D6-AC4F-FB9A9593302E}">
  <ds:schemaRefs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cf79344-50dc-401d-975b-fcee0e394174"/>
    <ds:schemaRef ds:uri="9f0b416b-fe84-4286-91e8-fe0b5d39668b"/>
  </ds:schemaRefs>
</ds:datastoreItem>
</file>

<file path=customXml/itemProps2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19227</TotalTime>
  <Words>600</Words>
  <Application>Microsoft Office PowerPoint</Application>
  <PresentationFormat>A3 Paper (297x420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148</cp:revision>
  <cp:lastPrinted>2020-08-25T21:40:14Z</cp:lastPrinted>
  <dcterms:created xsi:type="dcterms:W3CDTF">2019-12-03T13:18:29Z</dcterms:created>
  <dcterms:modified xsi:type="dcterms:W3CDTF">2022-09-29T21:56:57Z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