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CELNcdEMT/WBW5m2s8D7z8f0U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515" y="77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8250" y="751625"/>
            <a:ext cx="4592325" cy="37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-54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54865" y="6387672"/>
            <a:ext cx="5929312" cy="616256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061018" y="4301034"/>
            <a:ext cx="4867737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265783" y="2078902"/>
            <a:ext cx="1543050" cy="620823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5400000">
            <a:off x="1137869" y="2117578"/>
            <a:ext cx="1111685" cy="581897"/>
          </a:xfrm>
          <a:prstGeom prst="triangle">
            <a:avLst>
              <a:gd name="adj" fmla="val 50000"/>
            </a:avLst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"/>
          <p:cNvCxnSpPr>
            <a:endCxn id="100" idx="2"/>
          </p:cNvCxnSpPr>
          <p:nvPr/>
        </p:nvCxnSpPr>
        <p:spPr>
          <a:xfrm>
            <a:off x="1879075" y="4572304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2166" y="17377"/>
            <a:ext cx="5857244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KS4 Art and Design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1"/>
          <p:cNvCxnSpPr/>
          <p:nvPr/>
        </p:nvCxnSpPr>
        <p:spPr>
          <a:xfrm rot="10800000">
            <a:off x="2793881" y="1480744"/>
            <a:ext cx="8435" cy="614051"/>
          </a:xfrm>
          <a:prstGeom prst="straightConnector1">
            <a:avLst/>
          </a:prstGeom>
          <a:noFill/>
          <a:ln w="28575" cap="flat" cmpd="sng">
            <a:solidFill>
              <a:srgbClr val="F2F2F2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6" name="Google Shape;106;p1"/>
          <p:cNvCxnSpPr/>
          <p:nvPr/>
        </p:nvCxnSpPr>
        <p:spPr>
          <a:xfrm rot="10800000" flipH="1">
            <a:off x="2834236" y="2085666"/>
            <a:ext cx="268055" cy="423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1"/>
          <p:cNvSpPr/>
          <p:nvPr/>
        </p:nvSpPr>
        <p:spPr>
          <a:xfrm>
            <a:off x="319611" y="1631853"/>
            <a:ext cx="1150402" cy="1277273"/>
          </a:xfrm>
          <a:prstGeom prst="rect">
            <a:avLst/>
          </a:prstGeom>
          <a:noFill/>
          <a:ln w="38100" cap="rnd" cmpd="sng">
            <a:solidFill>
              <a:srgbClr val="007A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Destination </a:t>
            </a:r>
            <a:r>
              <a:rPr lang="en-GB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Continue studying Art and Design at KS5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 descr="Image result for road signs ahe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837" y="2532258"/>
            <a:ext cx="679489" cy="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"/>
          <p:cNvCxnSpPr>
            <a:cxnSpLocks/>
            <a:stCxn id="114" idx="1"/>
          </p:cNvCxnSpPr>
          <p:nvPr/>
        </p:nvCxnSpPr>
        <p:spPr>
          <a:xfrm flipH="1" flipV="1">
            <a:off x="1414850" y="10385325"/>
            <a:ext cx="1088100" cy="86442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5" name="Google Shape;115;p1"/>
          <p:cNvCxnSpPr/>
          <p:nvPr/>
        </p:nvCxnSpPr>
        <p:spPr>
          <a:xfrm flipH="1">
            <a:off x="5985620" y="10414268"/>
            <a:ext cx="934797" cy="530486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131;p1"/>
          <p:cNvCxnSpPr/>
          <p:nvPr/>
        </p:nvCxnSpPr>
        <p:spPr>
          <a:xfrm flipH="1">
            <a:off x="5580000" y="8479450"/>
            <a:ext cx="441600" cy="4593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>
            <a:off x="1411458" y="5164069"/>
            <a:ext cx="319286" cy="1053657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5" name="Google Shape;135;p1"/>
          <p:cNvCxnSpPr>
            <a:cxnSpLocks/>
          </p:cNvCxnSpPr>
          <p:nvPr/>
        </p:nvCxnSpPr>
        <p:spPr>
          <a:xfrm flipV="1">
            <a:off x="2295575" y="11290647"/>
            <a:ext cx="1172228" cy="176282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>
            <a:stCxn id="137" idx="2"/>
          </p:cNvCxnSpPr>
          <p:nvPr/>
        </p:nvCxnSpPr>
        <p:spPr>
          <a:xfrm flipH="1">
            <a:off x="8208450" y="5940674"/>
            <a:ext cx="237600" cy="10806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 flipH="1">
            <a:off x="2459656" y="5707096"/>
            <a:ext cx="626210" cy="1003265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flipH="1">
            <a:off x="2133897" y="1631853"/>
            <a:ext cx="540857" cy="46206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 flipH="1">
            <a:off x="1917431" y="2394138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"/>
          <p:cNvCxnSpPr/>
          <p:nvPr/>
        </p:nvCxnSpPr>
        <p:spPr>
          <a:xfrm>
            <a:off x="2010900" y="1110489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"/>
          <p:cNvCxnSpPr/>
          <p:nvPr/>
        </p:nvCxnSpPr>
        <p:spPr>
          <a:xfrm rot="10800000" flipH="1">
            <a:off x="1969130" y="6683026"/>
            <a:ext cx="5931607" cy="7669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6" name="Google Shape;146;p1"/>
          <p:cNvCxnSpPr/>
          <p:nvPr/>
        </p:nvCxnSpPr>
        <p:spPr>
          <a:xfrm>
            <a:off x="1879098" y="8946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47" name="Google Shape;147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48" name="Google Shape;148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" name="Google Shape;151;p1"/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1"/>
          <p:cNvGrpSpPr/>
          <p:nvPr/>
        </p:nvGrpSpPr>
        <p:grpSpPr>
          <a:xfrm>
            <a:off x="5566315" y="6007846"/>
            <a:ext cx="1214980" cy="1234099"/>
            <a:chOff x="1212628" y="4031237"/>
            <a:chExt cx="1214980" cy="1304869"/>
          </a:xfrm>
        </p:grpSpPr>
        <p:sp>
          <p:nvSpPr>
            <p:cNvPr id="154" name="Google Shape;15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Google Shape;157;p1"/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"/>
          <p:cNvSpPr/>
          <p:nvPr/>
        </p:nvSpPr>
        <p:spPr>
          <a:xfrm>
            <a:off x="30870" y="3254364"/>
            <a:ext cx="1473000" cy="3647112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2 REFINE could arise from improving ideas by experimenting with different designs and refining ideas for the final outcome by selecting/ editing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 media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 ways of working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 scales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 treatment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different, shape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different styles </a:t>
            </a:r>
            <a:endParaRPr/>
          </a:p>
        </p:txBody>
      </p:sp>
      <p:sp>
        <p:nvSpPr>
          <p:cNvPr id="159" name="Google Shape;159;p1"/>
          <p:cNvSpPr/>
          <p:nvPr/>
        </p:nvSpPr>
        <p:spPr>
          <a:xfrm>
            <a:off x="6611738" y="6969529"/>
            <a:ext cx="2213700" cy="23079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1 DEVELOP: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• visiting and recording in a museum or gallery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• recording research from internet museum, gallery or artist websites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• investigating and recording from art books and journals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• investigating and recording from other culturally inspiring sources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2502950" y="9396825"/>
            <a:ext cx="2876100" cy="15558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 dirty="0">
                <a:solidFill>
                  <a:schemeClr val="dk1"/>
                </a:solidFill>
              </a:rPr>
              <a:t>Evidence for assessment objective 3 RECORD could arise from recording observations of first-hand experience and/or secondary sources by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 dirty="0">
                <a:solidFill>
                  <a:schemeClr val="dk1"/>
                </a:solidFill>
              </a:rPr>
              <a:t> Drawing and painting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60" name="Google Shape;160;p1"/>
          <p:cNvSpPr/>
          <p:nvPr/>
        </p:nvSpPr>
        <p:spPr>
          <a:xfrm>
            <a:off x="5586437" y="9556239"/>
            <a:ext cx="1920392" cy="954067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to GCSE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Coursework 60% Exam 40%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841362" y="11485100"/>
            <a:ext cx="2532000" cy="64629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Theme – Other Cultures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culture?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my culture?</a:t>
            </a:r>
            <a:endParaRPr sz="1200" dirty="0"/>
          </a:p>
        </p:txBody>
      </p:sp>
      <p:pic>
        <p:nvPicPr>
          <p:cNvPr id="162" name="Google Shape;16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11610" y="12158791"/>
            <a:ext cx="970280" cy="701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00892" y="91371"/>
            <a:ext cx="820663" cy="9444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1"/>
          <p:cNvCxnSpPr/>
          <p:nvPr/>
        </p:nvCxnSpPr>
        <p:spPr>
          <a:xfrm rot="10800000">
            <a:off x="6776860" y="2449310"/>
            <a:ext cx="732265" cy="357309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5" name="Google Shape;165;p1"/>
          <p:cNvCxnSpPr/>
          <p:nvPr/>
        </p:nvCxnSpPr>
        <p:spPr>
          <a:xfrm>
            <a:off x="2901105" y="3924085"/>
            <a:ext cx="531489" cy="539048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/>
          <p:nvPr/>
        </p:nvSpPr>
        <p:spPr>
          <a:xfrm>
            <a:off x="82175" y="7439711"/>
            <a:ext cx="2213400" cy="23079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2 REFINE could arise from improving ideas by experimenting with different designs and refining ideas for the final outcome by selecting/ editing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 media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 ways of working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 scales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 treatment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different, shape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using different styles </a:t>
            </a:r>
            <a:endParaRPr/>
          </a:p>
        </p:txBody>
      </p:sp>
      <p:sp>
        <p:nvSpPr>
          <p:cNvPr id="137" name="Google Shape;137;p1"/>
          <p:cNvSpPr/>
          <p:nvPr/>
        </p:nvSpPr>
        <p:spPr>
          <a:xfrm>
            <a:off x="7485900" y="4828874"/>
            <a:ext cx="1920300" cy="11118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4 PRESENT could arise from realising intentions by producing </a:t>
            </a:r>
            <a:endParaRPr>
              <a:solidFill>
                <a:schemeClr val="dk1"/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-GB" sz="1100">
                <a:solidFill>
                  <a:schemeClr val="dk1"/>
                </a:solidFill>
              </a:rPr>
              <a:t>the final outcome</a:t>
            </a:r>
            <a:endParaRPr>
              <a:solidFill>
                <a:schemeClr val="dk1"/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-GB" sz="1100">
                <a:solidFill>
                  <a:schemeClr val="dk1"/>
                </a:solidFill>
              </a:rPr>
              <a:t>developmental studies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2548434" y="7177985"/>
            <a:ext cx="2532000" cy="95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Collections Theme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collection?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be the focal point for my collections theme?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1"/>
          <p:cNvCxnSpPr/>
          <p:nvPr/>
        </p:nvCxnSpPr>
        <p:spPr>
          <a:xfrm rot="10800000" flipH="1">
            <a:off x="4405824" y="6835379"/>
            <a:ext cx="742820" cy="464713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9" name="Google Shape;169;p1"/>
          <p:cNvSpPr/>
          <p:nvPr/>
        </p:nvSpPr>
        <p:spPr>
          <a:xfrm>
            <a:off x="2089746" y="2810691"/>
            <a:ext cx="4168336" cy="1107955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3 RECORD could arise from recording observations of first-hand experience and/or secondary sources by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drawing, painting, construction, photography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computer/tablet, (using different viewpoints, from close up, from a, distance, in different media, using different scales)</a:t>
            </a:r>
            <a:endParaRPr/>
          </a:p>
        </p:txBody>
      </p:sp>
      <p:sp>
        <p:nvSpPr>
          <p:cNvPr id="171" name="Google Shape;171;p1"/>
          <p:cNvSpPr/>
          <p:nvPr/>
        </p:nvSpPr>
        <p:spPr>
          <a:xfrm>
            <a:off x="2644643" y="824533"/>
            <a:ext cx="5166212" cy="1169511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 40% Theme set by OCR board.  Theme released on 2</a:t>
            </a:r>
            <a:r>
              <a:rPr lang="en-GB" sz="1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January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will choose one of the themes and produce a body of work which will result in the Final piece being created in a 10 hour/2 day exam after the Easter holidays.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/>
          <p:nvPr/>
        </p:nvSpPr>
        <p:spPr>
          <a:xfrm>
            <a:off x="3054646" y="4927804"/>
            <a:ext cx="3458389" cy="1446509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1 DEVEOP: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visiting and recording in a museum or gallery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recording research from internet museum, gallery or artist websites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investigating and recording from art books and journals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investigating and recording from other culturally inspiring sources</a:t>
            </a:r>
            <a:endParaRPr/>
          </a:p>
        </p:txBody>
      </p:sp>
      <p:sp>
        <p:nvSpPr>
          <p:cNvPr id="174" name="Google Shape;174;p1"/>
          <p:cNvSpPr/>
          <p:nvPr/>
        </p:nvSpPr>
        <p:spPr>
          <a:xfrm>
            <a:off x="7524727" y="2501023"/>
            <a:ext cx="1920392" cy="1277232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Evidence for assessment objective 4 PRESNT could arise from realising intentions by producing 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final outcome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developmental studies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A3 Paper (297x420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5</cp:revision>
  <dcterms:created xsi:type="dcterms:W3CDTF">2019-12-03T13:18:29Z</dcterms:created>
  <dcterms:modified xsi:type="dcterms:W3CDTF">2022-09-29T21:54:31Z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