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888163" cy="100218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41">
          <p15:clr>
            <a:srgbClr val="A4A3A4"/>
          </p15:clr>
        </p15:guide>
        <p15:guide id="2" pos="3069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i5lGFSnA5BuozOmEBANkHAoFA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515" y="77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8250" y="751625"/>
            <a:ext cx="4592325" cy="3758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800" y="4760375"/>
            <a:ext cx="5510500" cy="450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8800" y="4760375"/>
            <a:ext cx="5510500" cy="4509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50888"/>
            <a:ext cx="282098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974771" y="2075557"/>
            <a:ext cx="4466798" cy="622300"/>
          </a:xfrm>
          <a:prstGeom prst="rect">
            <a:avLst/>
          </a:prstGeom>
          <a:solidFill>
            <a:srgbClr val="AB72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6554233" y="4295350"/>
            <a:ext cx="1339518" cy="622300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4709051" y="8672026"/>
            <a:ext cx="3234540" cy="622300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-54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107362" y="8666587"/>
            <a:ext cx="3234540" cy="622300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54865" y="6387672"/>
            <a:ext cx="5929312" cy="616256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-5400000">
            <a:off x="718146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061018" y="4301034"/>
            <a:ext cx="4867737" cy="628650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 rot="5400000" flipH="1">
            <a:off x="6365434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6265783" y="2078902"/>
            <a:ext cx="1543050" cy="620823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 rot="-5400000">
            <a:off x="1137869" y="2117578"/>
            <a:ext cx="1111685" cy="581897"/>
          </a:xfrm>
          <a:prstGeom prst="triangle">
            <a:avLst>
              <a:gd name="adj" fmla="val 50000"/>
            </a:avLst>
          </a:prstGeom>
          <a:solidFill>
            <a:srgbClr val="AB72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9" name="Google Shape;99;p1"/>
          <p:cNvCxnSpPr>
            <a:endCxn id="100" idx="2"/>
          </p:cNvCxnSpPr>
          <p:nvPr/>
        </p:nvCxnSpPr>
        <p:spPr>
          <a:xfrm>
            <a:off x="1879075" y="4572304"/>
            <a:ext cx="6153300" cy="26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01" name="Google Shape;101;p1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-13775" y="12220708"/>
            <a:ext cx="9614975" cy="531682"/>
          </a:xfrm>
          <a:prstGeom prst="rect">
            <a:avLst/>
          </a:prstGeom>
          <a:solidFill>
            <a:srgbClr val="C6A1E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 descr="Image result for ferryhill business and enterprise colleg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25567" y="41035"/>
            <a:ext cx="5857244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7-9 Art and Design</a:t>
            </a:r>
            <a:endParaRPr/>
          </a:p>
        </p:txBody>
      </p:sp>
      <p:cxnSp>
        <p:nvCxnSpPr>
          <p:cNvPr id="105" name="Google Shape;105;p1"/>
          <p:cNvCxnSpPr/>
          <p:nvPr/>
        </p:nvCxnSpPr>
        <p:spPr>
          <a:xfrm rot="10800000">
            <a:off x="2793881" y="1480744"/>
            <a:ext cx="8435" cy="614051"/>
          </a:xfrm>
          <a:prstGeom prst="straightConnector1">
            <a:avLst/>
          </a:prstGeom>
          <a:noFill/>
          <a:ln w="28575" cap="flat" cmpd="sng">
            <a:solidFill>
              <a:srgbClr val="F2F2F2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6" name="Google Shape;106;p1"/>
          <p:cNvCxnSpPr/>
          <p:nvPr/>
        </p:nvCxnSpPr>
        <p:spPr>
          <a:xfrm rot="10800000" flipH="1">
            <a:off x="2834236" y="2085666"/>
            <a:ext cx="268055" cy="4237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07" name="Google Shape;107;p1"/>
          <p:cNvSpPr/>
          <p:nvPr/>
        </p:nvSpPr>
        <p:spPr>
          <a:xfrm>
            <a:off x="319611" y="1631853"/>
            <a:ext cx="1150402" cy="1277273"/>
          </a:xfrm>
          <a:prstGeom prst="rect">
            <a:avLst/>
          </a:prstGeom>
          <a:noFill/>
          <a:ln w="38100" cap="rnd" cmpd="sng">
            <a:solidFill>
              <a:srgbClr val="007AC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Destination </a:t>
            </a: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Continue studying Art and Design at KS4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 descr="Image result for road signs ahea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3837" y="2532258"/>
            <a:ext cx="679489" cy="4529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3" name="Google Shape;113;p1"/>
          <p:cNvCxnSpPr/>
          <p:nvPr/>
        </p:nvCxnSpPr>
        <p:spPr>
          <a:xfrm flipH="1">
            <a:off x="1415155" y="10183369"/>
            <a:ext cx="463943" cy="201614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4" name="Google Shape;114;p1"/>
          <p:cNvCxnSpPr/>
          <p:nvPr/>
        </p:nvCxnSpPr>
        <p:spPr>
          <a:xfrm>
            <a:off x="5508625" y="10631535"/>
            <a:ext cx="476995" cy="313219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29" name="Google Shape;129;p1"/>
          <p:cNvCxnSpPr>
            <a:cxnSpLocks/>
            <a:stCxn id="181" idx="1"/>
          </p:cNvCxnSpPr>
          <p:nvPr/>
        </p:nvCxnSpPr>
        <p:spPr>
          <a:xfrm flipH="1">
            <a:off x="7279073" y="1980883"/>
            <a:ext cx="403752" cy="409281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0" name="Google Shape;130;p1"/>
          <p:cNvCxnSpPr/>
          <p:nvPr/>
        </p:nvCxnSpPr>
        <p:spPr>
          <a:xfrm>
            <a:off x="6369922" y="8352324"/>
            <a:ext cx="256145" cy="427938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2" name="Google Shape;132;p1"/>
          <p:cNvCxnSpPr/>
          <p:nvPr/>
        </p:nvCxnSpPr>
        <p:spPr>
          <a:xfrm rot="10800000" flipH="1">
            <a:off x="790288" y="5768829"/>
            <a:ext cx="626577" cy="431628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4" name="Google Shape;134;p1"/>
          <p:cNvCxnSpPr/>
          <p:nvPr/>
        </p:nvCxnSpPr>
        <p:spPr>
          <a:xfrm rot="10800000">
            <a:off x="2644643" y="11060585"/>
            <a:ext cx="870089" cy="412332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5" name="Google Shape;135;p1"/>
          <p:cNvCxnSpPr/>
          <p:nvPr/>
        </p:nvCxnSpPr>
        <p:spPr>
          <a:xfrm flipH="1">
            <a:off x="6062089" y="1764836"/>
            <a:ext cx="71926" cy="633040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6" name="Google Shape;136;p1"/>
          <p:cNvCxnSpPr>
            <a:stCxn id="137" idx="2"/>
          </p:cNvCxnSpPr>
          <p:nvPr/>
        </p:nvCxnSpPr>
        <p:spPr>
          <a:xfrm flipH="1">
            <a:off x="8181631" y="5992227"/>
            <a:ext cx="237600" cy="741900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8" name="Google Shape;138;p1"/>
          <p:cNvCxnSpPr/>
          <p:nvPr/>
        </p:nvCxnSpPr>
        <p:spPr>
          <a:xfrm>
            <a:off x="904036" y="8849771"/>
            <a:ext cx="445848" cy="676747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9" name="Google Shape;139;p1"/>
          <p:cNvCxnSpPr/>
          <p:nvPr/>
        </p:nvCxnSpPr>
        <p:spPr>
          <a:xfrm rot="10800000" flipH="1">
            <a:off x="7022902" y="4320647"/>
            <a:ext cx="428185" cy="655201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0" name="Google Shape;140;p1"/>
          <p:cNvCxnSpPr/>
          <p:nvPr/>
        </p:nvCxnSpPr>
        <p:spPr>
          <a:xfrm flipH="1">
            <a:off x="1817248" y="5874559"/>
            <a:ext cx="1020429" cy="633885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1" name="Google Shape;141;p1"/>
          <p:cNvCxnSpPr>
            <a:stCxn id="142" idx="1"/>
          </p:cNvCxnSpPr>
          <p:nvPr/>
        </p:nvCxnSpPr>
        <p:spPr>
          <a:xfrm flipH="1">
            <a:off x="3014200" y="2691381"/>
            <a:ext cx="547500" cy="42900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3" name="Google Shape;143;p1"/>
          <p:cNvCxnSpPr/>
          <p:nvPr/>
        </p:nvCxnSpPr>
        <p:spPr>
          <a:xfrm flipH="1">
            <a:off x="2575651" y="1679944"/>
            <a:ext cx="12412" cy="523239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6" name="Google Shape;146;p1"/>
          <p:cNvCxnSpPr/>
          <p:nvPr/>
        </p:nvCxnSpPr>
        <p:spPr>
          <a:xfrm rot="10800000" flipH="1">
            <a:off x="1917431" y="2394138"/>
            <a:ext cx="6063528" cy="31116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7" name="Google Shape;147;p1"/>
          <p:cNvCxnSpPr/>
          <p:nvPr/>
        </p:nvCxnSpPr>
        <p:spPr>
          <a:xfrm>
            <a:off x="2010900" y="11104892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8" name="Google Shape;148;p1"/>
          <p:cNvCxnSpPr/>
          <p:nvPr/>
        </p:nvCxnSpPr>
        <p:spPr>
          <a:xfrm rot="10800000" flipH="1">
            <a:off x="1969130" y="6683026"/>
            <a:ext cx="5931607" cy="7669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9" name="Google Shape;149;p1"/>
          <p:cNvCxnSpPr/>
          <p:nvPr/>
        </p:nvCxnSpPr>
        <p:spPr>
          <a:xfrm>
            <a:off x="1879098" y="8946578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50" name="Google Shape;150;p1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51" name="Google Shape;151;p1"/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 7</a:t>
              </a:r>
              <a:endParaRPr/>
            </a:p>
          </p:txBody>
        </p:sp>
      </p:grpSp>
      <p:sp>
        <p:nvSpPr>
          <p:cNvPr id="154" name="Google Shape;154;p1"/>
          <p:cNvSpPr/>
          <p:nvPr/>
        </p:nvSpPr>
        <p:spPr>
          <a:xfrm flipH="1">
            <a:off x="1271500" y="4553496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"/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"/>
          <p:cNvSpPr/>
          <p:nvPr/>
        </p:nvSpPr>
        <p:spPr>
          <a:xfrm>
            <a:off x="7330748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7" name="Google Shape;157;p1"/>
          <p:cNvGrpSpPr/>
          <p:nvPr/>
        </p:nvGrpSpPr>
        <p:grpSpPr>
          <a:xfrm>
            <a:off x="3477779" y="8329528"/>
            <a:ext cx="1214980" cy="1234099"/>
            <a:chOff x="1212628" y="4031237"/>
            <a:chExt cx="1214980" cy="1304869"/>
          </a:xfrm>
        </p:grpSpPr>
        <p:sp>
          <p:nvSpPr>
            <p:cNvPr id="158" name="Google Shape;158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1"/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 8</a:t>
              </a:r>
              <a:endParaRPr/>
            </a:p>
          </p:txBody>
        </p:sp>
      </p:grpSp>
      <p:grpSp>
        <p:nvGrpSpPr>
          <p:cNvPr id="161" name="Google Shape;161;p1"/>
          <p:cNvGrpSpPr/>
          <p:nvPr/>
        </p:nvGrpSpPr>
        <p:grpSpPr>
          <a:xfrm>
            <a:off x="1441732" y="4047276"/>
            <a:ext cx="1214980" cy="1234099"/>
            <a:chOff x="1212628" y="4031237"/>
            <a:chExt cx="1214980" cy="1304869"/>
          </a:xfrm>
        </p:grpSpPr>
        <p:sp>
          <p:nvSpPr>
            <p:cNvPr id="162" name="Google Shape;162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1"/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YEAR 9</a:t>
              </a:r>
              <a:endParaRPr/>
            </a:p>
          </p:txBody>
        </p:sp>
      </p:grpSp>
      <p:sp>
        <p:nvSpPr>
          <p:cNvPr id="165" name="Google Shape;165;p1"/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LEARNING JOURNEY</a:t>
            </a:r>
            <a:endParaRPr sz="2800" i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"/>
          <p:cNvSpPr/>
          <p:nvPr/>
        </p:nvSpPr>
        <p:spPr>
          <a:xfrm>
            <a:off x="157075" y="6186302"/>
            <a:ext cx="1473000" cy="12774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 Howes &amp; Miss Olowo- Contrasts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Contextual research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Observational drawing- pencil, watercolour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Portraiture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"/>
          <p:cNvSpPr/>
          <p:nvPr/>
        </p:nvSpPr>
        <p:spPr>
          <a:xfrm>
            <a:off x="5416860" y="7165052"/>
            <a:ext cx="2213568" cy="1277273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 Harbott - Mandalas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 elements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Mandalas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Pattern/colour/line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Quilling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 construction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"/>
          <p:cNvSpPr/>
          <p:nvPr/>
        </p:nvSpPr>
        <p:spPr>
          <a:xfrm>
            <a:off x="1832961" y="9526518"/>
            <a:ext cx="1920392" cy="938719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 Bristow – Desk tidy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Designing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Manufacturing using wood and acrylic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"/>
          <p:cNvSpPr/>
          <p:nvPr/>
        </p:nvSpPr>
        <p:spPr>
          <a:xfrm>
            <a:off x="4721421" y="9535018"/>
            <a:ext cx="1920392" cy="1107996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 Olowo – Bugs and insects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 elements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Zentangles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 colours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 construction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Exploding book</a:t>
            </a:r>
            <a:endParaRPr/>
          </a:p>
        </p:txBody>
      </p:sp>
      <p:sp>
        <p:nvSpPr>
          <p:cNvPr id="170" name="Google Shape;170;p1"/>
          <p:cNvSpPr/>
          <p:nvPr/>
        </p:nvSpPr>
        <p:spPr>
          <a:xfrm>
            <a:off x="3477775" y="11493638"/>
            <a:ext cx="2532000" cy="11640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 Hoey/ Miss Howes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Circles, spots and Spheres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Printmaking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 and Ink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Colour studies- watercolour, tissue paper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Collage and  3D clay final outcome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1" name="Google Shape;17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11610" y="12158791"/>
            <a:ext cx="970280" cy="701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00892" y="91371"/>
            <a:ext cx="820663" cy="9444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3" name="Google Shape;173;p1"/>
          <p:cNvCxnSpPr/>
          <p:nvPr/>
        </p:nvCxnSpPr>
        <p:spPr>
          <a:xfrm rot="10800000">
            <a:off x="6776860" y="2449310"/>
            <a:ext cx="732265" cy="357309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4" name="Google Shape;174;p1"/>
          <p:cNvCxnSpPr/>
          <p:nvPr/>
        </p:nvCxnSpPr>
        <p:spPr>
          <a:xfrm>
            <a:off x="6577481" y="3770584"/>
            <a:ext cx="342936" cy="577483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5" name="Google Shape;175;p1"/>
          <p:cNvCxnSpPr/>
          <p:nvPr/>
        </p:nvCxnSpPr>
        <p:spPr>
          <a:xfrm>
            <a:off x="2901105" y="3924085"/>
            <a:ext cx="531489" cy="539048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6" name="Google Shape;176;p1"/>
          <p:cNvSpPr/>
          <p:nvPr/>
        </p:nvSpPr>
        <p:spPr>
          <a:xfrm>
            <a:off x="231797" y="7643685"/>
            <a:ext cx="2213568" cy="1277273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 Harbott – who am i?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 elements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Artist research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Weaving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 sewing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 portraits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Embroidery and Embellishment</a:t>
            </a:r>
            <a:endParaRPr/>
          </a:p>
        </p:txBody>
      </p:sp>
      <p:sp>
        <p:nvSpPr>
          <p:cNvPr id="137" name="Google Shape;137;p1"/>
          <p:cNvSpPr/>
          <p:nvPr/>
        </p:nvSpPr>
        <p:spPr>
          <a:xfrm>
            <a:off x="7459081" y="5053527"/>
            <a:ext cx="1920300" cy="9387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 Bristow – Vase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Designing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Manufacturing using wood and acrylic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1"/>
          <p:cNvSpPr/>
          <p:nvPr/>
        </p:nvSpPr>
        <p:spPr>
          <a:xfrm>
            <a:off x="2559875" y="7045550"/>
            <a:ext cx="2532000" cy="11640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 Hoey – Day of the dead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 Elements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Drawing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3D Modroc Construction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Painting/Embellishing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Weaving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8" name="Google Shape;178;p1"/>
          <p:cNvCxnSpPr/>
          <p:nvPr/>
        </p:nvCxnSpPr>
        <p:spPr>
          <a:xfrm rot="10800000" flipH="1">
            <a:off x="4405824" y="6835379"/>
            <a:ext cx="742820" cy="464713"/>
          </a:xfrm>
          <a:prstGeom prst="straightConnector1">
            <a:avLst/>
          </a:prstGeom>
          <a:noFill/>
          <a:ln w="57150" cap="flat" cmpd="sng">
            <a:solidFill>
              <a:srgbClr val="007A87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9" name="Google Shape;179;p1"/>
          <p:cNvSpPr/>
          <p:nvPr/>
        </p:nvSpPr>
        <p:spPr>
          <a:xfrm>
            <a:off x="707125" y="2972023"/>
            <a:ext cx="2532000" cy="11640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 Hoey –  Photography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Recorded observations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Digital/Physical manipulation, techniques and processes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Contextual research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 of Ideas and Final Outcome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1"/>
          <p:cNvSpPr/>
          <p:nvPr/>
        </p:nvSpPr>
        <p:spPr>
          <a:xfrm>
            <a:off x="5162425" y="4957998"/>
            <a:ext cx="1920300" cy="11640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 Bristow – DT Car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Designing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Manufacturing using wood and acrylic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"/>
          <p:cNvSpPr/>
          <p:nvPr/>
        </p:nvSpPr>
        <p:spPr>
          <a:xfrm>
            <a:off x="7682825" y="1342183"/>
            <a:ext cx="1473000" cy="12774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 Howes Gargoyles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Observational drawing - chalk pastel,paint and tonal foci.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Cardboard and mod-roc construction - </a:t>
            </a:r>
            <a:endParaRPr/>
          </a:p>
        </p:txBody>
      </p:sp>
      <p:sp>
        <p:nvSpPr>
          <p:cNvPr id="182" name="Google Shape;182;p1"/>
          <p:cNvSpPr/>
          <p:nvPr/>
        </p:nvSpPr>
        <p:spPr>
          <a:xfrm>
            <a:off x="2361019" y="754167"/>
            <a:ext cx="2213568" cy="938719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 Harbott – Natural Forms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Printing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Macro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Watercolours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Ink</a:t>
            </a:r>
            <a:endParaRPr/>
          </a:p>
        </p:txBody>
      </p:sp>
      <p:sp>
        <p:nvSpPr>
          <p:cNvPr id="183" name="Google Shape;183;p1"/>
          <p:cNvSpPr/>
          <p:nvPr/>
        </p:nvSpPr>
        <p:spPr>
          <a:xfrm>
            <a:off x="2865677" y="5263971"/>
            <a:ext cx="1920392" cy="1107996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 Bristow &amp; Mrs Sumner – Dyson Engineering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Engineering types and skills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 analysis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Disassembly of vacuum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 development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"/>
          <p:cNvSpPr/>
          <p:nvPr/>
        </p:nvSpPr>
        <p:spPr>
          <a:xfrm>
            <a:off x="4435875" y="3489850"/>
            <a:ext cx="2225700" cy="11640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 </a:t>
            </a:r>
            <a:r>
              <a:rPr lang="en-GB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Hoey</a:t>
            </a:r>
            <a:r>
              <a:rPr lang="en-GB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/Miss </a:t>
            </a:r>
            <a:r>
              <a:rPr lang="en-GB" sz="11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Olowo</a:t>
            </a:r>
            <a:r>
              <a:rPr lang="en-GB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Collections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Observational tonal drawings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Contextual Research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Painting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Wire Construction/tissue paper embellishment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"/>
          <p:cNvSpPr/>
          <p:nvPr/>
        </p:nvSpPr>
        <p:spPr>
          <a:xfrm>
            <a:off x="5145271" y="778131"/>
            <a:ext cx="2213568" cy="769401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 Harbott – DT Extra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Materials investigation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Alternative materials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Jewellery</a:t>
            </a:r>
            <a:endParaRPr dirty="0"/>
          </a:p>
        </p:txBody>
      </p:sp>
      <p:sp>
        <p:nvSpPr>
          <p:cNvPr id="142" name="Google Shape;142;p1"/>
          <p:cNvSpPr/>
          <p:nvPr/>
        </p:nvSpPr>
        <p:spPr>
          <a:xfrm>
            <a:off x="3561700" y="2001681"/>
            <a:ext cx="1473000" cy="1379400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 Howes  - DT Extra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argoyles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Observational drawing - chalk pastel,paint and tonal foci.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Cardboard and mod-roc construction - 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"/>
          <p:cNvSpPr/>
          <p:nvPr/>
        </p:nvSpPr>
        <p:spPr>
          <a:xfrm>
            <a:off x="7215041" y="2834000"/>
            <a:ext cx="1920392" cy="938719"/>
          </a:xfrm>
          <a:prstGeom prst="rect">
            <a:avLst/>
          </a:prstGeom>
          <a:noFill/>
          <a:ln w="38100" cap="rnd" cmpd="sng">
            <a:solidFill>
              <a:srgbClr val="007A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 Bristow – Clock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"/>
          <p:cNvSpPr txBox="1"/>
          <p:nvPr/>
        </p:nvSpPr>
        <p:spPr>
          <a:xfrm>
            <a:off x="7175188" y="2944650"/>
            <a:ext cx="20001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Designing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Manufacturing using wood and acrylic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AutoShape 4" descr="https://ukc-powerpoint.officeapps.live.com/pods/GetClipboardImage.ashx?Id=432ef46b-db0a-4708-8c1f-9f701e095a5c&amp;DC=GUK1&amp;pkey=c35e5b8f-5db4-4729-9c98-ce1181b65214&amp;wdwaccluster=GUK1">
            <a:extLst>
              <a:ext uri="{FF2B5EF4-FFF2-40B4-BE49-F238E27FC236}">
                <a16:creationId xmlns:a16="http://schemas.microsoft.com/office/drawing/2014/main" id="{F20E2DAB-2FF9-4AF3-8BBE-B11F0C2FAB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482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6" descr="https://ukc-powerpoint.officeapps.live.com/pods/GetClipboardImage.ashx?Id=432ef46b-db0a-4708-8c1f-9f701e095a5c&amp;DC=GUK1&amp;pkey=c35e5b8f-5db4-4729-9c98-ce1181b65214&amp;wdwaccluster=GUK1">
            <a:extLst>
              <a:ext uri="{FF2B5EF4-FFF2-40B4-BE49-F238E27FC236}">
                <a16:creationId xmlns:a16="http://schemas.microsoft.com/office/drawing/2014/main" id="{E2BA49BA-F3BB-4EE9-A405-02A9A7E5FF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6400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7855BF-DDB0-4848-A6DD-475A6FA79F99}"/>
              </a:ext>
            </a:extLst>
          </p:cNvPr>
          <p:cNvSpPr/>
          <p:nvPr/>
        </p:nvSpPr>
        <p:spPr>
          <a:xfrm>
            <a:off x="4683420" y="62469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290</Words>
  <Application>Microsoft Office PowerPoint</Application>
  <PresentationFormat>A3 Paper (297x420 mm)</PresentationFormat>
  <Paragraphs>96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5</cp:revision>
  <dcterms:created xsi:type="dcterms:W3CDTF">2019-12-03T13:18:29Z</dcterms:created>
  <dcterms:modified xsi:type="dcterms:W3CDTF">2022-09-29T21:54:36Z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